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76.jpg" ContentType="image/png"/>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2.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webextensions/webextension1.xml" ContentType="application/vnd.ms-office.webextension+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75"/>
  </p:notesMasterIdLst>
  <p:handoutMasterIdLst>
    <p:handoutMasterId r:id="rId176"/>
  </p:handoutMasterIdLst>
  <p:sldIdLst>
    <p:sldId id="332" r:id="rId3"/>
    <p:sldId id="439" r:id="rId4"/>
    <p:sldId id="257" r:id="rId5"/>
    <p:sldId id="334" r:id="rId6"/>
    <p:sldId id="393" r:id="rId7"/>
    <p:sldId id="392" r:id="rId8"/>
    <p:sldId id="335" r:id="rId9"/>
    <p:sldId id="443" r:id="rId10"/>
    <p:sldId id="407" r:id="rId11"/>
    <p:sldId id="396" r:id="rId12"/>
    <p:sldId id="402" r:id="rId13"/>
    <p:sldId id="415" r:id="rId14"/>
    <p:sldId id="416" r:id="rId15"/>
    <p:sldId id="333" r:id="rId16"/>
    <p:sldId id="259" r:id="rId17"/>
    <p:sldId id="260" r:id="rId18"/>
    <p:sldId id="430" r:id="rId19"/>
    <p:sldId id="261" r:id="rId20"/>
    <p:sldId id="428" r:id="rId21"/>
    <p:sldId id="262" r:id="rId22"/>
    <p:sldId id="429" r:id="rId23"/>
    <p:sldId id="432" r:id="rId24"/>
    <p:sldId id="433" r:id="rId25"/>
    <p:sldId id="434" r:id="rId26"/>
    <p:sldId id="264" r:id="rId27"/>
    <p:sldId id="265" r:id="rId28"/>
    <p:sldId id="267" r:id="rId29"/>
    <p:sldId id="440" r:id="rId30"/>
    <p:sldId id="441" r:id="rId31"/>
    <p:sldId id="442" r:id="rId32"/>
    <p:sldId id="431" r:id="rId33"/>
    <p:sldId id="268" r:id="rId34"/>
    <p:sldId id="435" r:id="rId35"/>
    <p:sldId id="436" r:id="rId36"/>
    <p:sldId id="266" r:id="rId37"/>
    <p:sldId id="410" r:id="rId38"/>
    <p:sldId id="411" r:id="rId39"/>
    <p:sldId id="408" r:id="rId40"/>
    <p:sldId id="409" r:id="rId41"/>
    <p:sldId id="427" r:id="rId42"/>
    <p:sldId id="395" r:id="rId43"/>
    <p:sldId id="269" r:id="rId44"/>
    <p:sldId id="340" r:id="rId45"/>
    <p:sldId id="341" r:id="rId46"/>
    <p:sldId id="412" r:id="rId47"/>
    <p:sldId id="345" r:id="rId48"/>
    <p:sldId id="271" r:id="rId49"/>
    <p:sldId id="272" r:id="rId50"/>
    <p:sldId id="275" r:id="rId51"/>
    <p:sldId id="273" r:id="rId52"/>
    <p:sldId id="274" r:id="rId53"/>
    <p:sldId id="289" r:id="rId54"/>
    <p:sldId id="288" r:id="rId55"/>
    <p:sldId id="276" r:id="rId56"/>
    <p:sldId id="337" r:id="rId57"/>
    <p:sldId id="339" r:id="rId58"/>
    <p:sldId id="338" r:id="rId59"/>
    <p:sldId id="277" r:id="rId60"/>
    <p:sldId id="279" r:id="rId61"/>
    <p:sldId id="280" r:id="rId62"/>
    <p:sldId id="281" r:id="rId63"/>
    <p:sldId id="282" r:id="rId64"/>
    <p:sldId id="283" r:id="rId65"/>
    <p:sldId id="284" r:id="rId66"/>
    <p:sldId id="285" r:id="rId67"/>
    <p:sldId id="342" r:id="rId68"/>
    <p:sldId id="346" r:id="rId69"/>
    <p:sldId id="397" r:id="rId70"/>
    <p:sldId id="287" r:id="rId71"/>
    <p:sldId id="291" r:id="rId72"/>
    <p:sldId id="350" r:id="rId73"/>
    <p:sldId id="292" r:id="rId74"/>
    <p:sldId id="352" r:id="rId75"/>
    <p:sldId id="293" r:id="rId76"/>
    <p:sldId id="295" r:id="rId77"/>
    <p:sldId id="296" r:id="rId78"/>
    <p:sldId id="351" r:id="rId79"/>
    <p:sldId id="353" r:id="rId80"/>
    <p:sldId id="300" r:id="rId81"/>
    <p:sldId id="298" r:id="rId82"/>
    <p:sldId id="299" r:id="rId83"/>
    <p:sldId id="362" r:id="rId84"/>
    <p:sldId id="363" r:id="rId85"/>
    <p:sldId id="297" r:id="rId86"/>
    <p:sldId id="400" r:id="rId87"/>
    <p:sldId id="301" r:id="rId88"/>
    <p:sldId id="302" r:id="rId89"/>
    <p:sldId id="303" r:id="rId90"/>
    <p:sldId id="349" r:id="rId91"/>
    <p:sldId id="420" r:id="rId92"/>
    <p:sldId id="304" r:id="rId93"/>
    <p:sldId id="305" r:id="rId94"/>
    <p:sldId id="306" r:id="rId95"/>
    <p:sldId id="307" r:id="rId96"/>
    <p:sldId id="417" r:id="rId97"/>
    <p:sldId id="357" r:id="rId98"/>
    <p:sldId id="358" r:id="rId99"/>
    <p:sldId id="359" r:id="rId100"/>
    <p:sldId id="360" r:id="rId101"/>
    <p:sldId id="361" r:id="rId102"/>
    <p:sldId id="421" r:id="rId103"/>
    <p:sldId id="354" r:id="rId104"/>
    <p:sldId id="399" r:id="rId105"/>
    <p:sldId id="356" r:id="rId106"/>
    <p:sldId id="344" r:id="rId107"/>
    <p:sldId id="422" r:id="rId108"/>
    <p:sldId id="423" r:id="rId109"/>
    <p:sldId id="425" r:id="rId110"/>
    <p:sldId id="424" r:id="rId111"/>
    <p:sldId id="426" r:id="rId112"/>
    <p:sldId id="419" r:id="rId113"/>
    <p:sldId id="347" r:id="rId114"/>
    <p:sldId id="403" r:id="rId115"/>
    <p:sldId id="308" r:id="rId116"/>
    <p:sldId id="309" r:id="rId117"/>
    <p:sldId id="311" r:id="rId118"/>
    <p:sldId id="315" r:id="rId119"/>
    <p:sldId id="313" r:id="rId120"/>
    <p:sldId id="438" r:id="rId121"/>
    <p:sldId id="314" r:id="rId122"/>
    <p:sldId id="437" r:id="rId123"/>
    <p:sldId id="316" r:id="rId124"/>
    <p:sldId id="318" r:id="rId125"/>
    <p:sldId id="404" r:id="rId126"/>
    <p:sldId id="321" r:id="rId127"/>
    <p:sldId id="323" r:id="rId128"/>
    <p:sldId id="324" r:id="rId129"/>
    <p:sldId id="325" r:id="rId130"/>
    <p:sldId id="326" r:id="rId131"/>
    <p:sldId id="327" r:id="rId132"/>
    <p:sldId id="328" r:id="rId133"/>
    <p:sldId id="329" r:id="rId134"/>
    <p:sldId id="330" r:id="rId135"/>
    <p:sldId id="364" r:id="rId136"/>
    <p:sldId id="365" r:id="rId137"/>
    <p:sldId id="366" r:id="rId138"/>
    <p:sldId id="367" r:id="rId139"/>
    <p:sldId id="368" r:id="rId140"/>
    <p:sldId id="369" r:id="rId141"/>
    <p:sldId id="370" r:id="rId142"/>
    <p:sldId id="343" r:id="rId143"/>
    <p:sldId id="371" r:id="rId144"/>
    <p:sldId id="372" r:id="rId145"/>
    <p:sldId id="373" r:id="rId146"/>
    <p:sldId id="374" r:id="rId147"/>
    <p:sldId id="375" r:id="rId148"/>
    <p:sldId id="376" r:id="rId149"/>
    <p:sldId id="377" r:id="rId150"/>
    <p:sldId id="379" r:id="rId151"/>
    <p:sldId id="378" r:id="rId152"/>
    <p:sldId id="380" r:id="rId153"/>
    <p:sldId id="445" r:id="rId154"/>
    <p:sldId id="413" r:id="rId155"/>
    <p:sldId id="381" r:id="rId156"/>
    <p:sldId id="382" r:id="rId157"/>
    <p:sldId id="383" r:id="rId158"/>
    <p:sldId id="384" r:id="rId159"/>
    <p:sldId id="317" r:id="rId160"/>
    <p:sldId id="319" r:id="rId161"/>
    <p:sldId id="444" r:id="rId162"/>
    <p:sldId id="320" r:id="rId163"/>
    <p:sldId id="405" r:id="rId164"/>
    <p:sldId id="414" r:id="rId165"/>
    <p:sldId id="386" r:id="rId166"/>
    <p:sldId id="389" r:id="rId167"/>
    <p:sldId id="387" r:id="rId168"/>
    <p:sldId id="388" r:id="rId169"/>
    <p:sldId id="390" r:id="rId170"/>
    <p:sldId id="406" r:id="rId171"/>
    <p:sldId id="446" r:id="rId172"/>
    <p:sldId id="447" r:id="rId173"/>
    <p:sldId id="418" r:id="rId174"/>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212529"/>
    <a:srgbClr val="DAEAF3"/>
    <a:srgbClr val="E0E1FD"/>
    <a:srgbClr val="CCCEFA"/>
    <a:srgbClr val="C6F183"/>
    <a:srgbClr val="99E021"/>
    <a:srgbClr val="5AEA4C"/>
    <a:srgbClr val="7CF16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81DEC-A604-4ADE-AAEF-E32FE5171AC8}" v="1" dt="2022-11-12T15:05:19.704"/>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2" autoAdjust="0"/>
    <p:restoredTop sz="77524" autoAdjust="0"/>
  </p:normalViewPr>
  <p:slideViewPr>
    <p:cSldViewPr>
      <p:cViewPr varScale="1">
        <p:scale>
          <a:sx n="51" d="100"/>
          <a:sy n="51" d="100"/>
        </p:scale>
        <p:origin x="145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microsoft.com/office/2016/11/relationships/changesInfo" Target="changesInfos/changesInfo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microsoft.com/office/2015/10/relationships/revisionInfo" Target="revisionInfo.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presProps" Target="presProp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handoutMaster" Target="handoutMasters/handout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i fridman" userId="e20cd34d847f4571" providerId="LiveId" clId="{F49D88F9-2F79-42B4-A925-F2FD0C8B04FE}"/>
    <pc:docChg chg="modSld">
      <pc:chgData name="yoni fridman" userId="e20cd34d847f4571" providerId="LiveId" clId="{F49D88F9-2F79-42B4-A925-F2FD0C8B04FE}" dt="2022-11-07T16:27:31.524" v="87" actId="20577"/>
      <pc:docMkLst>
        <pc:docMk/>
      </pc:docMkLst>
      <pc:sldChg chg="modNotesTx">
        <pc:chgData name="yoni fridman" userId="e20cd34d847f4571" providerId="LiveId" clId="{F49D88F9-2F79-42B4-A925-F2FD0C8B04FE}" dt="2022-11-07T16:23:15.249" v="2" actId="20577"/>
        <pc:sldMkLst>
          <pc:docMk/>
          <pc:sldMk cId="1615314398" sldId="259"/>
        </pc:sldMkLst>
      </pc:sldChg>
      <pc:sldChg chg="modNotesTx">
        <pc:chgData name="yoni fridman" userId="e20cd34d847f4571" providerId="LiveId" clId="{F49D88F9-2F79-42B4-A925-F2FD0C8B04FE}" dt="2022-11-07T16:23:21.315" v="4" actId="20577"/>
        <pc:sldMkLst>
          <pc:docMk/>
          <pc:sldMk cId="3842422964" sldId="261"/>
        </pc:sldMkLst>
      </pc:sldChg>
      <pc:sldChg chg="modNotesTx">
        <pc:chgData name="yoni fridman" userId="e20cd34d847f4571" providerId="LiveId" clId="{F49D88F9-2F79-42B4-A925-F2FD0C8B04FE}" dt="2022-11-07T16:23:25.950" v="6" actId="20577"/>
        <pc:sldMkLst>
          <pc:docMk/>
          <pc:sldMk cId="27230111" sldId="262"/>
        </pc:sldMkLst>
      </pc:sldChg>
      <pc:sldChg chg="modNotesTx">
        <pc:chgData name="yoni fridman" userId="e20cd34d847f4571" providerId="LiveId" clId="{F49D88F9-2F79-42B4-A925-F2FD0C8B04FE}" dt="2022-11-07T16:23:35.754" v="11" actId="20577"/>
        <pc:sldMkLst>
          <pc:docMk/>
          <pc:sldMk cId="3782641435" sldId="264"/>
        </pc:sldMkLst>
      </pc:sldChg>
      <pc:sldChg chg="modNotesTx">
        <pc:chgData name="yoni fridman" userId="e20cd34d847f4571" providerId="LiveId" clId="{F49D88F9-2F79-42B4-A925-F2FD0C8B04FE}" dt="2022-11-07T16:23:37.537" v="12" actId="20577"/>
        <pc:sldMkLst>
          <pc:docMk/>
          <pc:sldMk cId="4165327627" sldId="265"/>
        </pc:sldMkLst>
      </pc:sldChg>
      <pc:sldChg chg="modNotesTx">
        <pc:chgData name="yoni fridman" userId="e20cd34d847f4571" providerId="LiveId" clId="{F49D88F9-2F79-42B4-A925-F2FD0C8B04FE}" dt="2022-11-07T16:23:59.209" v="21" actId="20577"/>
        <pc:sldMkLst>
          <pc:docMk/>
          <pc:sldMk cId="3519404153" sldId="266"/>
        </pc:sldMkLst>
      </pc:sldChg>
      <pc:sldChg chg="modNotesTx">
        <pc:chgData name="yoni fridman" userId="e20cd34d847f4571" providerId="LiveId" clId="{F49D88F9-2F79-42B4-A925-F2FD0C8B04FE}" dt="2022-11-07T16:23:39.155" v="13" actId="20577"/>
        <pc:sldMkLst>
          <pc:docMk/>
          <pc:sldMk cId="3754724570" sldId="267"/>
        </pc:sldMkLst>
      </pc:sldChg>
      <pc:sldChg chg="modNotesTx">
        <pc:chgData name="yoni fridman" userId="e20cd34d847f4571" providerId="LiveId" clId="{F49D88F9-2F79-42B4-A925-F2FD0C8B04FE}" dt="2022-11-07T16:23:52.456" v="18" actId="20577"/>
        <pc:sldMkLst>
          <pc:docMk/>
          <pc:sldMk cId="2904816987" sldId="268"/>
        </pc:sldMkLst>
      </pc:sldChg>
      <pc:sldChg chg="modNotesTx">
        <pc:chgData name="yoni fridman" userId="e20cd34d847f4571" providerId="LiveId" clId="{F49D88F9-2F79-42B4-A925-F2FD0C8B04FE}" dt="2022-11-07T16:24:14.323" v="27" actId="20577"/>
        <pc:sldMkLst>
          <pc:docMk/>
          <pc:sldMk cId="156944183" sldId="269"/>
        </pc:sldMkLst>
      </pc:sldChg>
      <pc:sldChg chg="modNotesTx">
        <pc:chgData name="yoni fridman" userId="e20cd34d847f4571" providerId="LiveId" clId="{F49D88F9-2F79-42B4-A925-F2FD0C8B04FE}" dt="2022-11-07T16:24:26.122" v="32" actId="20577"/>
        <pc:sldMkLst>
          <pc:docMk/>
          <pc:sldMk cId="3830105344" sldId="272"/>
        </pc:sldMkLst>
      </pc:sldChg>
      <pc:sldChg chg="modNotesTx">
        <pc:chgData name="yoni fridman" userId="e20cd34d847f4571" providerId="LiveId" clId="{F49D88F9-2F79-42B4-A925-F2FD0C8B04FE}" dt="2022-11-07T16:24:31.893" v="34" actId="20577"/>
        <pc:sldMkLst>
          <pc:docMk/>
          <pc:sldMk cId="4067714582" sldId="273"/>
        </pc:sldMkLst>
      </pc:sldChg>
      <pc:sldChg chg="modNotesTx">
        <pc:chgData name="yoni fridman" userId="e20cd34d847f4571" providerId="LiveId" clId="{F49D88F9-2F79-42B4-A925-F2FD0C8B04FE}" dt="2022-11-07T16:24:34.455" v="35" actId="20577"/>
        <pc:sldMkLst>
          <pc:docMk/>
          <pc:sldMk cId="1037441090" sldId="274"/>
        </pc:sldMkLst>
      </pc:sldChg>
      <pc:sldChg chg="modNotesTx">
        <pc:chgData name="yoni fridman" userId="e20cd34d847f4571" providerId="LiveId" clId="{F49D88F9-2F79-42B4-A925-F2FD0C8B04FE}" dt="2022-11-07T16:24:28.859" v="33" actId="20577"/>
        <pc:sldMkLst>
          <pc:docMk/>
          <pc:sldMk cId="2052559111" sldId="275"/>
        </pc:sldMkLst>
      </pc:sldChg>
      <pc:sldChg chg="modNotesTx">
        <pc:chgData name="yoni fridman" userId="e20cd34d847f4571" providerId="LiveId" clId="{F49D88F9-2F79-42B4-A925-F2FD0C8B04FE}" dt="2022-11-07T16:24:43.243" v="38" actId="20577"/>
        <pc:sldMkLst>
          <pc:docMk/>
          <pc:sldMk cId="3597846638" sldId="277"/>
        </pc:sldMkLst>
      </pc:sldChg>
      <pc:sldChg chg="modNotesTx">
        <pc:chgData name="yoni fridman" userId="e20cd34d847f4571" providerId="LiveId" clId="{F49D88F9-2F79-42B4-A925-F2FD0C8B04FE}" dt="2022-11-07T16:24:45.133" v="39" actId="20577"/>
        <pc:sldMkLst>
          <pc:docMk/>
          <pc:sldMk cId="132774396" sldId="279"/>
        </pc:sldMkLst>
      </pc:sldChg>
      <pc:sldChg chg="modNotesTx">
        <pc:chgData name="yoni fridman" userId="e20cd34d847f4571" providerId="LiveId" clId="{F49D88F9-2F79-42B4-A925-F2FD0C8B04FE}" dt="2022-11-07T16:24:47.367" v="40" actId="20577"/>
        <pc:sldMkLst>
          <pc:docMk/>
          <pc:sldMk cId="1529129744" sldId="280"/>
        </pc:sldMkLst>
      </pc:sldChg>
      <pc:sldChg chg="modNotesTx">
        <pc:chgData name="yoni fridman" userId="e20cd34d847f4571" providerId="LiveId" clId="{F49D88F9-2F79-42B4-A925-F2FD0C8B04FE}" dt="2022-11-07T16:24:49.123" v="41" actId="20577"/>
        <pc:sldMkLst>
          <pc:docMk/>
          <pc:sldMk cId="1278283967" sldId="281"/>
        </pc:sldMkLst>
      </pc:sldChg>
      <pc:sldChg chg="modNotesTx">
        <pc:chgData name="yoni fridman" userId="e20cd34d847f4571" providerId="LiveId" clId="{F49D88F9-2F79-42B4-A925-F2FD0C8B04FE}" dt="2022-11-07T16:24:50.956" v="42" actId="20577"/>
        <pc:sldMkLst>
          <pc:docMk/>
          <pc:sldMk cId="4216330673" sldId="282"/>
        </pc:sldMkLst>
      </pc:sldChg>
      <pc:sldChg chg="modNotesTx">
        <pc:chgData name="yoni fridman" userId="e20cd34d847f4571" providerId="LiveId" clId="{F49D88F9-2F79-42B4-A925-F2FD0C8B04FE}" dt="2022-11-07T16:24:56.752" v="43" actId="20577"/>
        <pc:sldMkLst>
          <pc:docMk/>
          <pc:sldMk cId="1906873829" sldId="284"/>
        </pc:sldMkLst>
      </pc:sldChg>
      <pc:sldChg chg="modNotesTx">
        <pc:chgData name="yoni fridman" userId="e20cd34d847f4571" providerId="LiveId" clId="{F49D88F9-2F79-42B4-A925-F2FD0C8B04FE}" dt="2022-11-07T16:24:37.873" v="37" actId="20577"/>
        <pc:sldMkLst>
          <pc:docMk/>
          <pc:sldMk cId="2519389582" sldId="288"/>
        </pc:sldMkLst>
      </pc:sldChg>
      <pc:sldChg chg="modNotesTx">
        <pc:chgData name="yoni fridman" userId="e20cd34d847f4571" providerId="LiveId" clId="{F49D88F9-2F79-42B4-A925-F2FD0C8B04FE}" dt="2022-11-07T16:24:36.136" v="36" actId="20577"/>
        <pc:sldMkLst>
          <pc:docMk/>
          <pc:sldMk cId="931810968" sldId="289"/>
        </pc:sldMkLst>
      </pc:sldChg>
      <pc:sldChg chg="modNotesTx">
        <pc:chgData name="yoni fridman" userId="e20cd34d847f4571" providerId="LiveId" clId="{F49D88F9-2F79-42B4-A925-F2FD0C8B04FE}" dt="2022-11-07T16:25:14.787" v="47" actId="20577"/>
        <pc:sldMkLst>
          <pc:docMk/>
          <pc:sldMk cId="1781413885" sldId="297"/>
        </pc:sldMkLst>
      </pc:sldChg>
      <pc:sldChg chg="modNotesTx">
        <pc:chgData name="yoni fridman" userId="e20cd34d847f4571" providerId="LiveId" clId="{F49D88F9-2F79-42B4-A925-F2FD0C8B04FE}" dt="2022-11-07T16:25:06.745" v="44" actId="20577"/>
        <pc:sldMkLst>
          <pc:docMk/>
          <pc:sldMk cId="1336575487" sldId="300"/>
        </pc:sldMkLst>
      </pc:sldChg>
      <pc:sldChg chg="modNotesTx">
        <pc:chgData name="yoni fridman" userId="e20cd34d847f4571" providerId="LiveId" clId="{F49D88F9-2F79-42B4-A925-F2FD0C8B04FE}" dt="2022-11-07T16:25:17.978" v="48" actId="20577"/>
        <pc:sldMkLst>
          <pc:docMk/>
          <pc:sldMk cId="3960532286" sldId="301"/>
        </pc:sldMkLst>
      </pc:sldChg>
      <pc:sldChg chg="modNotesTx">
        <pc:chgData name="yoni fridman" userId="e20cd34d847f4571" providerId="LiveId" clId="{F49D88F9-2F79-42B4-A925-F2FD0C8B04FE}" dt="2022-11-07T16:25:24.536" v="52" actId="5793"/>
        <pc:sldMkLst>
          <pc:docMk/>
          <pc:sldMk cId="2955913878" sldId="302"/>
        </pc:sldMkLst>
      </pc:sldChg>
      <pc:sldChg chg="modNotesTx">
        <pc:chgData name="yoni fridman" userId="e20cd34d847f4571" providerId="LiveId" clId="{F49D88F9-2F79-42B4-A925-F2FD0C8B04FE}" dt="2022-11-07T16:25:22.309" v="51" actId="5793"/>
        <pc:sldMkLst>
          <pc:docMk/>
          <pc:sldMk cId="1202775539" sldId="303"/>
        </pc:sldMkLst>
      </pc:sldChg>
      <pc:sldChg chg="modNotesTx">
        <pc:chgData name="yoni fridman" userId="e20cd34d847f4571" providerId="LiveId" clId="{F49D88F9-2F79-42B4-A925-F2FD0C8B04FE}" dt="2022-11-07T16:25:29.298" v="53" actId="20577"/>
        <pc:sldMkLst>
          <pc:docMk/>
          <pc:sldMk cId="1602243898" sldId="304"/>
        </pc:sldMkLst>
      </pc:sldChg>
      <pc:sldChg chg="modNotesTx">
        <pc:chgData name="yoni fridman" userId="e20cd34d847f4571" providerId="LiveId" clId="{F49D88F9-2F79-42B4-A925-F2FD0C8B04FE}" dt="2022-11-07T16:25:30.893" v="54" actId="20577"/>
        <pc:sldMkLst>
          <pc:docMk/>
          <pc:sldMk cId="1246184252" sldId="305"/>
        </pc:sldMkLst>
      </pc:sldChg>
      <pc:sldChg chg="modNotesTx">
        <pc:chgData name="yoni fridman" userId="e20cd34d847f4571" providerId="LiveId" clId="{F49D88F9-2F79-42B4-A925-F2FD0C8B04FE}" dt="2022-11-07T16:25:32.846" v="55" actId="20577"/>
        <pc:sldMkLst>
          <pc:docMk/>
          <pc:sldMk cId="3994319070" sldId="306"/>
        </pc:sldMkLst>
      </pc:sldChg>
      <pc:sldChg chg="modNotesTx">
        <pc:chgData name="yoni fridman" userId="e20cd34d847f4571" providerId="LiveId" clId="{F49D88F9-2F79-42B4-A925-F2FD0C8B04FE}" dt="2022-11-07T16:25:36.557" v="56" actId="20577"/>
        <pc:sldMkLst>
          <pc:docMk/>
          <pc:sldMk cId="3775498877" sldId="307"/>
        </pc:sldMkLst>
      </pc:sldChg>
      <pc:sldChg chg="modNotesTx">
        <pc:chgData name="yoni fridman" userId="e20cd34d847f4571" providerId="LiveId" clId="{F49D88F9-2F79-42B4-A925-F2FD0C8B04FE}" dt="2022-11-07T16:26:11.559" v="74" actId="20577"/>
        <pc:sldMkLst>
          <pc:docMk/>
          <pc:sldMk cId="4240486887" sldId="308"/>
        </pc:sldMkLst>
      </pc:sldChg>
      <pc:sldChg chg="modNotesTx">
        <pc:chgData name="yoni fridman" userId="e20cd34d847f4571" providerId="LiveId" clId="{F49D88F9-2F79-42B4-A925-F2FD0C8B04FE}" dt="2022-11-07T16:26:14.228" v="75" actId="20577"/>
        <pc:sldMkLst>
          <pc:docMk/>
          <pc:sldMk cId="776789296" sldId="311"/>
        </pc:sldMkLst>
      </pc:sldChg>
      <pc:sldChg chg="modNotesTx">
        <pc:chgData name="yoni fridman" userId="e20cd34d847f4571" providerId="LiveId" clId="{F49D88F9-2F79-42B4-A925-F2FD0C8B04FE}" dt="2022-11-07T16:26:18.631" v="77" actId="20577"/>
        <pc:sldMkLst>
          <pc:docMk/>
          <pc:sldMk cId="3485372713" sldId="313"/>
        </pc:sldMkLst>
      </pc:sldChg>
      <pc:sldChg chg="modNotesTx">
        <pc:chgData name="yoni fridman" userId="e20cd34d847f4571" providerId="LiveId" clId="{F49D88F9-2F79-42B4-A925-F2FD0C8B04FE}" dt="2022-11-07T16:26:17.106" v="76" actId="20577"/>
        <pc:sldMkLst>
          <pc:docMk/>
          <pc:sldMk cId="2166077447" sldId="315"/>
        </pc:sldMkLst>
      </pc:sldChg>
      <pc:sldChg chg="modNotesTx">
        <pc:chgData name="yoni fridman" userId="e20cd34d847f4571" providerId="LiveId" clId="{F49D88F9-2F79-42B4-A925-F2FD0C8B04FE}" dt="2022-11-07T16:26:57.431" v="84" actId="20577"/>
        <pc:sldMkLst>
          <pc:docMk/>
          <pc:sldMk cId="1793479701" sldId="317"/>
        </pc:sldMkLst>
      </pc:sldChg>
      <pc:sldChg chg="modNotesTx">
        <pc:chgData name="yoni fridman" userId="e20cd34d847f4571" providerId="LiveId" clId="{F49D88F9-2F79-42B4-A925-F2FD0C8B04FE}" dt="2022-11-07T16:26:25.831" v="78" actId="20577"/>
        <pc:sldMkLst>
          <pc:docMk/>
          <pc:sldMk cId="1490788498" sldId="318"/>
        </pc:sldMkLst>
      </pc:sldChg>
      <pc:sldChg chg="modNotesTx">
        <pc:chgData name="yoni fridman" userId="e20cd34d847f4571" providerId="LiveId" clId="{F49D88F9-2F79-42B4-A925-F2FD0C8B04FE}" dt="2022-11-07T16:27:02.422" v="85" actId="20577"/>
        <pc:sldMkLst>
          <pc:docMk/>
          <pc:sldMk cId="3712890339" sldId="320"/>
        </pc:sldMkLst>
      </pc:sldChg>
      <pc:sldChg chg="modNotesTx">
        <pc:chgData name="yoni fridman" userId="e20cd34d847f4571" providerId="LiveId" clId="{F49D88F9-2F79-42B4-A925-F2FD0C8B04FE}" dt="2022-11-07T16:26:28.300" v="79" actId="20577"/>
        <pc:sldMkLst>
          <pc:docMk/>
          <pc:sldMk cId="3705032981" sldId="321"/>
        </pc:sldMkLst>
      </pc:sldChg>
      <pc:sldChg chg="modNotesTx">
        <pc:chgData name="yoni fridman" userId="e20cd34d847f4571" providerId="LiveId" clId="{F49D88F9-2F79-42B4-A925-F2FD0C8B04FE}" dt="2022-11-07T16:26:35.016" v="80" actId="20577"/>
        <pc:sldMkLst>
          <pc:docMk/>
          <pc:sldMk cId="1697632299" sldId="330"/>
        </pc:sldMkLst>
      </pc:sldChg>
      <pc:sldChg chg="modNotesTx">
        <pc:chgData name="yoni fridman" userId="e20cd34d847f4571" providerId="LiveId" clId="{F49D88F9-2F79-42B4-A925-F2FD0C8B04FE}" dt="2022-11-07T16:23:10.646" v="1" actId="20577"/>
        <pc:sldMkLst>
          <pc:docMk/>
          <pc:sldMk cId="1168285780" sldId="333"/>
        </pc:sldMkLst>
      </pc:sldChg>
      <pc:sldChg chg="modNotesTx">
        <pc:chgData name="yoni fridman" userId="e20cd34d847f4571" providerId="LiveId" clId="{F49D88F9-2F79-42B4-A925-F2FD0C8B04FE}" dt="2022-11-07T16:24:16.072" v="28" actId="20577"/>
        <pc:sldMkLst>
          <pc:docMk/>
          <pc:sldMk cId="3316373335" sldId="340"/>
        </pc:sldMkLst>
      </pc:sldChg>
      <pc:sldChg chg="modNotesTx">
        <pc:chgData name="yoni fridman" userId="e20cd34d847f4571" providerId="LiveId" clId="{F49D88F9-2F79-42B4-A925-F2FD0C8B04FE}" dt="2022-11-07T16:24:18.299" v="29" actId="20577"/>
        <pc:sldMkLst>
          <pc:docMk/>
          <pc:sldMk cId="3886480979" sldId="341"/>
        </pc:sldMkLst>
      </pc:sldChg>
      <pc:sldChg chg="modNotesTx">
        <pc:chgData name="yoni fridman" userId="e20cd34d847f4571" providerId="LiveId" clId="{F49D88F9-2F79-42B4-A925-F2FD0C8B04FE}" dt="2022-11-07T16:25:58.130" v="66" actId="20577"/>
        <pc:sldMkLst>
          <pc:docMk/>
          <pc:sldMk cId="3917161730" sldId="344"/>
        </pc:sldMkLst>
      </pc:sldChg>
      <pc:sldChg chg="modNotesTx">
        <pc:chgData name="yoni fridman" userId="e20cd34d847f4571" providerId="LiveId" clId="{F49D88F9-2F79-42B4-A925-F2FD0C8B04FE}" dt="2022-11-07T16:24:22.955" v="31" actId="20577"/>
        <pc:sldMkLst>
          <pc:docMk/>
          <pc:sldMk cId="2200133248" sldId="345"/>
        </pc:sldMkLst>
      </pc:sldChg>
      <pc:sldChg chg="modNotesTx">
        <pc:chgData name="yoni fridman" userId="e20cd34d847f4571" providerId="LiveId" clId="{F49D88F9-2F79-42B4-A925-F2FD0C8B04FE}" dt="2022-11-07T16:26:08.989" v="73" actId="20577"/>
        <pc:sldMkLst>
          <pc:docMk/>
          <pc:sldMk cId="373892416" sldId="347"/>
        </pc:sldMkLst>
      </pc:sldChg>
      <pc:sldChg chg="modNotesTx">
        <pc:chgData name="yoni fridman" userId="e20cd34d847f4571" providerId="LiveId" clId="{F49D88F9-2F79-42B4-A925-F2FD0C8B04FE}" dt="2022-11-07T16:25:52.143" v="63" actId="20577"/>
        <pc:sldMkLst>
          <pc:docMk/>
          <pc:sldMk cId="2235764649" sldId="354"/>
        </pc:sldMkLst>
      </pc:sldChg>
      <pc:sldChg chg="modNotesTx">
        <pc:chgData name="yoni fridman" userId="e20cd34d847f4571" providerId="LiveId" clId="{F49D88F9-2F79-42B4-A925-F2FD0C8B04FE}" dt="2022-11-07T16:25:56.139" v="65" actId="20577"/>
        <pc:sldMkLst>
          <pc:docMk/>
          <pc:sldMk cId="1413526386" sldId="356"/>
        </pc:sldMkLst>
      </pc:sldChg>
      <pc:sldChg chg="modNotesTx">
        <pc:chgData name="yoni fridman" userId="e20cd34d847f4571" providerId="LiveId" clId="{F49D88F9-2F79-42B4-A925-F2FD0C8B04FE}" dt="2022-11-07T16:25:41.481" v="58" actId="20577"/>
        <pc:sldMkLst>
          <pc:docMk/>
          <pc:sldMk cId="2801901885" sldId="357"/>
        </pc:sldMkLst>
      </pc:sldChg>
      <pc:sldChg chg="modNotesTx">
        <pc:chgData name="yoni fridman" userId="e20cd34d847f4571" providerId="LiveId" clId="{F49D88F9-2F79-42B4-A925-F2FD0C8B04FE}" dt="2022-11-07T16:25:43.965" v="59" actId="20577"/>
        <pc:sldMkLst>
          <pc:docMk/>
          <pc:sldMk cId="13309536" sldId="358"/>
        </pc:sldMkLst>
      </pc:sldChg>
      <pc:sldChg chg="modNotesTx">
        <pc:chgData name="yoni fridman" userId="e20cd34d847f4571" providerId="LiveId" clId="{F49D88F9-2F79-42B4-A925-F2FD0C8B04FE}" dt="2022-11-07T16:25:45.802" v="60" actId="20577"/>
        <pc:sldMkLst>
          <pc:docMk/>
          <pc:sldMk cId="3941363166" sldId="359"/>
        </pc:sldMkLst>
      </pc:sldChg>
      <pc:sldChg chg="modNotesTx">
        <pc:chgData name="yoni fridman" userId="e20cd34d847f4571" providerId="LiveId" clId="{F49D88F9-2F79-42B4-A925-F2FD0C8B04FE}" dt="2022-11-07T16:25:47.671" v="61" actId="20577"/>
        <pc:sldMkLst>
          <pc:docMk/>
          <pc:sldMk cId="52157611" sldId="360"/>
        </pc:sldMkLst>
      </pc:sldChg>
      <pc:sldChg chg="modNotesTx">
        <pc:chgData name="yoni fridman" userId="e20cd34d847f4571" providerId="LiveId" clId="{F49D88F9-2F79-42B4-A925-F2FD0C8B04FE}" dt="2022-11-07T16:27:22.027" v="86" actId="20577"/>
        <pc:sldMkLst>
          <pc:docMk/>
          <pc:sldMk cId="1572352393" sldId="361"/>
        </pc:sldMkLst>
      </pc:sldChg>
      <pc:sldChg chg="modNotesTx">
        <pc:chgData name="yoni fridman" userId="e20cd34d847f4571" providerId="LiveId" clId="{F49D88F9-2F79-42B4-A925-F2FD0C8B04FE}" dt="2022-11-07T16:25:11.296" v="45" actId="20577"/>
        <pc:sldMkLst>
          <pc:docMk/>
          <pc:sldMk cId="2032729942" sldId="362"/>
        </pc:sldMkLst>
      </pc:sldChg>
      <pc:sldChg chg="modNotesTx">
        <pc:chgData name="yoni fridman" userId="e20cd34d847f4571" providerId="LiveId" clId="{F49D88F9-2F79-42B4-A925-F2FD0C8B04FE}" dt="2022-11-07T16:25:12.829" v="46" actId="20577"/>
        <pc:sldMkLst>
          <pc:docMk/>
          <pc:sldMk cId="3219685634" sldId="363"/>
        </pc:sldMkLst>
      </pc:sldChg>
      <pc:sldChg chg="modNotesTx">
        <pc:chgData name="yoni fridman" userId="e20cd34d847f4571" providerId="LiveId" clId="{F49D88F9-2F79-42B4-A925-F2FD0C8B04FE}" dt="2022-11-07T16:26:38.046" v="81" actId="20577"/>
        <pc:sldMkLst>
          <pc:docMk/>
          <pc:sldMk cId="3127902947" sldId="366"/>
        </pc:sldMkLst>
      </pc:sldChg>
      <pc:sldChg chg="modNotesTx">
        <pc:chgData name="yoni fridman" userId="e20cd34d847f4571" providerId="LiveId" clId="{F49D88F9-2F79-42B4-A925-F2FD0C8B04FE}" dt="2022-11-07T16:26:41.577" v="82" actId="20577"/>
        <pc:sldMkLst>
          <pc:docMk/>
          <pc:sldMk cId="225909159" sldId="370"/>
        </pc:sldMkLst>
      </pc:sldChg>
      <pc:sldChg chg="modNotesTx">
        <pc:chgData name="yoni fridman" userId="e20cd34d847f4571" providerId="LiveId" clId="{F49D88F9-2F79-42B4-A925-F2FD0C8B04FE}" dt="2022-11-07T16:26:46.884" v="83" actId="20577"/>
        <pc:sldMkLst>
          <pc:docMk/>
          <pc:sldMk cId="542572062" sldId="374"/>
        </pc:sldMkLst>
      </pc:sldChg>
      <pc:sldChg chg="modNotesTx">
        <pc:chgData name="yoni fridman" userId="e20cd34d847f4571" providerId="LiveId" clId="{F49D88F9-2F79-42B4-A925-F2FD0C8B04FE}" dt="2022-11-07T16:25:54.372" v="64" actId="20577"/>
        <pc:sldMkLst>
          <pc:docMk/>
          <pc:sldMk cId="630353305" sldId="399"/>
        </pc:sldMkLst>
      </pc:sldChg>
      <pc:sldChg chg="modNotesTx">
        <pc:chgData name="yoni fridman" userId="e20cd34d847f4571" providerId="LiveId" clId="{F49D88F9-2F79-42B4-A925-F2FD0C8B04FE}" dt="2022-11-07T16:24:07.625" v="24" actId="20577"/>
        <pc:sldMkLst>
          <pc:docMk/>
          <pc:sldMk cId="3007427492" sldId="408"/>
        </pc:sldMkLst>
      </pc:sldChg>
      <pc:sldChg chg="modNotesTx">
        <pc:chgData name="yoni fridman" userId="e20cd34d847f4571" providerId="LiveId" clId="{F49D88F9-2F79-42B4-A925-F2FD0C8B04FE}" dt="2022-11-07T16:24:09.276" v="25" actId="20577"/>
        <pc:sldMkLst>
          <pc:docMk/>
          <pc:sldMk cId="4025110737" sldId="409"/>
        </pc:sldMkLst>
      </pc:sldChg>
      <pc:sldChg chg="modNotesTx">
        <pc:chgData name="yoni fridman" userId="e20cd34d847f4571" providerId="LiveId" clId="{F49D88F9-2F79-42B4-A925-F2FD0C8B04FE}" dt="2022-11-07T16:24:01.074" v="22" actId="20577"/>
        <pc:sldMkLst>
          <pc:docMk/>
          <pc:sldMk cId="1415466183" sldId="410"/>
        </pc:sldMkLst>
      </pc:sldChg>
      <pc:sldChg chg="modNotesTx">
        <pc:chgData name="yoni fridman" userId="e20cd34d847f4571" providerId="LiveId" clId="{F49D88F9-2F79-42B4-A925-F2FD0C8B04FE}" dt="2022-11-07T16:24:05.970" v="23" actId="20577"/>
        <pc:sldMkLst>
          <pc:docMk/>
          <pc:sldMk cId="2287269696" sldId="411"/>
        </pc:sldMkLst>
      </pc:sldChg>
      <pc:sldChg chg="modNotesTx">
        <pc:chgData name="yoni fridman" userId="e20cd34d847f4571" providerId="LiveId" clId="{F49D88F9-2F79-42B4-A925-F2FD0C8B04FE}" dt="2022-11-07T16:24:21.200" v="30" actId="20577"/>
        <pc:sldMkLst>
          <pc:docMk/>
          <pc:sldMk cId="19461306" sldId="412"/>
        </pc:sldMkLst>
      </pc:sldChg>
      <pc:sldChg chg="modNotesTx">
        <pc:chgData name="yoni fridman" userId="e20cd34d847f4571" providerId="LiveId" clId="{F49D88F9-2F79-42B4-A925-F2FD0C8B04FE}" dt="2022-11-07T16:27:31.524" v="87" actId="20577"/>
        <pc:sldMkLst>
          <pc:docMk/>
          <pc:sldMk cId="2626095622" sldId="415"/>
        </pc:sldMkLst>
      </pc:sldChg>
      <pc:sldChg chg="modNotesTx">
        <pc:chgData name="yoni fridman" userId="e20cd34d847f4571" providerId="LiveId" clId="{F49D88F9-2F79-42B4-A925-F2FD0C8B04FE}" dt="2022-11-07T16:23:08.993" v="0" actId="20577"/>
        <pc:sldMkLst>
          <pc:docMk/>
          <pc:sldMk cId="2414946095" sldId="416"/>
        </pc:sldMkLst>
      </pc:sldChg>
      <pc:sldChg chg="modNotesTx">
        <pc:chgData name="yoni fridman" userId="e20cd34d847f4571" providerId="LiveId" clId="{F49D88F9-2F79-42B4-A925-F2FD0C8B04FE}" dt="2022-11-07T16:25:39.604" v="57" actId="20577"/>
        <pc:sldMkLst>
          <pc:docMk/>
          <pc:sldMk cId="918486664" sldId="417"/>
        </pc:sldMkLst>
      </pc:sldChg>
      <pc:sldChg chg="modNotesTx">
        <pc:chgData name="yoni fridman" userId="e20cd34d847f4571" providerId="LiveId" clId="{F49D88F9-2F79-42B4-A925-F2FD0C8B04FE}" dt="2022-11-07T16:26:07.334" v="72" actId="20577"/>
        <pc:sldMkLst>
          <pc:docMk/>
          <pc:sldMk cId="1943196754" sldId="419"/>
        </pc:sldMkLst>
      </pc:sldChg>
      <pc:sldChg chg="modNotesTx">
        <pc:chgData name="yoni fridman" userId="e20cd34d847f4571" providerId="LiveId" clId="{F49D88F9-2F79-42B4-A925-F2FD0C8B04FE}" dt="2022-11-07T16:25:50.508" v="62" actId="20577"/>
        <pc:sldMkLst>
          <pc:docMk/>
          <pc:sldMk cId="4030245500" sldId="421"/>
        </pc:sldMkLst>
      </pc:sldChg>
      <pc:sldChg chg="modNotesTx">
        <pc:chgData name="yoni fridman" userId="e20cd34d847f4571" providerId="LiveId" clId="{F49D88F9-2F79-42B4-A925-F2FD0C8B04FE}" dt="2022-11-07T16:25:59.728" v="67" actId="20577"/>
        <pc:sldMkLst>
          <pc:docMk/>
          <pc:sldMk cId="3019286605" sldId="422"/>
        </pc:sldMkLst>
      </pc:sldChg>
      <pc:sldChg chg="modNotesTx">
        <pc:chgData name="yoni fridman" userId="e20cd34d847f4571" providerId="LiveId" clId="{F49D88F9-2F79-42B4-A925-F2FD0C8B04FE}" dt="2022-11-07T16:26:01.750" v="68" actId="20577"/>
        <pc:sldMkLst>
          <pc:docMk/>
          <pc:sldMk cId="1831992586" sldId="423"/>
        </pc:sldMkLst>
      </pc:sldChg>
      <pc:sldChg chg="modNotesTx">
        <pc:chgData name="yoni fridman" userId="e20cd34d847f4571" providerId="LiveId" clId="{F49D88F9-2F79-42B4-A925-F2FD0C8B04FE}" dt="2022-11-07T16:26:04.841" v="70" actId="20577"/>
        <pc:sldMkLst>
          <pc:docMk/>
          <pc:sldMk cId="616589954" sldId="424"/>
        </pc:sldMkLst>
      </pc:sldChg>
      <pc:sldChg chg="modNotesTx">
        <pc:chgData name="yoni fridman" userId="e20cd34d847f4571" providerId="LiveId" clId="{F49D88F9-2F79-42B4-A925-F2FD0C8B04FE}" dt="2022-11-07T16:26:03.438" v="69" actId="20577"/>
        <pc:sldMkLst>
          <pc:docMk/>
          <pc:sldMk cId="400987047" sldId="425"/>
        </pc:sldMkLst>
      </pc:sldChg>
      <pc:sldChg chg="modNotesTx">
        <pc:chgData name="yoni fridman" userId="e20cd34d847f4571" providerId="LiveId" clId="{F49D88F9-2F79-42B4-A925-F2FD0C8B04FE}" dt="2022-11-07T16:26:05.868" v="71" actId="20577"/>
        <pc:sldMkLst>
          <pc:docMk/>
          <pc:sldMk cId="3981201760" sldId="426"/>
        </pc:sldMkLst>
      </pc:sldChg>
      <pc:sldChg chg="modNotesTx">
        <pc:chgData name="yoni fridman" userId="e20cd34d847f4571" providerId="LiveId" clId="{F49D88F9-2F79-42B4-A925-F2FD0C8B04FE}" dt="2022-11-07T16:24:11.704" v="26" actId="20577"/>
        <pc:sldMkLst>
          <pc:docMk/>
          <pc:sldMk cId="1710984844" sldId="427"/>
        </pc:sldMkLst>
      </pc:sldChg>
      <pc:sldChg chg="modNotesTx">
        <pc:chgData name="yoni fridman" userId="e20cd34d847f4571" providerId="LiveId" clId="{F49D88F9-2F79-42B4-A925-F2FD0C8B04FE}" dt="2022-11-07T16:23:23.258" v="5" actId="20577"/>
        <pc:sldMkLst>
          <pc:docMk/>
          <pc:sldMk cId="1538294059" sldId="428"/>
        </pc:sldMkLst>
      </pc:sldChg>
      <pc:sldChg chg="modNotesTx">
        <pc:chgData name="yoni fridman" userId="e20cd34d847f4571" providerId="LiveId" clId="{F49D88F9-2F79-42B4-A925-F2FD0C8B04FE}" dt="2022-11-07T16:23:27.524" v="7" actId="20577"/>
        <pc:sldMkLst>
          <pc:docMk/>
          <pc:sldMk cId="2456211682" sldId="429"/>
        </pc:sldMkLst>
      </pc:sldChg>
      <pc:sldChg chg="modNotesTx">
        <pc:chgData name="yoni fridman" userId="e20cd34d847f4571" providerId="LiveId" clId="{F49D88F9-2F79-42B4-A925-F2FD0C8B04FE}" dt="2022-11-07T16:23:19.517" v="3" actId="20577"/>
        <pc:sldMkLst>
          <pc:docMk/>
          <pc:sldMk cId="798182998" sldId="430"/>
        </pc:sldMkLst>
      </pc:sldChg>
      <pc:sldChg chg="modNotesTx">
        <pc:chgData name="yoni fridman" userId="e20cd34d847f4571" providerId="LiveId" clId="{F49D88F9-2F79-42B4-A925-F2FD0C8B04FE}" dt="2022-11-07T16:23:50.764" v="17" actId="20577"/>
        <pc:sldMkLst>
          <pc:docMk/>
          <pc:sldMk cId="4260810201" sldId="431"/>
        </pc:sldMkLst>
      </pc:sldChg>
      <pc:sldChg chg="modNotesTx">
        <pc:chgData name="yoni fridman" userId="e20cd34d847f4571" providerId="LiveId" clId="{F49D88F9-2F79-42B4-A925-F2FD0C8B04FE}" dt="2022-11-07T16:23:29.217" v="8" actId="20577"/>
        <pc:sldMkLst>
          <pc:docMk/>
          <pc:sldMk cId="3939843977" sldId="432"/>
        </pc:sldMkLst>
      </pc:sldChg>
      <pc:sldChg chg="modNotesTx">
        <pc:chgData name="yoni fridman" userId="e20cd34d847f4571" providerId="LiveId" clId="{F49D88F9-2F79-42B4-A925-F2FD0C8B04FE}" dt="2022-11-07T16:23:30.837" v="9" actId="20577"/>
        <pc:sldMkLst>
          <pc:docMk/>
          <pc:sldMk cId="1125431306" sldId="433"/>
        </pc:sldMkLst>
      </pc:sldChg>
      <pc:sldChg chg="modNotesTx">
        <pc:chgData name="yoni fridman" userId="e20cd34d847f4571" providerId="LiveId" clId="{F49D88F9-2F79-42B4-A925-F2FD0C8B04FE}" dt="2022-11-07T16:23:33.927" v="10" actId="20577"/>
        <pc:sldMkLst>
          <pc:docMk/>
          <pc:sldMk cId="1920605998" sldId="434"/>
        </pc:sldMkLst>
      </pc:sldChg>
      <pc:sldChg chg="modNotesTx">
        <pc:chgData name="yoni fridman" userId="e20cd34d847f4571" providerId="LiveId" clId="{F49D88F9-2F79-42B4-A925-F2FD0C8B04FE}" dt="2022-11-07T16:23:54.238" v="19" actId="20577"/>
        <pc:sldMkLst>
          <pc:docMk/>
          <pc:sldMk cId="1903002046" sldId="435"/>
        </pc:sldMkLst>
      </pc:sldChg>
      <pc:sldChg chg="modNotesTx">
        <pc:chgData name="yoni fridman" userId="e20cd34d847f4571" providerId="LiveId" clId="{F49D88F9-2F79-42B4-A925-F2FD0C8B04FE}" dt="2022-11-07T16:23:56.839" v="20" actId="20577"/>
        <pc:sldMkLst>
          <pc:docMk/>
          <pc:sldMk cId="538001547" sldId="436"/>
        </pc:sldMkLst>
      </pc:sldChg>
      <pc:sldChg chg="modNotesTx">
        <pc:chgData name="yoni fridman" userId="e20cd34d847f4571" providerId="LiveId" clId="{F49D88F9-2F79-42B4-A925-F2FD0C8B04FE}" dt="2022-11-07T16:23:43.437" v="14" actId="20577"/>
        <pc:sldMkLst>
          <pc:docMk/>
          <pc:sldMk cId="1547292475" sldId="440"/>
        </pc:sldMkLst>
      </pc:sldChg>
      <pc:sldChg chg="modNotesTx">
        <pc:chgData name="yoni fridman" userId="e20cd34d847f4571" providerId="LiveId" clId="{F49D88F9-2F79-42B4-A925-F2FD0C8B04FE}" dt="2022-11-07T16:23:46.701" v="15" actId="20577"/>
        <pc:sldMkLst>
          <pc:docMk/>
          <pc:sldMk cId="1245948891" sldId="441"/>
        </pc:sldMkLst>
      </pc:sldChg>
      <pc:sldChg chg="modNotesTx">
        <pc:chgData name="yoni fridman" userId="e20cd34d847f4571" providerId="LiveId" clId="{F49D88F9-2F79-42B4-A925-F2FD0C8B04FE}" dt="2022-11-07T16:23:48.551" v="16" actId="20577"/>
        <pc:sldMkLst>
          <pc:docMk/>
          <pc:sldMk cId="2758047296" sldId="44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91627-A26F-46A8-BB89-074BBE2BE6E3}" type="doc">
      <dgm:prSet loTypeId="urn:microsoft.com/office/officeart/2005/8/layout/pyramid1" loCatId="pyramid" qsTypeId="urn:microsoft.com/office/officeart/2005/8/quickstyle/simple1" qsCatId="simple" csTypeId="urn:microsoft.com/office/officeart/2005/8/colors/colorful5" csCatId="colorful" phldr="1"/>
      <dgm:spPr/>
    </dgm:pt>
    <dgm:pt modelId="{20B78485-D2B6-40E0-A065-14410BD59A83}">
      <dgm:prSet phldrT="[טקסט]" custT="1"/>
      <dgm:spPr/>
      <dgm:t>
        <a:bodyPr/>
        <a:lstStyle/>
        <a:p>
          <a:pPr rtl="1"/>
          <a:endParaRPr lang="en-US" sz="1800" dirty="0">
            <a:latin typeface="LM Roman 10" pitchFamily="2" charset="77"/>
          </a:endParaRPr>
        </a:p>
        <a:p>
          <a:pPr rtl="1"/>
          <a:r>
            <a:rPr lang="en-US" sz="1800" dirty="0">
              <a:latin typeface="LM Roman 10" pitchFamily="2" charset="77"/>
            </a:rPr>
            <a:t>Registers</a:t>
          </a:r>
          <a:endParaRPr lang="he-IL" sz="1800" dirty="0">
            <a:latin typeface="LM Roman 10" pitchFamily="2" charset="77"/>
          </a:endParaRPr>
        </a:p>
      </dgm:t>
    </dgm:pt>
    <dgm:pt modelId="{BD126C1B-2AE2-49E4-B328-E5830D7397B3}" type="parTrans" cxnId="{D11F8A56-0BC2-4CC1-A694-CEB32B2EA0E2}">
      <dgm:prSet/>
      <dgm:spPr/>
      <dgm:t>
        <a:bodyPr/>
        <a:lstStyle/>
        <a:p>
          <a:pPr rtl="1"/>
          <a:endParaRPr lang="he-IL"/>
        </a:p>
      </dgm:t>
    </dgm:pt>
    <dgm:pt modelId="{836CF0A6-6695-441B-8F1C-D79533B322B3}" type="sibTrans" cxnId="{D11F8A56-0BC2-4CC1-A694-CEB32B2EA0E2}">
      <dgm:prSet/>
      <dgm:spPr/>
      <dgm:t>
        <a:bodyPr/>
        <a:lstStyle/>
        <a:p>
          <a:pPr rtl="1"/>
          <a:endParaRPr lang="he-IL"/>
        </a:p>
      </dgm:t>
    </dgm:pt>
    <dgm:pt modelId="{296CDA71-BA24-4CAE-93F1-7CF9EE01C73C}">
      <dgm:prSet phldrT="[טקסט]" custT="1"/>
      <dgm:spPr/>
      <dgm:t>
        <a:bodyPr/>
        <a:lstStyle/>
        <a:p>
          <a:pPr rtl="1"/>
          <a:r>
            <a:rPr lang="en-US" sz="2400" dirty="0">
              <a:latin typeface="LM Roman 10" pitchFamily="2" charset="77"/>
            </a:rPr>
            <a:t>Cache</a:t>
          </a:r>
          <a:endParaRPr lang="he-IL" sz="2400" dirty="0">
            <a:latin typeface="LM Roman 10" pitchFamily="2" charset="77"/>
          </a:endParaRPr>
        </a:p>
      </dgm:t>
    </dgm:pt>
    <dgm:pt modelId="{0285577B-8033-4E2C-A360-9136B8B03873}" type="parTrans" cxnId="{13865822-4FAA-4193-9270-FBA3F87FF636}">
      <dgm:prSet/>
      <dgm:spPr/>
      <dgm:t>
        <a:bodyPr/>
        <a:lstStyle/>
        <a:p>
          <a:pPr rtl="1"/>
          <a:endParaRPr lang="he-IL"/>
        </a:p>
      </dgm:t>
    </dgm:pt>
    <dgm:pt modelId="{16A7C793-F255-49AE-BDA0-544FF32287CB}" type="sibTrans" cxnId="{13865822-4FAA-4193-9270-FBA3F87FF636}">
      <dgm:prSet/>
      <dgm:spPr/>
      <dgm:t>
        <a:bodyPr/>
        <a:lstStyle/>
        <a:p>
          <a:pPr rtl="1"/>
          <a:endParaRPr lang="he-IL"/>
        </a:p>
      </dgm:t>
    </dgm:pt>
    <dgm:pt modelId="{46AF2CFA-FC5C-44B1-988A-7B94DFB222B4}">
      <dgm:prSet phldrT="[טקסט]" custT="1"/>
      <dgm:spPr/>
      <dgm:t>
        <a:bodyPr/>
        <a:lstStyle/>
        <a:p>
          <a:pPr rtl="1"/>
          <a:r>
            <a:rPr lang="en-US" sz="2400" dirty="0">
              <a:latin typeface="LM Roman 10" pitchFamily="2" charset="77"/>
            </a:rPr>
            <a:t>Main Memory</a:t>
          </a:r>
          <a:endParaRPr lang="he-IL" sz="2400" dirty="0">
            <a:latin typeface="LM Roman 10" pitchFamily="2" charset="77"/>
          </a:endParaRPr>
        </a:p>
      </dgm:t>
    </dgm:pt>
    <dgm:pt modelId="{F9D9D1DA-B4A1-4035-B520-BE1AFAF79BF6}" type="parTrans" cxnId="{0423C79A-666C-4A6C-A381-95A4FAFCCBB6}">
      <dgm:prSet/>
      <dgm:spPr/>
      <dgm:t>
        <a:bodyPr/>
        <a:lstStyle/>
        <a:p>
          <a:pPr rtl="1"/>
          <a:endParaRPr lang="he-IL"/>
        </a:p>
      </dgm:t>
    </dgm:pt>
    <dgm:pt modelId="{F954E13D-B9EB-40D8-9744-802761A1E269}" type="sibTrans" cxnId="{0423C79A-666C-4A6C-A381-95A4FAFCCBB6}">
      <dgm:prSet/>
      <dgm:spPr/>
      <dgm:t>
        <a:bodyPr/>
        <a:lstStyle/>
        <a:p>
          <a:pPr rtl="1"/>
          <a:endParaRPr lang="he-IL"/>
        </a:p>
      </dgm:t>
    </dgm:pt>
    <dgm:pt modelId="{83061B73-8317-4D45-8E5F-344F4979AEFD}" type="pres">
      <dgm:prSet presAssocID="{9BF91627-A26F-46A8-BB89-074BBE2BE6E3}" presName="Name0" presStyleCnt="0">
        <dgm:presLayoutVars>
          <dgm:dir/>
          <dgm:animLvl val="lvl"/>
          <dgm:resizeHandles val="exact"/>
        </dgm:presLayoutVars>
      </dgm:prSet>
      <dgm:spPr/>
    </dgm:pt>
    <dgm:pt modelId="{5A6FE58A-41DE-4633-BCF9-DFFC3E4946BD}" type="pres">
      <dgm:prSet presAssocID="{20B78485-D2B6-40E0-A065-14410BD59A83}" presName="Name8" presStyleCnt="0"/>
      <dgm:spPr/>
    </dgm:pt>
    <dgm:pt modelId="{890F06DF-D60C-4EF2-B111-81D6C9B8A252}" type="pres">
      <dgm:prSet presAssocID="{20B78485-D2B6-40E0-A065-14410BD59A83}" presName="level" presStyleLbl="node1" presStyleIdx="0" presStyleCnt="3" custScaleY="158266">
        <dgm:presLayoutVars>
          <dgm:chMax val="1"/>
          <dgm:bulletEnabled val="1"/>
        </dgm:presLayoutVars>
      </dgm:prSet>
      <dgm:spPr/>
    </dgm:pt>
    <dgm:pt modelId="{3E61FA4A-D025-434E-9C14-14441E0656EA}" type="pres">
      <dgm:prSet presAssocID="{20B78485-D2B6-40E0-A065-14410BD59A83}" presName="levelTx" presStyleLbl="revTx" presStyleIdx="0" presStyleCnt="0">
        <dgm:presLayoutVars>
          <dgm:chMax val="1"/>
          <dgm:bulletEnabled val="1"/>
        </dgm:presLayoutVars>
      </dgm:prSet>
      <dgm:spPr/>
    </dgm:pt>
    <dgm:pt modelId="{290BA579-AC65-46FC-BA70-D9504DB02BBE}" type="pres">
      <dgm:prSet presAssocID="{296CDA71-BA24-4CAE-93F1-7CF9EE01C73C}" presName="Name8" presStyleCnt="0"/>
      <dgm:spPr/>
    </dgm:pt>
    <dgm:pt modelId="{65672337-1F17-4A71-8FC8-22C06BF84407}" type="pres">
      <dgm:prSet presAssocID="{296CDA71-BA24-4CAE-93F1-7CF9EE01C73C}" presName="level" presStyleLbl="node1" presStyleIdx="1" presStyleCnt="3" custLinFactNeighborX="0" custLinFactNeighborY="-631">
        <dgm:presLayoutVars>
          <dgm:chMax val="1"/>
          <dgm:bulletEnabled val="1"/>
        </dgm:presLayoutVars>
      </dgm:prSet>
      <dgm:spPr/>
    </dgm:pt>
    <dgm:pt modelId="{AE4BDDB7-9EE4-46E6-B90A-C563290FE678}" type="pres">
      <dgm:prSet presAssocID="{296CDA71-BA24-4CAE-93F1-7CF9EE01C73C}" presName="levelTx" presStyleLbl="revTx" presStyleIdx="0" presStyleCnt="0">
        <dgm:presLayoutVars>
          <dgm:chMax val="1"/>
          <dgm:bulletEnabled val="1"/>
        </dgm:presLayoutVars>
      </dgm:prSet>
      <dgm:spPr/>
    </dgm:pt>
    <dgm:pt modelId="{042A8703-7E2E-48B5-ABCC-F52BF4F0EAA6}" type="pres">
      <dgm:prSet presAssocID="{46AF2CFA-FC5C-44B1-988A-7B94DFB222B4}" presName="Name8" presStyleCnt="0"/>
      <dgm:spPr/>
    </dgm:pt>
    <dgm:pt modelId="{EC35F13A-861E-40EA-A18A-D376BEC408C3}" type="pres">
      <dgm:prSet presAssocID="{46AF2CFA-FC5C-44B1-988A-7B94DFB222B4}" presName="level" presStyleLbl="node1" presStyleIdx="2" presStyleCnt="3">
        <dgm:presLayoutVars>
          <dgm:chMax val="1"/>
          <dgm:bulletEnabled val="1"/>
        </dgm:presLayoutVars>
      </dgm:prSet>
      <dgm:spPr/>
    </dgm:pt>
    <dgm:pt modelId="{30D57FCC-3957-42C5-B16B-3A535023F87E}" type="pres">
      <dgm:prSet presAssocID="{46AF2CFA-FC5C-44B1-988A-7B94DFB222B4}" presName="levelTx" presStyleLbl="revTx" presStyleIdx="0" presStyleCnt="0">
        <dgm:presLayoutVars>
          <dgm:chMax val="1"/>
          <dgm:bulletEnabled val="1"/>
        </dgm:presLayoutVars>
      </dgm:prSet>
      <dgm:spPr/>
    </dgm:pt>
  </dgm:ptLst>
  <dgm:cxnLst>
    <dgm:cxn modelId="{66654C03-43C0-46F3-A459-36EE8D7EFBBF}" type="presOf" srcId="{296CDA71-BA24-4CAE-93F1-7CF9EE01C73C}" destId="{AE4BDDB7-9EE4-46E6-B90A-C563290FE678}" srcOrd="1" destOrd="0" presId="urn:microsoft.com/office/officeart/2005/8/layout/pyramid1"/>
    <dgm:cxn modelId="{13865822-4FAA-4193-9270-FBA3F87FF636}" srcId="{9BF91627-A26F-46A8-BB89-074BBE2BE6E3}" destId="{296CDA71-BA24-4CAE-93F1-7CF9EE01C73C}" srcOrd="1" destOrd="0" parTransId="{0285577B-8033-4E2C-A360-9136B8B03873}" sibTransId="{16A7C793-F255-49AE-BDA0-544FF32287CB}"/>
    <dgm:cxn modelId="{680FBE49-0418-424D-A052-B6E182530C81}" type="presOf" srcId="{46AF2CFA-FC5C-44B1-988A-7B94DFB222B4}" destId="{EC35F13A-861E-40EA-A18A-D376BEC408C3}" srcOrd="0" destOrd="0" presId="urn:microsoft.com/office/officeart/2005/8/layout/pyramid1"/>
    <dgm:cxn modelId="{128BD769-3778-4D58-B4B7-1493DEC3070B}" type="presOf" srcId="{296CDA71-BA24-4CAE-93F1-7CF9EE01C73C}" destId="{65672337-1F17-4A71-8FC8-22C06BF84407}" srcOrd="0" destOrd="0" presId="urn:microsoft.com/office/officeart/2005/8/layout/pyramid1"/>
    <dgm:cxn modelId="{F8C23F4B-23C2-4303-BFBA-D28374AD47E7}" type="presOf" srcId="{20B78485-D2B6-40E0-A065-14410BD59A83}" destId="{890F06DF-D60C-4EF2-B111-81D6C9B8A252}" srcOrd="0" destOrd="0" presId="urn:microsoft.com/office/officeart/2005/8/layout/pyramid1"/>
    <dgm:cxn modelId="{D11F8A56-0BC2-4CC1-A694-CEB32B2EA0E2}" srcId="{9BF91627-A26F-46A8-BB89-074BBE2BE6E3}" destId="{20B78485-D2B6-40E0-A065-14410BD59A83}" srcOrd="0" destOrd="0" parTransId="{BD126C1B-2AE2-49E4-B328-E5830D7397B3}" sibTransId="{836CF0A6-6695-441B-8F1C-D79533B322B3}"/>
    <dgm:cxn modelId="{0423C79A-666C-4A6C-A381-95A4FAFCCBB6}" srcId="{9BF91627-A26F-46A8-BB89-074BBE2BE6E3}" destId="{46AF2CFA-FC5C-44B1-988A-7B94DFB222B4}" srcOrd="2" destOrd="0" parTransId="{F9D9D1DA-B4A1-4035-B520-BE1AFAF79BF6}" sibTransId="{F954E13D-B9EB-40D8-9744-802761A1E269}"/>
    <dgm:cxn modelId="{115678A4-8C52-4198-B111-56A99A0C7BC8}" type="presOf" srcId="{9BF91627-A26F-46A8-BB89-074BBE2BE6E3}" destId="{83061B73-8317-4D45-8E5F-344F4979AEFD}" srcOrd="0" destOrd="0" presId="urn:microsoft.com/office/officeart/2005/8/layout/pyramid1"/>
    <dgm:cxn modelId="{140F4DBB-8CBF-4361-9918-A8CDB981B34A}" type="presOf" srcId="{46AF2CFA-FC5C-44B1-988A-7B94DFB222B4}" destId="{30D57FCC-3957-42C5-B16B-3A535023F87E}" srcOrd="1" destOrd="0" presId="urn:microsoft.com/office/officeart/2005/8/layout/pyramid1"/>
    <dgm:cxn modelId="{29E341D2-3E80-493A-9116-4785567DE361}" type="presOf" srcId="{20B78485-D2B6-40E0-A065-14410BD59A83}" destId="{3E61FA4A-D025-434E-9C14-14441E0656EA}" srcOrd="1" destOrd="0" presId="urn:microsoft.com/office/officeart/2005/8/layout/pyramid1"/>
    <dgm:cxn modelId="{9AB7318E-AB6E-4B71-90BD-E0330784D122}" type="presParOf" srcId="{83061B73-8317-4D45-8E5F-344F4979AEFD}" destId="{5A6FE58A-41DE-4633-BCF9-DFFC3E4946BD}" srcOrd="0" destOrd="0" presId="urn:microsoft.com/office/officeart/2005/8/layout/pyramid1"/>
    <dgm:cxn modelId="{9F6E97C5-0D6C-43F3-80D4-4BF923A0995D}" type="presParOf" srcId="{5A6FE58A-41DE-4633-BCF9-DFFC3E4946BD}" destId="{890F06DF-D60C-4EF2-B111-81D6C9B8A252}" srcOrd="0" destOrd="0" presId="urn:microsoft.com/office/officeart/2005/8/layout/pyramid1"/>
    <dgm:cxn modelId="{B3AED465-BC5C-4857-8008-B70DF2E924C0}" type="presParOf" srcId="{5A6FE58A-41DE-4633-BCF9-DFFC3E4946BD}" destId="{3E61FA4A-D025-434E-9C14-14441E0656EA}" srcOrd="1" destOrd="0" presId="urn:microsoft.com/office/officeart/2005/8/layout/pyramid1"/>
    <dgm:cxn modelId="{EDD8D27F-625E-4E2A-9EB2-482A000F760C}" type="presParOf" srcId="{83061B73-8317-4D45-8E5F-344F4979AEFD}" destId="{290BA579-AC65-46FC-BA70-D9504DB02BBE}" srcOrd="1" destOrd="0" presId="urn:microsoft.com/office/officeart/2005/8/layout/pyramid1"/>
    <dgm:cxn modelId="{DA4AA4A2-0622-476B-8AC5-83014B71653A}" type="presParOf" srcId="{290BA579-AC65-46FC-BA70-D9504DB02BBE}" destId="{65672337-1F17-4A71-8FC8-22C06BF84407}" srcOrd="0" destOrd="0" presId="urn:microsoft.com/office/officeart/2005/8/layout/pyramid1"/>
    <dgm:cxn modelId="{D2652FB5-4CC7-448A-8026-29E92B13E509}" type="presParOf" srcId="{290BA579-AC65-46FC-BA70-D9504DB02BBE}" destId="{AE4BDDB7-9EE4-46E6-B90A-C563290FE678}" srcOrd="1" destOrd="0" presId="urn:microsoft.com/office/officeart/2005/8/layout/pyramid1"/>
    <dgm:cxn modelId="{E1464DC7-73D2-445B-B84D-EBF68599FE7E}" type="presParOf" srcId="{83061B73-8317-4D45-8E5F-344F4979AEFD}" destId="{042A8703-7E2E-48B5-ABCC-F52BF4F0EAA6}" srcOrd="2" destOrd="0" presId="urn:microsoft.com/office/officeart/2005/8/layout/pyramid1"/>
    <dgm:cxn modelId="{5EC62E01-342A-4E4A-87C8-636905F95405}" type="presParOf" srcId="{042A8703-7E2E-48B5-ABCC-F52BF4F0EAA6}" destId="{EC35F13A-861E-40EA-A18A-D376BEC408C3}" srcOrd="0" destOrd="0" presId="urn:microsoft.com/office/officeart/2005/8/layout/pyramid1"/>
    <dgm:cxn modelId="{7E141DDD-274E-4EFF-88BE-EF5192CD1AF6}" type="presParOf" srcId="{042A8703-7E2E-48B5-ABCC-F52BF4F0EAA6}" destId="{30D57FCC-3957-42C5-B16B-3A535023F87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2B8947F-294A-2D44-8869-A58AC9EBBBD0}" type="doc">
      <dgm:prSet loTypeId="urn:microsoft.com/office/officeart/2005/8/layout/process1" loCatId="" qsTypeId="urn:microsoft.com/office/officeart/2005/8/quickstyle/simple1" qsCatId="simple" csTypeId="urn:microsoft.com/office/officeart/2005/8/colors/accent1_1" csCatId="accent1" phldr="1"/>
      <dgm:spPr/>
    </dgm:pt>
    <dgm:pt modelId="{BBEC8852-8A12-9D4A-A79B-95BBF60E225A}">
      <dgm:prSet phldrT="[Text]"/>
      <dgm:spPr/>
      <dgm:t>
        <a:bodyPr/>
        <a:lstStyle/>
        <a:p>
          <a:r>
            <a:rPr lang="en-US" dirty="0">
              <a:latin typeface="LM Roman 10" pitchFamily="2" charset="77"/>
            </a:rPr>
            <a:t>bottlenecks</a:t>
          </a:r>
        </a:p>
      </dgm:t>
    </dgm:pt>
    <dgm:pt modelId="{244B09E2-6498-2944-9E15-F3500ED0CA72}" type="parTrans" cxnId="{27EEC849-B39A-154B-95AF-67C2D192E1A3}">
      <dgm:prSet/>
      <dgm:spPr/>
      <dgm:t>
        <a:bodyPr/>
        <a:lstStyle/>
        <a:p>
          <a:endParaRPr lang="en-US"/>
        </a:p>
      </dgm:t>
    </dgm:pt>
    <dgm:pt modelId="{D8C591C8-3D05-2548-8F7D-E89433FACAEC}" type="sibTrans" cxnId="{27EEC849-B39A-154B-95AF-67C2D192E1A3}">
      <dgm:prSet/>
      <dgm:spPr/>
      <dgm:t>
        <a:bodyPr/>
        <a:lstStyle/>
        <a:p>
          <a:endParaRPr lang="en-US"/>
        </a:p>
      </dgm:t>
    </dgm:pt>
    <dgm:pt modelId="{3226A407-9729-7A45-AEDB-9F501851D0F4}">
      <dgm:prSet phldrT="[Text]"/>
      <dgm:spPr/>
      <dgm:t>
        <a:bodyPr/>
        <a:lstStyle/>
        <a:p>
          <a:r>
            <a:rPr lang="en-US" dirty="0">
              <a:latin typeface="LM Roman 10" pitchFamily="2" charset="77"/>
            </a:rPr>
            <a:t>inhibitors</a:t>
          </a:r>
        </a:p>
      </dgm:t>
    </dgm:pt>
    <dgm:pt modelId="{0204AFAD-1AEA-CB45-A2ED-1F8228DE5B1F}" type="parTrans" cxnId="{5D48F4BD-12DC-A64A-A496-8A3043B8542C}">
      <dgm:prSet/>
      <dgm:spPr/>
      <dgm:t>
        <a:bodyPr/>
        <a:lstStyle/>
        <a:p>
          <a:endParaRPr lang="en-US"/>
        </a:p>
      </dgm:t>
    </dgm:pt>
    <dgm:pt modelId="{7795B28E-E42E-A248-8296-CC08D196BD39}" type="sibTrans" cxnId="{5D48F4BD-12DC-A64A-A496-8A3043B8542C}">
      <dgm:prSet/>
      <dgm:spPr/>
      <dgm:t>
        <a:bodyPr/>
        <a:lstStyle/>
        <a:p>
          <a:endParaRPr lang="en-US"/>
        </a:p>
      </dgm:t>
    </dgm:pt>
    <dgm:pt modelId="{2B6C62D3-11BE-8041-B948-7157B9FAB452}">
      <dgm:prSet phldrT="[Text]"/>
      <dgm:spPr/>
      <dgm:t>
        <a:bodyPr/>
        <a:lstStyle/>
        <a:p>
          <a:r>
            <a:rPr lang="en-US" dirty="0">
              <a:latin typeface="LM Roman 10" pitchFamily="2" charset="77"/>
            </a:rPr>
            <a:t>Other kernels</a:t>
          </a:r>
        </a:p>
      </dgm:t>
    </dgm:pt>
    <dgm:pt modelId="{81FEF168-7E36-B148-80DA-58E6591B6701}" type="parTrans" cxnId="{DE45A0FB-4E29-814A-9B6E-8C77C270AD74}">
      <dgm:prSet/>
      <dgm:spPr/>
      <dgm:t>
        <a:bodyPr/>
        <a:lstStyle/>
        <a:p>
          <a:endParaRPr lang="en-US"/>
        </a:p>
      </dgm:t>
    </dgm:pt>
    <dgm:pt modelId="{4A6AB306-0AA9-3540-A47E-C92962D931C6}" type="sibTrans" cxnId="{DE45A0FB-4E29-814A-9B6E-8C77C270AD74}">
      <dgm:prSet/>
      <dgm:spPr/>
      <dgm:t>
        <a:bodyPr/>
        <a:lstStyle/>
        <a:p>
          <a:endParaRPr lang="en-US"/>
        </a:p>
      </dgm:t>
    </dgm:pt>
    <dgm:pt modelId="{02A3F852-C2D4-8549-B6E9-5D1DFA851995}">
      <dgm:prSet phldrT="[Text]"/>
      <dgm:spPr/>
      <dgm:t>
        <a:bodyPr/>
        <a:lstStyle/>
        <a:p>
          <a:r>
            <a:rPr lang="en-US" dirty="0">
              <a:latin typeface="LM Roman 10" pitchFamily="2" charset="77"/>
            </a:rPr>
            <a:t>Re-use</a:t>
          </a:r>
        </a:p>
      </dgm:t>
    </dgm:pt>
    <dgm:pt modelId="{DED87D04-B1AA-CB44-84F8-624882235260}" type="parTrans" cxnId="{F0519B08-AEAE-8343-AE62-79DF7F79AAF4}">
      <dgm:prSet/>
      <dgm:spPr/>
      <dgm:t>
        <a:bodyPr/>
        <a:lstStyle/>
        <a:p>
          <a:endParaRPr lang="en-US"/>
        </a:p>
      </dgm:t>
    </dgm:pt>
    <dgm:pt modelId="{77A96086-21C3-8146-BBB8-BF3CDB69514D}" type="sibTrans" cxnId="{F0519B08-AEAE-8343-AE62-79DF7F79AAF4}">
      <dgm:prSet/>
      <dgm:spPr/>
      <dgm:t>
        <a:bodyPr/>
        <a:lstStyle/>
        <a:p>
          <a:endParaRPr lang="en-US"/>
        </a:p>
      </dgm:t>
    </dgm:pt>
    <dgm:pt modelId="{3029598F-83DE-3840-9D8A-EA3E42B0E827}" type="pres">
      <dgm:prSet presAssocID="{D2B8947F-294A-2D44-8869-A58AC9EBBBD0}" presName="Name0" presStyleCnt="0">
        <dgm:presLayoutVars>
          <dgm:dir/>
          <dgm:resizeHandles val="exact"/>
        </dgm:presLayoutVars>
      </dgm:prSet>
      <dgm:spPr/>
    </dgm:pt>
    <dgm:pt modelId="{002099E1-E238-1C46-BB00-DF2375260AAC}" type="pres">
      <dgm:prSet presAssocID="{BBEC8852-8A12-9D4A-A79B-95BBF60E225A}" presName="node" presStyleLbl="node1" presStyleIdx="0" presStyleCnt="4">
        <dgm:presLayoutVars>
          <dgm:bulletEnabled val="1"/>
        </dgm:presLayoutVars>
      </dgm:prSet>
      <dgm:spPr/>
    </dgm:pt>
    <dgm:pt modelId="{0C1AE3D5-5CF0-224A-A3F6-B7D751EB5235}" type="pres">
      <dgm:prSet presAssocID="{D8C591C8-3D05-2548-8F7D-E89433FACAEC}" presName="sibTrans" presStyleLbl="sibTrans2D1" presStyleIdx="0" presStyleCnt="3"/>
      <dgm:spPr/>
    </dgm:pt>
    <dgm:pt modelId="{6A5DB76F-57F2-0C4C-AE4B-342AF7240952}" type="pres">
      <dgm:prSet presAssocID="{D8C591C8-3D05-2548-8F7D-E89433FACAEC}" presName="connectorText" presStyleLbl="sibTrans2D1" presStyleIdx="0" presStyleCnt="3"/>
      <dgm:spPr/>
    </dgm:pt>
    <dgm:pt modelId="{9362C13D-5AB8-C64E-8B93-65F99DC25333}" type="pres">
      <dgm:prSet presAssocID="{3226A407-9729-7A45-AEDB-9F501851D0F4}" presName="node" presStyleLbl="node1" presStyleIdx="1" presStyleCnt="4">
        <dgm:presLayoutVars>
          <dgm:bulletEnabled val="1"/>
        </dgm:presLayoutVars>
      </dgm:prSet>
      <dgm:spPr/>
    </dgm:pt>
    <dgm:pt modelId="{D970CEA6-24D2-8B4F-9CB1-85D08F3D1040}" type="pres">
      <dgm:prSet presAssocID="{7795B28E-E42E-A248-8296-CC08D196BD39}" presName="sibTrans" presStyleLbl="sibTrans2D1" presStyleIdx="1" presStyleCnt="3"/>
      <dgm:spPr/>
    </dgm:pt>
    <dgm:pt modelId="{4745D5EB-5690-764F-AE98-5F447B6122F1}" type="pres">
      <dgm:prSet presAssocID="{7795B28E-E42E-A248-8296-CC08D196BD39}" presName="connectorText" presStyleLbl="sibTrans2D1" presStyleIdx="1" presStyleCnt="3"/>
      <dgm:spPr/>
    </dgm:pt>
    <dgm:pt modelId="{97E95B53-5282-A542-B32C-0E896C260EAA}" type="pres">
      <dgm:prSet presAssocID="{2B6C62D3-11BE-8041-B948-7157B9FAB452}" presName="node" presStyleLbl="node1" presStyleIdx="2" presStyleCnt="4">
        <dgm:presLayoutVars>
          <dgm:bulletEnabled val="1"/>
        </dgm:presLayoutVars>
      </dgm:prSet>
      <dgm:spPr/>
    </dgm:pt>
    <dgm:pt modelId="{8ADF1A75-93B6-B843-8206-4C8FD7D98915}" type="pres">
      <dgm:prSet presAssocID="{4A6AB306-0AA9-3540-A47E-C92962D931C6}" presName="sibTrans" presStyleLbl="sibTrans2D1" presStyleIdx="2" presStyleCnt="3"/>
      <dgm:spPr/>
    </dgm:pt>
    <dgm:pt modelId="{4EA51DBE-5B76-F940-A0AB-4657F9E297A8}" type="pres">
      <dgm:prSet presAssocID="{4A6AB306-0AA9-3540-A47E-C92962D931C6}" presName="connectorText" presStyleLbl="sibTrans2D1" presStyleIdx="2" presStyleCnt="3"/>
      <dgm:spPr/>
    </dgm:pt>
    <dgm:pt modelId="{E0BF27DE-0D39-DB4F-85B7-6DB0DF75C432}" type="pres">
      <dgm:prSet presAssocID="{02A3F852-C2D4-8549-B6E9-5D1DFA851995}" presName="node" presStyleLbl="node1" presStyleIdx="3" presStyleCnt="4">
        <dgm:presLayoutVars>
          <dgm:bulletEnabled val="1"/>
        </dgm:presLayoutVars>
      </dgm:prSet>
      <dgm:spPr/>
    </dgm:pt>
  </dgm:ptLst>
  <dgm:cxnLst>
    <dgm:cxn modelId="{F0519B08-AEAE-8343-AE62-79DF7F79AAF4}" srcId="{D2B8947F-294A-2D44-8869-A58AC9EBBBD0}" destId="{02A3F852-C2D4-8549-B6E9-5D1DFA851995}" srcOrd="3" destOrd="0" parTransId="{DED87D04-B1AA-CB44-84F8-624882235260}" sibTransId="{77A96086-21C3-8146-BBB8-BF3CDB69514D}"/>
    <dgm:cxn modelId="{DF892815-FCBB-4743-95C0-59D93B3F23DB}" type="presOf" srcId="{4A6AB306-0AA9-3540-A47E-C92962D931C6}" destId="{8ADF1A75-93B6-B843-8206-4C8FD7D98915}" srcOrd="0" destOrd="0" presId="urn:microsoft.com/office/officeart/2005/8/layout/process1"/>
    <dgm:cxn modelId="{F0EAA824-D258-524C-AC3A-43E92155BF48}" type="presOf" srcId="{3226A407-9729-7A45-AEDB-9F501851D0F4}" destId="{9362C13D-5AB8-C64E-8B93-65F99DC25333}" srcOrd="0" destOrd="0" presId="urn:microsoft.com/office/officeart/2005/8/layout/process1"/>
    <dgm:cxn modelId="{EFBA4838-2A41-2D40-8098-17171C3E491F}" type="presOf" srcId="{02A3F852-C2D4-8549-B6E9-5D1DFA851995}" destId="{E0BF27DE-0D39-DB4F-85B7-6DB0DF75C432}" srcOrd="0" destOrd="0" presId="urn:microsoft.com/office/officeart/2005/8/layout/process1"/>
    <dgm:cxn modelId="{27EEC849-B39A-154B-95AF-67C2D192E1A3}" srcId="{D2B8947F-294A-2D44-8869-A58AC9EBBBD0}" destId="{BBEC8852-8A12-9D4A-A79B-95BBF60E225A}" srcOrd="0" destOrd="0" parTransId="{244B09E2-6498-2944-9E15-F3500ED0CA72}" sibTransId="{D8C591C8-3D05-2548-8F7D-E89433FACAEC}"/>
    <dgm:cxn modelId="{F5A2344E-6487-1844-9BF8-3C1CADA944D5}" type="presOf" srcId="{2B6C62D3-11BE-8041-B948-7157B9FAB452}" destId="{97E95B53-5282-A542-B32C-0E896C260EAA}" srcOrd="0" destOrd="0" presId="urn:microsoft.com/office/officeart/2005/8/layout/process1"/>
    <dgm:cxn modelId="{8D887C79-4421-8C4F-9C9B-74FE0318A03C}" type="presOf" srcId="{7795B28E-E42E-A248-8296-CC08D196BD39}" destId="{4745D5EB-5690-764F-AE98-5F447B6122F1}" srcOrd="1" destOrd="0" presId="urn:microsoft.com/office/officeart/2005/8/layout/process1"/>
    <dgm:cxn modelId="{78C4B087-4F43-2144-9269-B87BC7A130D7}" type="presOf" srcId="{4A6AB306-0AA9-3540-A47E-C92962D931C6}" destId="{4EA51DBE-5B76-F940-A0AB-4657F9E297A8}" srcOrd="1" destOrd="0" presId="urn:microsoft.com/office/officeart/2005/8/layout/process1"/>
    <dgm:cxn modelId="{3F2BB587-9FCA-D143-952C-18AB23DBF44B}" type="presOf" srcId="{D2B8947F-294A-2D44-8869-A58AC9EBBBD0}" destId="{3029598F-83DE-3840-9D8A-EA3E42B0E827}" srcOrd="0" destOrd="0" presId="urn:microsoft.com/office/officeart/2005/8/layout/process1"/>
    <dgm:cxn modelId="{7CB38088-E0C6-A645-ADC4-7E2FFA2E82D5}" type="presOf" srcId="{D8C591C8-3D05-2548-8F7D-E89433FACAEC}" destId="{6A5DB76F-57F2-0C4C-AE4B-342AF7240952}" srcOrd="1" destOrd="0" presId="urn:microsoft.com/office/officeart/2005/8/layout/process1"/>
    <dgm:cxn modelId="{9B64D2A6-13A5-1544-B969-B1E4E0E7D8B1}" type="presOf" srcId="{D8C591C8-3D05-2548-8F7D-E89433FACAEC}" destId="{0C1AE3D5-5CF0-224A-A3F6-B7D751EB5235}" srcOrd="0" destOrd="0" presId="urn:microsoft.com/office/officeart/2005/8/layout/process1"/>
    <dgm:cxn modelId="{B13BE3BC-C98E-1744-8A89-CD4A9830402F}" type="presOf" srcId="{7795B28E-E42E-A248-8296-CC08D196BD39}" destId="{D970CEA6-24D2-8B4F-9CB1-85D08F3D1040}" srcOrd="0" destOrd="0" presId="urn:microsoft.com/office/officeart/2005/8/layout/process1"/>
    <dgm:cxn modelId="{5D48F4BD-12DC-A64A-A496-8A3043B8542C}" srcId="{D2B8947F-294A-2D44-8869-A58AC9EBBBD0}" destId="{3226A407-9729-7A45-AEDB-9F501851D0F4}" srcOrd="1" destOrd="0" parTransId="{0204AFAD-1AEA-CB45-A2ED-1F8228DE5B1F}" sibTransId="{7795B28E-E42E-A248-8296-CC08D196BD39}"/>
    <dgm:cxn modelId="{176902F9-2DC7-A045-9AC9-4A6B71B8E792}" type="presOf" srcId="{BBEC8852-8A12-9D4A-A79B-95BBF60E225A}" destId="{002099E1-E238-1C46-BB00-DF2375260AAC}" srcOrd="0" destOrd="0" presId="urn:microsoft.com/office/officeart/2005/8/layout/process1"/>
    <dgm:cxn modelId="{DE45A0FB-4E29-814A-9B6E-8C77C270AD74}" srcId="{D2B8947F-294A-2D44-8869-A58AC9EBBBD0}" destId="{2B6C62D3-11BE-8041-B948-7157B9FAB452}" srcOrd="2" destOrd="0" parTransId="{81FEF168-7E36-B148-80DA-58E6591B6701}" sibTransId="{4A6AB306-0AA9-3540-A47E-C92962D931C6}"/>
    <dgm:cxn modelId="{297F2BC7-BECE-7341-AC47-3545618DA6F0}" type="presParOf" srcId="{3029598F-83DE-3840-9D8A-EA3E42B0E827}" destId="{002099E1-E238-1C46-BB00-DF2375260AAC}" srcOrd="0" destOrd="0" presId="urn:microsoft.com/office/officeart/2005/8/layout/process1"/>
    <dgm:cxn modelId="{B4D3F623-59E4-3A45-A5A8-0100AD914026}" type="presParOf" srcId="{3029598F-83DE-3840-9D8A-EA3E42B0E827}" destId="{0C1AE3D5-5CF0-224A-A3F6-B7D751EB5235}" srcOrd="1" destOrd="0" presId="urn:microsoft.com/office/officeart/2005/8/layout/process1"/>
    <dgm:cxn modelId="{BEE1F777-C298-6245-8975-BEE8421BEB83}" type="presParOf" srcId="{0C1AE3D5-5CF0-224A-A3F6-B7D751EB5235}" destId="{6A5DB76F-57F2-0C4C-AE4B-342AF7240952}" srcOrd="0" destOrd="0" presId="urn:microsoft.com/office/officeart/2005/8/layout/process1"/>
    <dgm:cxn modelId="{63DDE267-4BD2-F24C-BA9C-99469809DD57}" type="presParOf" srcId="{3029598F-83DE-3840-9D8A-EA3E42B0E827}" destId="{9362C13D-5AB8-C64E-8B93-65F99DC25333}" srcOrd="2" destOrd="0" presId="urn:microsoft.com/office/officeart/2005/8/layout/process1"/>
    <dgm:cxn modelId="{BEFEAF17-A173-7A45-8ECC-E91732604523}" type="presParOf" srcId="{3029598F-83DE-3840-9D8A-EA3E42B0E827}" destId="{D970CEA6-24D2-8B4F-9CB1-85D08F3D1040}" srcOrd="3" destOrd="0" presId="urn:microsoft.com/office/officeart/2005/8/layout/process1"/>
    <dgm:cxn modelId="{420C26C4-86AE-794E-89D7-2E9C7C10318C}" type="presParOf" srcId="{D970CEA6-24D2-8B4F-9CB1-85D08F3D1040}" destId="{4745D5EB-5690-764F-AE98-5F447B6122F1}" srcOrd="0" destOrd="0" presId="urn:microsoft.com/office/officeart/2005/8/layout/process1"/>
    <dgm:cxn modelId="{C5066431-45E1-1846-BA1A-16D6DAEF6995}" type="presParOf" srcId="{3029598F-83DE-3840-9D8A-EA3E42B0E827}" destId="{97E95B53-5282-A542-B32C-0E896C260EAA}" srcOrd="4" destOrd="0" presId="urn:microsoft.com/office/officeart/2005/8/layout/process1"/>
    <dgm:cxn modelId="{8D71A1BD-ACBE-E541-8811-CB08BB6D510D}" type="presParOf" srcId="{3029598F-83DE-3840-9D8A-EA3E42B0E827}" destId="{8ADF1A75-93B6-B843-8206-4C8FD7D98915}" srcOrd="5" destOrd="0" presId="urn:microsoft.com/office/officeart/2005/8/layout/process1"/>
    <dgm:cxn modelId="{C0F49ECA-8D7C-3145-BBF6-CAFE82E1ED8D}" type="presParOf" srcId="{8ADF1A75-93B6-B843-8206-4C8FD7D98915}" destId="{4EA51DBE-5B76-F940-A0AB-4657F9E297A8}" srcOrd="0" destOrd="0" presId="urn:microsoft.com/office/officeart/2005/8/layout/process1"/>
    <dgm:cxn modelId="{EC813BFA-0546-3B40-8C99-008836C51D8B}" type="presParOf" srcId="{3029598F-83DE-3840-9D8A-EA3E42B0E827}" destId="{E0BF27DE-0D39-DB4F-85B7-6DB0DF75C43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F06DF-D60C-4EF2-B111-81D6C9B8A252}">
      <dsp:nvSpPr>
        <dsp:cNvPr id="0" name=""/>
        <dsp:cNvSpPr/>
      </dsp:nvSpPr>
      <dsp:spPr>
        <a:xfrm>
          <a:off x="1053310" y="0"/>
          <a:ext cx="1667032" cy="890678"/>
        </a:xfrm>
        <a:prstGeom prst="trapezoid">
          <a:avLst>
            <a:gd name="adj" fmla="val 93582"/>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800" kern="1200" dirty="0">
            <a:latin typeface="LM Roman 10" pitchFamily="2" charset="77"/>
          </a:endParaRPr>
        </a:p>
        <a:p>
          <a:pPr marL="0" lvl="0" indent="0" algn="ctr" defTabSz="800100" rtl="1">
            <a:lnSpc>
              <a:spcPct val="90000"/>
            </a:lnSpc>
            <a:spcBef>
              <a:spcPct val="0"/>
            </a:spcBef>
            <a:spcAft>
              <a:spcPct val="35000"/>
            </a:spcAft>
            <a:buNone/>
          </a:pPr>
          <a:r>
            <a:rPr lang="en-US" sz="1800" kern="1200" dirty="0">
              <a:latin typeface="LM Roman 10" pitchFamily="2" charset="77"/>
            </a:rPr>
            <a:t>Registers</a:t>
          </a:r>
          <a:endParaRPr lang="he-IL" sz="1800" kern="1200" dirty="0">
            <a:latin typeface="LM Roman 10" pitchFamily="2" charset="77"/>
          </a:endParaRPr>
        </a:p>
      </dsp:txBody>
      <dsp:txXfrm>
        <a:off x="1053310" y="0"/>
        <a:ext cx="1667032" cy="890678"/>
      </dsp:txXfrm>
    </dsp:sp>
    <dsp:sp modelId="{65672337-1F17-4A71-8FC8-22C06BF84407}">
      <dsp:nvSpPr>
        <dsp:cNvPr id="0" name=""/>
        <dsp:cNvSpPr/>
      </dsp:nvSpPr>
      <dsp:spPr>
        <a:xfrm>
          <a:off x="526655" y="887127"/>
          <a:ext cx="2720342" cy="562772"/>
        </a:xfrm>
        <a:prstGeom prst="trapezoid">
          <a:avLst>
            <a:gd name="adj" fmla="val 93582"/>
          </a:avLst>
        </a:prstGeom>
        <a:solidFill>
          <a:schemeClr val="accent5">
            <a:hueOff val="1075871"/>
            <a:satOff val="19095"/>
            <a:lumOff val="-14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r>
            <a:rPr lang="en-US" sz="2400" kern="1200" dirty="0">
              <a:latin typeface="LM Roman 10" pitchFamily="2" charset="77"/>
            </a:rPr>
            <a:t>Cache</a:t>
          </a:r>
          <a:endParaRPr lang="he-IL" sz="2400" kern="1200" dirty="0">
            <a:latin typeface="LM Roman 10" pitchFamily="2" charset="77"/>
          </a:endParaRPr>
        </a:p>
      </dsp:txBody>
      <dsp:txXfrm>
        <a:off x="1002715" y="887127"/>
        <a:ext cx="1768222" cy="562772"/>
      </dsp:txXfrm>
    </dsp:sp>
    <dsp:sp modelId="{EC35F13A-861E-40EA-A18A-D376BEC408C3}">
      <dsp:nvSpPr>
        <dsp:cNvPr id="0" name=""/>
        <dsp:cNvSpPr/>
      </dsp:nvSpPr>
      <dsp:spPr>
        <a:xfrm>
          <a:off x="0" y="1453451"/>
          <a:ext cx="3773652" cy="562772"/>
        </a:xfrm>
        <a:prstGeom prst="trapezoid">
          <a:avLst>
            <a:gd name="adj" fmla="val 93582"/>
          </a:avLst>
        </a:prstGeom>
        <a:solidFill>
          <a:schemeClr val="accent5">
            <a:hueOff val="2151741"/>
            <a:satOff val="38191"/>
            <a:lumOff val="-28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1">
            <a:lnSpc>
              <a:spcPct val="90000"/>
            </a:lnSpc>
            <a:spcBef>
              <a:spcPct val="0"/>
            </a:spcBef>
            <a:spcAft>
              <a:spcPct val="35000"/>
            </a:spcAft>
            <a:buNone/>
          </a:pPr>
          <a:r>
            <a:rPr lang="en-US" sz="2400" kern="1200" dirty="0">
              <a:latin typeface="LM Roman 10" pitchFamily="2" charset="77"/>
            </a:rPr>
            <a:t>Main Memory</a:t>
          </a:r>
          <a:endParaRPr lang="he-IL" sz="2400" kern="1200" dirty="0">
            <a:latin typeface="LM Roman 10" pitchFamily="2" charset="77"/>
          </a:endParaRPr>
        </a:p>
      </dsp:txBody>
      <dsp:txXfrm>
        <a:off x="660389" y="1453451"/>
        <a:ext cx="2452874" cy="562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099E1-E238-1C46-BB00-DF2375260AAC}">
      <dsp:nvSpPr>
        <dsp:cNvPr id="0" name=""/>
        <dsp:cNvSpPr/>
      </dsp:nvSpPr>
      <dsp:spPr>
        <a:xfrm>
          <a:off x="3132" y="1865225"/>
          <a:ext cx="1369716" cy="8218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LM Roman 10" pitchFamily="2" charset="77"/>
            </a:rPr>
            <a:t>bottlenecks</a:t>
          </a:r>
        </a:p>
      </dsp:txBody>
      <dsp:txXfrm>
        <a:off x="27203" y="1889296"/>
        <a:ext cx="1321574" cy="773687"/>
      </dsp:txXfrm>
    </dsp:sp>
    <dsp:sp modelId="{0C1AE3D5-5CF0-224A-A3F6-B7D751EB5235}">
      <dsp:nvSpPr>
        <dsp:cNvPr id="0" name=""/>
        <dsp:cNvSpPr/>
      </dsp:nvSpPr>
      <dsp:spPr>
        <a:xfrm>
          <a:off x="1509821" y="2106295"/>
          <a:ext cx="290379" cy="3396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09821" y="2174233"/>
        <a:ext cx="203265" cy="203813"/>
      </dsp:txXfrm>
    </dsp:sp>
    <dsp:sp modelId="{9362C13D-5AB8-C64E-8B93-65F99DC25333}">
      <dsp:nvSpPr>
        <dsp:cNvPr id="0" name=""/>
        <dsp:cNvSpPr/>
      </dsp:nvSpPr>
      <dsp:spPr>
        <a:xfrm>
          <a:off x="1920736" y="1865225"/>
          <a:ext cx="1369716" cy="8218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LM Roman 10" pitchFamily="2" charset="77"/>
            </a:rPr>
            <a:t>inhibitors</a:t>
          </a:r>
        </a:p>
      </dsp:txBody>
      <dsp:txXfrm>
        <a:off x="1944807" y="1889296"/>
        <a:ext cx="1321574" cy="773687"/>
      </dsp:txXfrm>
    </dsp:sp>
    <dsp:sp modelId="{D970CEA6-24D2-8B4F-9CB1-85D08F3D1040}">
      <dsp:nvSpPr>
        <dsp:cNvPr id="0" name=""/>
        <dsp:cNvSpPr/>
      </dsp:nvSpPr>
      <dsp:spPr>
        <a:xfrm>
          <a:off x="3427424" y="2106295"/>
          <a:ext cx="290379" cy="3396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27424" y="2174233"/>
        <a:ext cx="203265" cy="203813"/>
      </dsp:txXfrm>
    </dsp:sp>
    <dsp:sp modelId="{97E95B53-5282-A542-B32C-0E896C260EAA}">
      <dsp:nvSpPr>
        <dsp:cNvPr id="0" name=""/>
        <dsp:cNvSpPr/>
      </dsp:nvSpPr>
      <dsp:spPr>
        <a:xfrm>
          <a:off x="3838339" y="1865225"/>
          <a:ext cx="1369716" cy="8218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LM Roman 10" pitchFamily="2" charset="77"/>
            </a:rPr>
            <a:t>Other kernels</a:t>
          </a:r>
        </a:p>
      </dsp:txBody>
      <dsp:txXfrm>
        <a:off x="3862410" y="1889296"/>
        <a:ext cx="1321574" cy="773687"/>
      </dsp:txXfrm>
    </dsp:sp>
    <dsp:sp modelId="{8ADF1A75-93B6-B843-8206-4C8FD7D98915}">
      <dsp:nvSpPr>
        <dsp:cNvPr id="0" name=""/>
        <dsp:cNvSpPr/>
      </dsp:nvSpPr>
      <dsp:spPr>
        <a:xfrm>
          <a:off x="5345027" y="2106295"/>
          <a:ext cx="290379" cy="3396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45027" y="2174233"/>
        <a:ext cx="203265" cy="203813"/>
      </dsp:txXfrm>
    </dsp:sp>
    <dsp:sp modelId="{E0BF27DE-0D39-DB4F-85B7-6DB0DF75C432}">
      <dsp:nvSpPr>
        <dsp:cNvPr id="0" name=""/>
        <dsp:cNvSpPr/>
      </dsp:nvSpPr>
      <dsp:spPr>
        <a:xfrm>
          <a:off x="5755942" y="1865225"/>
          <a:ext cx="1369716" cy="821829"/>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LM Roman 10" pitchFamily="2" charset="77"/>
            </a:rPr>
            <a:t>Re-use</a:t>
          </a:r>
        </a:p>
      </dsp:txBody>
      <dsp:txXfrm>
        <a:off x="5780013" y="1889296"/>
        <a:ext cx="1321574" cy="77368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i="0">
                <a:latin typeface="LM Roman 10" pitchFamily="2" charset="77"/>
              </a:defRPr>
            </a:lvl1pPr>
          </a:lstStyle>
          <a:p>
            <a:endParaRPr lang="ru-RU" dirty="0"/>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latin typeface="LM Roman 10" pitchFamily="2" charset="77"/>
              </a:defRPr>
            </a:lvl1pPr>
          </a:lstStyle>
          <a:p>
            <a:endParaRPr lang="ru-RU" dirty="0"/>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dirty="0"/>
              <a:t>Click </a:t>
            </a:r>
            <a:r>
              <a:rPr lang="ru-RU" dirty="0" err="1"/>
              <a:t>to</a:t>
            </a:r>
            <a:r>
              <a:rPr lang="ru-RU" dirty="0"/>
              <a:t> </a:t>
            </a:r>
            <a:r>
              <a:rPr lang="ru-RU" dirty="0" err="1"/>
              <a:t>edit</a:t>
            </a:r>
            <a:r>
              <a:rPr lang="ru-RU" dirty="0"/>
              <a:t> Master </a:t>
            </a:r>
            <a:r>
              <a:rPr lang="ru-RU" dirty="0" err="1"/>
              <a:t>text</a:t>
            </a:r>
            <a:r>
              <a:rPr lang="ru-RU" dirty="0"/>
              <a:t> </a:t>
            </a:r>
            <a:r>
              <a:rPr lang="ru-RU" dirty="0" err="1"/>
              <a:t>styles</a:t>
            </a:r>
            <a:endParaRPr lang="ru-RU" dirty="0"/>
          </a:p>
          <a:p>
            <a:pPr lvl="1"/>
            <a:r>
              <a:rPr lang="ru-RU" dirty="0"/>
              <a:t>Second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ru-RU" dirty="0"/>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i="0">
                <a:latin typeface="LM Roman 10" pitchFamily="2" charset="77"/>
              </a:defRPr>
            </a:lvl1pPr>
          </a:lstStyle>
          <a:p>
            <a:endParaRPr lang="ru-RU" dirty="0"/>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latin typeface="LM Roman 10" pitchFamily="2" charset="77"/>
              </a:defRPr>
            </a:lvl1pPr>
          </a:lstStyle>
          <a:p>
            <a:fld id="{D2848837-2C89-41DA-BD56-8FC4BF461CE6}" type="slidenum">
              <a:rPr lang="ru-RU" smtClean="0"/>
              <a:pPr/>
              <a:t>‹#›</a:t>
            </a:fld>
            <a:endParaRPr lang="ru-RU"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b="0" i="0" kern="1200">
        <a:solidFill>
          <a:schemeClr val="tx1"/>
        </a:solidFill>
        <a:latin typeface="LM Roman 10" pitchFamily="2" charset="77"/>
        <a:ea typeface="+mn-ea"/>
        <a:cs typeface="+mn-cs"/>
      </a:defRPr>
    </a:lvl1pPr>
    <a:lvl2pPr marL="457200" algn="l" rtl="0" fontAlgn="base">
      <a:spcBef>
        <a:spcPct val="30000"/>
      </a:spcBef>
      <a:spcAft>
        <a:spcPct val="0"/>
      </a:spcAft>
      <a:defRPr sz="1200" b="0" i="0" kern="1200">
        <a:solidFill>
          <a:schemeClr val="tx1"/>
        </a:solidFill>
        <a:latin typeface="LM Roman 10" pitchFamily="2" charset="77"/>
        <a:ea typeface="+mn-ea"/>
        <a:cs typeface="+mn-cs"/>
      </a:defRPr>
    </a:lvl2pPr>
    <a:lvl3pPr marL="914400" algn="l" rtl="0" fontAlgn="base">
      <a:spcBef>
        <a:spcPct val="30000"/>
      </a:spcBef>
      <a:spcAft>
        <a:spcPct val="0"/>
      </a:spcAft>
      <a:defRPr sz="1200" b="0" i="0" kern="1200">
        <a:solidFill>
          <a:schemeClr val="tx1"/>
        </a:solidFill>
        <a:latin typeface="LM Roman 10" pitchFamily="2" charset="77"/>
        <a:ea typeface="+mn-ea"/>
        <a:cs typeface="+mn-cs"/>
      </a:defRPr>
    </a:lvl3pPr>
    <a:lvl4pPr marL="1371600" algn="l" rtl="0" fontAlgn="base">
      <a:spcBef>
        <a:spcPct val="30000"/>
      </a:spcBef>
      <a:spcAft>
        <a:spcPct val="0"/>
      </a:spcAft>
      <a:defRPr sz="1200" b="0" i="0" kern="1200">
        <a:solidFill>
          <a:schemeClr val="tx1"/>
        </a:solidFill>
        <a:latin typeface="LM Roman 10" pitchFamily="2" charset="77"/>
        <a:ea typeface="+mn-ea"/>
        <a:cs typeface="+mn-cs"/>
      </a:defRPr>
    </a:lvl4pPr>
    <a:lvl5pPr marL="1828800" algn="l" rtl="0" fontAlgn="base">
      <a:spcBef>
        <a:spcPct val="30000"/>
      </a:spcBef>
      <a:spcAft>
        <a:spcPct val="0"/>
      </a:spcAft>
      <a:defRPr sz="1200" b="0" i="0" kern="1200">
        <a:solidFill>
          <a:schemeClr val="tx1"/>
        </a:solidFill>
        <a:latin typeface="LM Roman 10"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a:t>
            </a:fld>
            <a:endParaRPr lang="ru-RU" dirty="0"/>
          </a:p>
        </p:txBody>
      </p:sp>
    </p:spTree>
    <p:extLst>
      <p:ext uri="{BB962C8B-B14F-4D97-AF65-F5344CB8AC3E}">
        <p14:creationId xmlns:p14="http://schemas.microsoft.com/office/powerpoint/2010/main" val="285595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a:t>
            </a:fld>
            <a:endParaRPr lang="ru-RU" dirty="0"/>
          </a:p>
        </p:txBody>
      </p:sp>
    </p:spTree>
    <p:extLst>
      <p:ext uri="{BB962C8B-B14F-4D97-AF65-F5344CB8AC3E}">
        <p14:creationId xmlns:p14="http://schemas.microsoft.com/office/powerpoint/2010/main" val="8146882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102</a:t>
            </a:fld>
            <a:endParaRPr lang="ru-RU" dirty="0"/>
          </a:p>
        </p:txBody>
      </p:sp>
    </p:spTree>
    <p:extLst>
      <p:ext uri="{BB962C8B-B14F-4D97-AF65-F5344CB8AC3E}">
        <p14:creationId xmlns:p14="http://schemas.microsoft.com/office/powerpoint/2010/main" val="2580865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103</a:t>
            </a:fld>
            <a:endParaRPr lang="ru-RU" dirty="0"/>
          </a:p>
        </p:txBody>
      </p:sp>
    </p:spTree>
    <p:extLst>
      <p:ext uri="{BB962C8B-B14F-4D97-AF65-F5344CB8AC3E}">
        <p14:creationId xmlns:p14="http://schemas.microsoft.com/office/powerpoint/2010/main" val="32870402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104</a:t>
            </a:fld>
            <a:endParaRPr lang="ru-RU" dirty="0"/>
          </a:p>
        </p:txBody>
      </p:sp>
    </p:spTree>
    <p:extLst>
      <p:ext uri="{BB962C8B-B14F-4D97-AF65-F5344CB8AC3E}">
        <p14:creationId xmlns:p14="http://schemas.microsoft.com/office/powerpoint/2010/main" val="21092905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105</a:t>
            </a:fld>
            <a:endParaRPr lang="ru-RU" dirty="0"/>
          </a:p>
        </p:txBody>
      </p:sp>
    </p:spTree>
    <p:extLst>
      <p:ext uri="{BB962C8B-B14F-4D97-AF65-F5344CB8AC3E}">
        <p14:creationId xmlns:p14="http://schemas.microsoft.com/office/powerpoint/2010/main" val="29451418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106</a:t>
            </a:fld>
            <a:endParaRPr lang="ru-RU" dirty="0"/>
          </a:p>
        </p:txBody>
      </p:sp>
    </p:spTree>
    <p:extLst>
      <p:ext uri="{BB962C8B-B14F-4D97-AF65-F5344CB8AC3E}">
        <p14:creationId xmlns:p14="http://schemas.microsoft.com/office/powerpoint/2010/main" val="15366054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107</a:t>
            </a:fld>
            <a:endParaRPr lang="ru-RU" dirty="0"/>
          </a:p>
        </p:txBody>
      </p:sp>
    </p:spTree>
    <p:extLst>
      <p:ext uri="{BB962C8B-B14F-4D97-AF65-F5344CB8AC3E}">
        <p14:creationId xmlns:p14="http://schemas.microsoft.com/office/powerpoint/2010/main" val="27616256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108</a:t>
            </a:fld>
            <a:endParaRPr lang="ru-RU" dirty="0"/>
          </a:p>
        </p:txBody>
      </p:sp>
    </p:spTree>
    <p:extLst>
      <p:ext uri="{BB962C8B-B14F-4D97-AF65-F5344CB8AC3E}">
        <p14:creationId xmlns:p14="http://schemas.microsoft.com/office/powerpoint/2010/main" val="39394944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109</a:t>
            </a:fld>
            <a:endParaRPr lang="ru-RU" dirty="0"/>
          </a:p>
        </p:txBody>
      </p:sp>
    </p:spTree>
    <p:extLst>
      <p:ext uri="{BB962C8B-B14F-4D97-AF65-F5344CB8AC3E}">
        <p14:creationId xmlns:p14="http://schemas.microsoft.com/office/powerpoint/2010/main" val="40658562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110</a:t>
            </a:fld>
            <a:endParaRPr lang="ru-RU" dirty="0"/>
          </a:p>
        </p:txBody>
      </p:sp>
    </p:spTree>
    <p:extLst>
      <p:ext uri="{BB962C8B-B14F-4D97-AF65-F5344CB8AC3E}">
        <p14:creationId xmlns:p14="http://schemas.microsoft.com/office/powerpoint/2010/main" val="164407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111</a:t>
            </a:fld>
            <a:endParaRPr lang="ru-RU" dirty="0"/>
          </a:p>
        </p:txBody>
      </p:sp>
    </p:spTree>
    <p:extLst>
      <p:ext uri="{BB962C8B-B14F-4D97-AF65-F5344CB8AC3E}">
        <p14:creationId xmlns:p14="http://schemas.microsoft.com/office/powerpoint/2010/main" val="348116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a:t>
            </a:fld>
            <a:endParaRPr lang="ru-RU" dirty="0"/>
          </a:p>
        </p:txBody>
      </p:sp>
    </p:spTree>
    <p:extLst>
      <p:ext uri="{BB962C8B-B14F-4D97-AF65-F5344CB8AC3E}">
        <p14:creationId xmlns:p14="http://schemas.microsoft.com/office/powerpoint/2010/main" val="27684187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112</a:t>
            </a:fld>
            <a:endParaRPr lang="ru-RU" dirty="0"/>
          </a:p>
        </p:txBody>
      </p:sp>
    </p:spTree>
    <p:extLst>
      <p:ext uri="{BB962C8B-B14F-4D97-AF65-F5344CB8AC3E}">
        <p14:creationId xmlns:p14="http://schemas.microsoft.com/office/powerpoint/2010/main" val="15250838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113</a:t>
            </a:fld>
            <a:endParaRPr lang="ru-RU" dirty="0"/>
          </a:p>
        </p:txBody>
      </p:sp>
    </p:spTree>
    <p:extLst>
      <p:ext uri="{BB962C8B-B14F-4D97-AF65-F5344CB8AC3E}">
        <p14:creationId xmlns:p14="http://schemas.microsoft.com/office/powerpoint/2010/main" val="41631570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114</a:t>
            </a:fld>
            <a:endParaRPr lang="ru-RU" dirty="0"/>
          </a:p>
        </p:txBody>
      </p:sp>
    </p:spTree>
    <p:extLst>
      <p:ext uri="{BB962C8B-B14F-4D97-AF65-F5344CB8AC3E}">
        <p14:creationId xmlns:p14="http://schemas.microsoft.com/office/powerpoint/2010/main" val="3548901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115</a:t>
            </a:fld>
            <a:endParaRPr lang="ru-RU" dirty="0"/>
          </a:p>
        </p:txBody>
      </p:sp>
    </p:spTree>
    <p:extLst>
      <p:ext uri="{BB962C8B-B14F-4D97-AF65-F5344CB8AC3E}">
        <p14:creationId xmlns:p14="http://schemas.microsoft.com/office/powerpoint/2010/main" val="36059599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116</a:t>
            </a:fld>
            <a:endParaRPr lang="ru-RU" dirty="0"/>
          </a:p>
        </p:txBody>
      </p:sp>
    </p:spTree>
    <p:extLst>
      <p:ext uri="{BB962C8B-B14F-4D97-AF65-F5344CB8AC3E}">
        <p14:creationId xmlns:p14="http://schemas.microsoft.com/office/powerpoint/2010/main" val="36458475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117</a:t>
            </a:fld>
            <a:endParaRPr lang="ru-RU" dirty="0"/>
          </a:p>
        </p:txBody>
      </p:sp>
    </p:spTree>
    <p:extLst>
      <p:ext uri="{BB962C8B-B14F-4D97-AF65-F5344CB8AC3E}">
        <p14:creationId xmlns:p14="http://schemas.microsoft.com/office/powerpoint/2010/main" val="13599909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118</a:t>
            </a:fld>
            <a:endParaRPr lang="ru-RU" dirty="0"/>
          </a:p>
        </p:txBody>
      </p:sp>
    </p:spTree>
    <p:extLst>
      <p:ext uri="{BB962C8B-B14F-4D97-AF65-F5344CB8AC3E}">
        <p14:creationId xmlns:p14="http://schemas.microsoft.com/office/powerpoint/2010/main" val="7455947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119</a:t>
            </a:fld>
            <a:endParaRPr lang="ru-RU" dirty="0"/>
          </a:p>
        </p:txBody>
      </p:sp>
    </p:spTree>
    <p:extLst>
      <p:ext uri="{BB962C8B-B14F-4D97-AF65-F5344CB8AC3E}">
        <p14:creationId xmlns:p14="http://schemas.microsoft.com/office/powerpoint/2010/main" val="16375167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120</a:t>
            </a:fld>
            <a:endParaRPr lang="ru-RU" dirty="0"/>
          </a:p>
        </p:txBody>
      </p:sp>
    </p:spTree>
    <p:extLst>
      <p:ext uri="{BB962C8B-B14F-4D97-AF65-F5344CB8AC3E}">
        <p14:creationId xmlns:p14="http://schemas.microsoft.com/office/powerpoint/2010/main" val="41312496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121</a:t>
            </a:fld>
            <a:endParaRPr lang="ru-RU" dirty="0"/>
          </a:p>
        </p:txBody>
      </p:sp>
    </p:spTree>
    <p:extLst>
      <p:ext uri="{BB962C8B-B14F-4D97-AF65-F5344CB8AC3E}">
        <p14:creationId xmlns:p14="http://schemas.microsoft.com/office/powerpoint/2010/main" val="2036671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a:t>
            </a:fld>
            <a:endParaRPr lang="ru-RU" dirty="0"/>
          </a:p>
        </p:txBody>
      </p:sp>
    </p:spTree>
    <p:extLst>
      <p:ext uri="{BB962C8B-B14F-4D97-AF65-F5344CB8AC3E}">
        <p14:creationId xmlns:p14="http://schemas.microsoft.com/office/powerpoint/2010/main" val="39935923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122</a:t>
            </a:fld>
            <a:endParaRPr lang="ru-RU" dirty="0"/>
          </a:p>
        </p:txBody>
      </p:sp>
    </p:spTree>
    <p:extLst>
      <p:ext uri="{BB962C8B-B14F-4D97-AF65-F5344CB8AC3E}">
        <p14:creationId xmlns:p14="http://schemas.microsoft.com/office/powerpoint/2010/main" val="26811522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123</a:t>
            </a:fld>
            <a:endParaRPr lang="ru-RU" dirty="0"/>
          </a:p>
        </p:txBody>
      </p:sp>
    </p:spTree>
    <p:extLst>
      <p:ext uri="{BB962C8B-B14F-4D97-AF65-F5344CB8AC3E}">
        <p14:creationId xmlns:p14="http://schemas.microsoft.com/office/powerpoint/2010/main" val="13983317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124</a:t>
            </a:fld>
            <a:endParaRPr lang="ru-RU" dirty="0"/>
          </a:p>
        </p:txBody>
      </p:sp>
    </p:spTree>
    <p:extLst>
      <p:ext uri="{BB962C8B-B14F-4D97-AF65-F5344CB8AC3E}">
        <p14:creationId xmlns:p14="http://schemas.microsoft.com/office/powerpoint/2010/main" val="42549434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125</a:t>
            </a:fld>
            <a:endParaRPr lang="ru-RU" dirty="0"/>
          </a:p>
        </p:txBody>
      </p:sp>
    </p:spTree>
    <p:extLst>
      <p:ext uri="{BB962C8B-B14F-4D97-AF65-F5344CB8AC3E}">
        <p14:creationId xmlns:p14="http://schemas.microsoft.com/office/powerpoint/2010/main" val="6609557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126</a:t>
            </a:fld>
            <a:endParaRPr lang="ru-RU" dirty="0"/>
          </a:p>
        </p:txBody>
      </p:sp>
    </p:spTree>
    <p:extLst>
      <p:ext uri="{BB962C8B-B14F-4D97-AF65-F5344CB8AC3E}">
        <p14:creationId xmlns:p14="http://schemas.microsoft.com/office/powerpoint/2010/main" val="16817815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127</a:t>
            </a:fld>
            <a:endParaRPr lang="ru-RU" dirty="0"/>
          </a:p>
        </p:txBody>
      </p:sp>
    </p:spTree>
    <p:extLst>
      <p:ext uri="{BB962C8B-B14F-4D97-AF65-F5344CB8AC3E}">
        <p14:creationId xmlns:p14="http://schemas.microsoft.com/office/powerpoint/2010/main" val="814619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128</a:t>
            </a:fld>
            <a:endParaRPr lang="ru-RU" dirty="0"/>
          </a:p>
        </p:txBody>
      </p:sp>
    </p:spTree>
    <p:extLst>
      <p:ext uri="{BB962C8B-B14F-4D97-AF65-F5344CB8AC3E}">
        <p14:creationId xmlns:p14="http://schemas.microsoft.com/office/powerpoint/2010/main" val="3958039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129</a:t>
            </a:fld>
            <a:endParaRPr lang="ru-RU" dirty="0"/>
          </a:p>
        </p:txBody>
      </p:sp>
    </p:spTree>
    <p:extLst>
      <p:ext uri="{BB962C8B-B14F-4D97-AF65-F5344CB8AC3E}">
        <p14:creationId xmlns:p14="http://schemas.microsoft.com/office/powerpoint/2010/main" val="21445040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130</a:t>
            </a:fld>
            <a:endParaRPr lang="ru-RU" dirty="0"/>
          </a:p>
        </p:txBody>
      </p:sp>
    </p:spTree>
    <p:extLst>
      <p:ext uri="{BB962C8B-B14F-4D97-AF65-F5344CB8AC3E}">
        <p14:creationId xmlns:p14="http://schemas.microsoft.com/office/powerpoint/2010/main" val="158362866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131</a:t>
            </a:fld>
            <a:endParaRPr lang="ru-RU" dirty="0"/>
          </a:p>
        </p:txBody>
      </p:sp>
    </p:spTree>
    <p:extLst>
      <p:ext uri="{BB962C8B-B14F-4D97-AF65-F5344CB8AC3E}">
        <p14:creationId xmlns:p14="http://schemas.microsoft.com/office/powerpoint/2010/main" val="87198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a:t>
            </a:fld>
            <a:endParaRPr lang="ru-RU" dirty="0"/>
          </a:p>
        </p:txBody>
      </p:sp>
    </p:spTree>
    <p:extLst>
      <p:ext uri="{BB962C8B-B14F-4D97-AF65-F5344CB8AC3E}">
        <p14:creationId xmlns:p14="http://schemas.microsoft.com/office/powerpoint/2010/main" val="28464951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132</a:t>
            </a:fld>
            <a:endParaRPr lang="ru-RU" dirty="0"/>
          </a:p>
        </p:txBody>
      </p:sp>
    </p:spTree>
    <p:extLst>
      <p:ext uri="{BB962C8B-B14F-4D97-AF65-F5344CB8AC3E}">
        <p14:creationId xmlns:p14="http://schemas.microsoft.com/office/powerpoint/2010/main" val="22583981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133</a:t>
            </a:fld>
            <a:endParaRPr lang="ru-RU" dirty="0"/>
          </a:p>
        </p:txBody>
      </p:sp>
    </p:spTree>
    <p:extLst>
      <p:ext uri="{BB962C8B-B14F-4D97-AF65-F5344CB8AC3E}">
        <p14:creationId xmlns:p14="http://schemas.microsoft.com/office/powerpoint/2010/main" val="24652154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134</a:t>
            </a:fld>
            <a:endParaRPr lang="ru-RU" dirty="0"/>
          </a:p>
        </p:txBody>
      </p:sp>
    </p:spTree>
    <p:extLst>
      <p:ext uri="{BB962C8B-B14F-4D97-AF65-F5344CB8AC3E}">
        <p14:creationId xmlns:p14="http://schemas.microsoft.com/office/powerpoint/2010/main" val="635388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135</a:t>
            </a:fld>
            <a:endParaRPr lang="ru-RU" dirty="0"/>
          </a:p>
        </p:txBody>
      </p:sp>
    </p:spTree>
    <p:extLst>
      <p:ext uri="{BB962C8B-B14F-4D97-AF65-F5344CB8AC3E}">
        <p14:creationId xmlns:p14="http://schemas.microsoft.com/office/powerpoint/2010/main" val="2958620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136</a:t>
            </a:fld>
            <a:endParaRPr lang="ru-RU" dirty="0"/>
          </a:p>
        </p:txBody>
      </p:sp>
    </p:spTree>
    <p:extLst>
      <p:ext uri="{BB962C8B-B14F-4D97-AF65-F5344CB8AC3E}">
        <p14:creationId xmlns:p14="http://schemas.microsoft.com/office/powerpoint/2010/main" val="37434948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137</a:t>
            </a:fld>
            <a:endParaRPr lang="ru-RU" dirty="0"/>
          </a:p>
        </p:txBody>
      </p:sp>
    </p:spTree>
    <p:extLst>
      <p:ext uri="{BB962C8B-B14F-4D97-AF65-F5344CB8AC3E}">
        <p14:creationId xmlns:p14="http://schemas.microsoft.com/office/powerpoint/2010/main" val="19510387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138</a:t>
            </a:fld>
            <a:endParaRPr lang="ru-RU" dirty="0"/>
          </a:p>
        </p:txBody>
      </p:sp>
    </p:spTree>
    <p:extLst>
      <p:ext uri="{BB962C8B-B14F-4D97-AF65-F5344CB8AC3E}">
        <p14:creationId xmlns:p14="http://schemas.microsoft.com/office/powerpoint/2010/main" val="23081303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139</a:t>
            </a:fld>
            <a:endParaRPr lang="ru-RU" dirty="0"/>
          </a:p>
        </p:txBody>
      </p:sp>
    </p:spTree>
    <p:extLst>
      <p:ext uri="{BB962C8B-B14F-4D97-AF65-F5344CB8AC3E}">
        <p14:creationId xmlns:p14="http://schemas.microsoft.com/office/powerpoint/2010/main" val="20697905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140</a:t>
            </a:fld>
            <a:endParaRPr lang="ru-RU" dirty="0"/>
          </a:p>
        </p:txBody>
      </p:sp>
    </p:spTree>
    <p:extLst>
      <p:ext uri="{BB962C8B-B14F-4D97-AF65-F5344CB8AC3E}">
        <p14:creationId xmlns:p14="http://schemas.microsoft.com/office/powerpoint/2010/main" val="2027864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141</a:t>
            </a:fld>
            <a:endParaRPr lang="ru-RU" dirty="0"/>
          </a:p>
        </p:txBody>
      </p:sp>
    </p:spTree>
    <p:extLst>
      <p:ext uri="{BB962C8B-B14F-4D97-AF65-F5344CB8AC3E}">
        <p14:creationId xmlns:p14="http://schemas.microsoft.com/office/powerpoint/2010/main" val="308475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a:t>
            </a:fld>
            <a:endParaRPr lang="ru-RU" dirty="0"/>
          </a:p>
        </p:txBody>
      </p:sp>
    </p:spTree>
    <p:extLst>
      <p:ext uri="{BB962C8B-B14F-4D97-AF65-F5344CB8AC3E}">
        <p14:creationId xmlns:p14="http://schemas.microsoft.com/office/powerpoint/2010/main" val="16389199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142</a:t>
            </a:fld>
            <a:endParaRPr lang="ru-RU" dirty="0"/>
          </a:p>
        </p:txBody>
      </p:sp>
    </p:spTree>
    <p:extLst>
      <p:ext uri="{BB962C8B-B14F-4D97-AF65-F5344CB8AC3E}">
        <p14:creationId xmlns:p14="http://schemas.microsoft.com/office/powerpoint/2010/main" val="7641291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143</a:t>
            </a:fld>
            <a:endParaRPr lang="ru-RU" dirty="0"/>
          </a:p>
        </p:txBody>
      </p:sp>
    </p:spTree>
    <p:extLst>
      <p:ext uri="{BB962C8B-B14F-4D97-AF65-F5344CB8AC3E}">
        <p14:creationId xmlns:p14="http://schemas.microsoft.com/office/powerpoint/2010/main" val="12649636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144</a:t>
            </a:fld>
            <a:endParaRPr lang="ru-RU" dirty="0"/>
          </a:p>
        </p:txBody>
      </p:sp>
    </p:spTree>
    <p:extLst>
      <p:ext uri="{BB962C8B-B14F-4D97-AF65-F5344CB8AC3E}">
        <p14:creationId xmlns:p14="http://schemas.microsoft.com/office/powerpoint/2010/main" val="30936133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145</a:t>
            </a:fld>
            <a:endParaRPr lang="ru-RU" dirty="0"/>
          </a:p>
        </p:txBody>
      </p:sp>
    </p:spTree>
    <p:extLst>
      <p:ext uri="{BB962C8B-B14F-4D97-AF65-F5344CB8AC3E}">
        <p14:creationId xmlns:p14="http://schemas.microsoft.com/office/powerpoint/2010/main" val="19908795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146</a:t>
            </a:fld>
            <a:endParaRPr lang="ru-RU" dirty="0"/>
          </a:p>
        </p:txBody>
      </p:sp>
    </p:spTree>
    <p:extLst>
      <p:ext uri="{BB962C8B-B14F-4D97-AF65-F5344CB8AC3E}">
        <p14:creationId xmlns:p14="http://schemas.microsoft.com/office/powerpoint/2010/main" val="6678773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147</a:t>
            </a:fld>
            <a:endParaRPr lang="ru-RU" dirty="0"/>
          </a:p>
        </p:txBody>
      </p:sp>
    </p:spTree>
    <p:extLst>
      <p:ext uri="{BB962C8B-B14F-4D97-AF65-F5344CB8AC3E}">
        <p14:creationId xmlns:p14="http://schemas.microsoft.com/office/powerpoint/2010/main" val="36830905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148</a:t>
            </a:fld>
            <a:endParaRPr lang="ru-RU" dirty="0"/>
          </a:p>
        </p:txBody>
      </p:sp>
    </p:spTree>
    <p:extLst>
      <p:ext uri="{BB962C8B-B14F-4D97-AF65-F5344CB8AC3E}">
        <p14:creationId xmlns:p14="http://schemas.microsoft.com/office/powerpoint/2010/main" val="8629684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149</a:t>
            </a:fld>
            <a:endParaRPr lang="ru-RU" dirty="0"/>
          </a:p>
        </p:txBody>
      </p:sp>
    </p:spTree>
    <p:extLst>
      <p:ext uri="{BB962C8B-B14F-4D97-AF65-F5344CB8AC3E}">
        <p14:creationId xmlns:p14="http://schemas.microsoft.com/office/powerpoint/2010/main" val="227798184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150</a:t>
            </a:fld>
            <a:endParaRPr lang="ru-RU" dirty="0"/>
          </a:p>
        </p:txBody>
      </p:sp>
    </p:spTree>
    <p:extLst>
      <p:ext uri="{BB962C8B-B14F-4D97-AF65-F5344CB8AC3E}">
        <p14:creationId xmlns:p14="http://schemas.microsoft.com/office/powerpoint/2010/main" val="12425302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151</a:t>
            </a:fld>
            <a:endParaRPr lang="ru-RU" dirty="0"/>
          </a:p>
        </p:txBody>
      </p:sp>
    </p:spTree>
    <p:extLst>
      <p:ext uri="{BB962C8B-B14F-4D97-AF65-F5344CB8AC3E}">
        <p14:creationId xmlns:p14="http://schemas.microsoft.com/office/powerpoint/2010/main" val="52192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a:t>
            </a:fld>
            <a:endParaRPr lang="ru-RU" dirty="0"/>
          </a:p>
        </p:txBody>
      </p:sp>
    </p:spTree>
    <p:extLst>
      <p:ext uri="{BB962C8B-B14F-4D97-AF65-F5344CB8AC3E}">
        <p14:creationId xmlns:p14="http://schemas.microsoft.com/office/powerpoint/2010/main" val="38790580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152</a:t>
            </a:fld>
            <a:endParaRPr lang="ru-RU" dirty="0"/>
          </a:p>
        </p:txBody>
      </p:sp>
    </p:spTree>
    <p:extLst>
      <p:ext uri="{BB962C8B-B14F-4D97-AF65-F5344CB8AC3E}">
        <p14:creationId xmlns:p14="http://schemas.microsoft.com/office/powerpoint/2010/main" val="620192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153</a:t>
            </a:fld>
            <a:endParaRPr lang="ru-RU" dirty="0"/>
          </a:p>
        </p:txBody>
      </p:sp>
    </p:spTree>
    <p:extLst>
      <p:ext uri="{BB962C8B-B14F-4D97-AF65-F5344CB8AC3E}">
        <p14:creationId xmlns:p14="http://schemas.microsoft.com/office/powerpoint/2010/main" val="22545362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154</a:t>
            </a:fld>
            <a:endParaRPr lang="ru-RU" dirty="0"/>
          </a:p>
        </p:txBody>
      </p:sp>
    </p:spTree>
    <p:extLst>
      <p:ext uri="{BB962C8B-B14F-4D97-AF65-F5344CB8AC3E}">
        <p14:creationId xmlns:p14="http://schemas.microsoft.com/office/powerpoint/2010/main" val="28589781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155</a:t>
            </a:fld>
            <a:endParaRPr lang="ru-RU" dirty="0"/>
          </a:p>
        </p:txBody>
      </p:sp>
    </p:spTree>
    <p:extLst>
      <p:ext uri="{BB962C8B-B14F-4D97-AF65-F5344CB8AC3E}">
        <p14:creationId xmlns:p14="http://schemas.microsoft.com/office/powerpoint/2010/main" val="341644170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156</a:t>
            </a:fld>
            <a:endParaRPr lang="ru-RU" dirty="0"/>
          </a:p>
        </p:txBody>
      </p:sp>
    </p:spTree>
    <p:extLst>
      <p:ext uri="{BB962C8B-B14F-4D97-AF65-F5344CB8AC3E}">
        <p14:creationId xmlns:p14="http://schemas.microsoft.com/office/powerpoint/2010/main" val="6485210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157</a:t>
            </a:fld>
            <a:endParaRPr lang="ru-RU" dirty="0"/>
          </a:p>
        </p:txBody>
      </p:sp>
    </p:spTree>
    <p:extLst>
      <p:ext uri="{BB962C8B-B14F-4D97-AF65-F5344CB8AC3E}">
        <p14:creationId xmlns:p14="http://schemas.microsoft.com/office/powerpoint/2010/main" val="38260456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158</a:t>
            </a:fld>
            <a:endParaRPr lang="ru-RU" dirty="0"/>
          </a:p>
        </p:txBody>
      </p:sp>
    </p:spTree>
    <p:extLst>
      <p:ext uri="{BB962C8B-B14F-4D97-AF65-F5344CB8AC3E}">
        <p14:creationId xmlns:p14="http://schemas.microsoft.com/office/powerpoint/2010/main" val="32541151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159</a:t>
            </a:fld>
            <a:endParaRPr lang="ru-RU" dirty="0"/>
          </a:p>
        </p:txBody>
      </p:sp>
    </p:spTree>
    <p:extLst>
      <p:ext uri="{BB962C8B-B14F-4D97-AF65-F5344CB8AC3E}">
        <p14:creationId xmlns:p14="http://schemas.microsoft.com/office/powerpoint/2010/main" val="5920030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160</a:t>
            </a:fld>
            <a:endParaRPr lang="ru-RU" dirty="0"/>
          </a:p>
        </p:txBody>
      </p:sp>
    </p:spTree>
    <p:extLst>
      <p:ext uri="{BB962C8B-B14F-4D97-AF65-F5344CB8AC3E}">
        <p14:creationId xmlns:p14="http://schemas.microsoft.com/office/powerpoint/2010/main" val="12536521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161</a:t>
            </a:fld>
            <a:endParaRPr lang="ru-RU" dirty="0"/>
          </a:p>
        </p:txBody>
      </p:sp>
    </p:spTree>
    <p:extLst>
      <p:ext uri="{BB962C8B-B14F-4D97-AF65-F5344CB8AC3E}">
        <p14:creationId xmlns:p14="http://schemas.microsoft.com/office/powerpoint/2010/main" val="347063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17</a:t>
            </a:fld>
            <a:endParaRPr lang="ru-RU" dirty="0"/>
          </a:p>
        </p:txBody>
      </p:sp>
    </p:spTree>
    <p:extLst>
      <p:ext uri="{BB962C8B-B14F-4D97-AF65-F5344CB8AC3E}">
        <p14:creationId xmlns:p14="http://schemas.microsoft.com/office/powerpoint/2010/main" val="393720459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162</a:t>
            </a:fld>
            <a:endParaRPr lang="ru-RU" dirty="0"/>
          </a:p>
        </p:txBody>
      </p:sp>
    </p:spTree>
    <p:extLst>
      <p:ext uri="{BB962C8B-B14F-4D97-AF65-F5344CB8AC3E}">
        <p14:creationId xmlns:p14="http://schemas.microsoft.com/office/powerpoint/2010/main" val="413675323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163</a:t>
            </a:fld>
            <a:endParaRPr lang="ru-RU" dirty="0"/>
          </a:p>
        </p:txBody>
      </p:sp>
    </p:spTree>
    <p:extLst>
      <p:ext uri="{BB962C8B-B14F-4D97-AF65-F5344CB8AC3E}">
        <p14:creationId xmlns:p14="http://schemas.microsoft.com/office/powerpoint/2010/main" val="132334680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164</a:t>
            </a:fld>
            <a:endParaRPr lang="ru-RU" dirty="0"/>
          </a:p>
        </p:txBody>
      </p:sp>
    </p:spTree>
    <p:extLst>
      <p:ext uri="{BB962C8B-B14F-4D97-AF65-F5344CB8AC3E}">
        <p14:creationId xmlns:p14="http://schemas.microsoft.com/office/powerpoint/2010/main" val="404120934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165</a:t>
            </a:fld>
            <a:endParaRPr lang="ru-RU" dirty="0"/>
          </a:p>
        </p:txBody>
      </p:sp>
    </p:spTree>
    <p:extLst>
      <p:ext uri="{BB962C8B-B14F-4D97-AF65-F5344CB8AC3E}">
        <p14:creationId xmlns:p14="http://schemas.microsoft.com/office/powerpoint/2010/main" val="30351849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166</a:t>
            </a:fld>
            <a:endParaRPr lang="ru-RU" dirty="0"/>
          </a:p>
        </p:txBody>
      </p:sp>
    </p:spTree>
    <p:extLst>
      <p:ext uri="{BB962C8B-B14F-4D97-AF65-F5344CB8AC3E}">
        <p14:creationId xmlns:p14="http://schemas.microsoft.com/office/powerpoint/2010/main" val="18956484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167</a:t>
            </a:fld>
            <a:endParaRPr lang="ru-RU" dirty="0"/>
          </a:p>
        </p:txBody>
      </p:sp>
    </p:spTree>
    <p:extLst>
      <p:ext uri="{BB962C8B-B14F-4D97-AF65-F5344CB8AC3E}">
        <p14:creationId xmlns:p14="http://schemas.microsoft.com/office/powerpoint/2010/main" val="32310667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168</a:t>
            </a:fld>
            <a:endParaRPr lang="ru-RU" dirty="0"/>
          </a:p>
        </p:txBody>
      </p:sp>
    </p:spTree>
    <p:extLst>
      <p:ext uri="{BB962C8B-B14F-4D97-AF65-F5344CB8AC3E}">
        <p14:creationId xmlns:p14="http://schemas.microsoft.com/office/powerpoint/2010/main" val="15939492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169</a:t>
            </a:fld>
            <a:endParaRPr lang="ru-RU" dirty="0"/>
          </a:p>
        </p:txBody>
      </p:sp>
    </p:spTree>
    <p:extLst>
      <p:ext uri="{BB962C8B-B14F-4D97-AF65-F5344CB8AC3E}">
        <p14:creationId xmlns:p14="http://schemas.microsoft.com/office/powerpoint/2010/main" val="1322255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170</a:t>
            </a:fld>
            <a:endParaRPr lang="ru-RU" dirty="0"/>
          </a:p>
        </p:txBody>
      </p:sp>
    </p:spTree>
    <p:extLst>
      <p:ext uri="{BB962C8B-B14F-4D97-AF65-F5344CB8AC3E}">
        <p14:creationId xmlns:p14="http://schemas.microsoft.com/office/powerpoint/2010/main" val="83580262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171</a:t>
            </a:fld>
            <a:endParaRPr lang="ru-RU" dirty="0"/>
          </a:p>
        </p:txBody>
      </p:sp>
    </p:spTree>
    <p:extLst>
      <p:ext uri="{BB962C8B-B14F-4D97-AF65-F5344CB8AC3E}">
        <p14:creationId xmlns:p14="http://schemas.microsoft.com/office/powerpoint/2010/main" val="264248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18</a:t>
            </a:fld>
            <a:endParaRPr lang="ru-RU" dirty="0"/>
          </a:p>
        </p:txBody>
      </p:sp>
    </p:spTree>
    <p:extLst>
      <p:ext uri="{BB962C8B-B14F-4D97-AF65-F5344CB8AC3E}">
        <p14:creationId xmlns:p14="http://schemas.microsoft.com/office/powerpoint/2010/main" val="157235773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172</a:t>
            </a:fld>
            <a:endParaRPr lang="ru-RU" dirty="0"/>
          </a:p>
        </p:txBody>
      </p:sp>
    </p:spTree>
    <p:extLst>
      <p:ext uri="{BB962C8B-B14F-4D97-AF65-F5344CB8AC3E}">
        <p14:creationId xmlns:p14="http://schemas.microsoft.com/office/powerpoint/2010/main" val="1593324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19</a:t>
            </a:fld>
            <a:endParaRPr lang="ru-RU" dirty="0"/>
          </a:p>
        </p:txBody>
      </p:sp>
    </p:spTree>
    <p:extLst>
      <p:ext uri="{BB962C8B-B14F-4D97-AF65-F5344CB8AC3E}">
        <p14:creationId xmlns:p14="http://schemas.microsoft.com/office/powerpoint/2010/main" val="2607536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20</a:t>
            </a:fld>
            <a:endParaRPr lang="ru-RU" dirty="0"/>
          </a:p>
        </p:txBody>
      </p:sp>
    </p:spTree>
    <p:extLst>
      <p:ext uri="{BB962C8B-B14F-4D97-AF65-F5344CB8AC3E}">
        <p14:creationId xmlns:p14="http://schemas.microsoft.com/office/powerpoint/2010/main" val="381974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a:t>
            </a:fld>
            <a:endParaRPr lang="ru-RU" dirty="0"/>
          </a:p>
        </p:txBody>
      </p:sp>
    </p:spTree>
    <p:extLst>
      <p:ext uri="{BB962C8B-B14F-4D97-AF65-F5344CB8AC3E}">
        <p14:creationId xmlns:p14="http://schemas.microsoft.com/office/powerpoint/2010/main" val="423361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21</a:t>
            </a:fld>
            <a:endParaRPr lang="ru-RU" dirty="0"/>
          </a:p>
        </p:txBody>
      </p:sp>
    </p:spTree>
    <p:extLst>
      <p:ext uri="{BB962C8B-B14F-4D97-AF65-F5344CB8AC3E}">
        <p14:creationId xmlns:p14="http://schemas.microsoft.com/office/powerpoint/2010/main" val="369926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22</a:t>
            </a:fld>
            <a:endParaRPr lang="ru-RU" dirty="0"/>
          </a:p>
        </p:txBody>
      </p:sp>
    </p:spTree>
    <p:extLst>
      <p:ext uri="{BB962C8B-B14F-4D97-AF65-F5344CB8AC3E}">
        <p14:creationId xmlns:p14="http://schemas.microsoft.com/office/powerpoint/2010/main" val="42565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23</a:t>
            </a:fld>
            <a:endParaRPr lang="ru-RU" dirty="0"/>
          </a:p>
        </p:txBody>
      </p:sp>
    </p:spTree>
    <p:extLst>
      <p:ext uri="{BB962C8B-B14F-4D97-AF65-F5344CB8AC3E}">
        <p14:creationId xmlns:p14="http://schemas.microsoft.com/office/powerpoint/2010/main" val="2658301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24</a:t>
            </a:fld>
            <a:endParaRPr lang="ru-RU" dirty="0"/>
          </a:p>
        </p:txBody>
      </p:sp>
    </p:spTree>
    <p:extLst>
      <p:ext uri="{BB962C8B-B14F-4D97-AF65-F5344CB8AC3E}">
        <p14:creationId xmlns:p14="http://schemas.microsoft.com/office/powerpoint/2010/main" val="2089450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25</a:t>
            </a:fld>
            <a:endParaRPr lang="ru-RU" dirty="0"/>
          </a:p>
        </p:txBody>
      </p:sp>
    </p:spTree>
    <p:extLst>
      <p:ext uri="{BB962C8B-B14F-4D97-AF65-F5344CB8AC3E}">
        <p14:creationId xmlns:p14="http://schemas.microsoft.com/office/powerpoint/2010/main" val="392054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26</a:t>
            </a:fld>
            <a:endParaRPr lang="ru-RU" dirty="0"/>
          </a:p>
        </p:txBody>
      </p:sp>
    </p:spTree>
    <p:extLst>
      <p:ext uri="{BB962C8B-B14F-4D97-AF65-F5344CB8AC3E}">
        <p14:creationId xmlns:p14="http://schemas.microsoft.com/office/powerpoint/2010/main" val="385193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27</a:t>
            </a:fld>
            <a:endParaRPr lang="ru-RU" dirty="0"/>
          </a:p>
        </p:txBody>
      </p:sp>
    </p:spTree>
    <p:extLst>
      <p:ext uri="{BB962C8B-B14F-4D97-AF65-F5344CB8AC3E}">
        <p14:creationId xmlns:p14="http://schemas.microsoft.com/office/powerpoint/2010/main" val="329841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28</a:t>
            </a:fld>
            <a:endParaRPr lang="ru-RU" dirty="0"/>
          </a:p>
        </p:txBody>
      </p:sp>
    </p:spTree>
    <p:extLst>
      <p:ext uri="{BB962C8B-B14F-4D97-AF65-F5344CB8AC3E}">
        <p14:creationId xmlns:p14="http://schemas.microsoft.com/office/powerpoint/2010/main" val="1837145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29</a:t>
            </a:fld>
            <a:endParaRPr lang="ru-RU" dirty="0"/>
          </a:p>
        </p:txBody>
      </p:sp>
    </p:spTree>
    <p:extLst>
      <p:ext uri="{BB962C8B-B14F-4D97-AF65-F5344CB8AC3E}">
        <p14:creationId xmlns:p14="http://schemas.microsoft.com/office/powerpoint/2010/main" val="387326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30</a:t>
            </a:fld>
            <a:endParaRPr lang="ru-RU" dirty="0"/>
          </a:p>
        </p:txBody>
      </p:sp>
    </p:spTree>
    <p:extLst>
      <p:ext uri="{BB962C8B-B14F-4D97-AF65-F5344CB8AC3E}">
        <p14:creationId xmlns:p14="http://schemas.microsoft.com/office/powerpoint/2010/main" val="122589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a:t>
            </a:fld>
            <a:endParaRPr lang="ru-RU" dirty="0"/>
          </a:p>
        </p:txBody>
      </p:sp>
    </p:spTree>
    <p:extLst>
      <p:ext uri="{BB962C8B-B14F-4D97-AF65-F5344CB8AC3E}">
        <p14:creationId xmlns:p14="http://schemas.microsoft.com/office/powerpoint/2010/main" val="1639496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48837-2C89-41DA-BD56-8FC4BF461CE6}" type="slidenum">
              <a:rPr lang="ru-RU" smtClean="0"/>
              <a:pPr/>
              <a:t>31</a:t>
            </a:fld>
            <a:endParaRPr lang="ru-RU" dirty="0"/>
          </a:p>
        </p:txBody>
      </p:sp>
    </p:spTree>
    <p:extLst>
      <p:ext uri="{BB962C8B-B14F-4D97-AF65-F5344CB8AC3E}">
        <p14:creationId xmlns:p14="http://schemas.microsoft.com/office/powerpoint/2010/main" val="540018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32</a:t>
            </a:fld>
            <a:endParaRPr lang="ru-RU" dirty="0"/>
          </a:p>
        </p:txBody>
      </p:sp>
    </p:spTree>
    <p:extLst>
      <p:ext uri="{BB962C8B-B14F-4D97-AF65-F5344CB8AC3E}">
        <p14:creationId xmlns:p14="http://schemas.microsoft.com/office/powerpoint/2010/main" val="370240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33</a:t>
            </a:fld>
            <a:endParaRPr lang="ru-RU" dirty="0"/>
          </a:p>
        </p:txBody>
      </p:sp>
    </p:spTree>
    <p:extLst>
      <p:ext uri="{BB962C8B-B14F-4D97-AF65-F5344CB8AC3E}">
        <p14:creationId xmlns:p14="http://schemas.microsoft.com/office/powerpoint/2010/main" val="146637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34</a:t>
            </a:fld>
            <a:endParaRPr lang="ru-RU" dirty="0"/>
          </a:p>
        </p:txBody>
      </p:sp>
    </p:spTree>
    <p:extLst>
      <p:ext uri="{BB962C8B-B14F-4D97-AF65-F5344CB8AC3E}">
        <p14:creationId xmlns:p14="http://schemas.microsoft.com/office/powerpoint/2010/main" val="61155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35</a:t>
            </a:fld>
            <a:endParaRPr lang="ru-RU" dirty="0"/>
          </a:p>
        </p:txBody>
      </p:sp>
    </p:spTree>
    <p:extLst>
      <p:ext uri="{BB962C8B-B14F-4D97-AF65-F5344CB8AC3E}">
        <p14:creationId xmlns:p14="http://schemas.microsoft.com/office/powerpoint/2010/main" val="2114717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36</a:t>
            </a:fld>
            <a:endParaRPr lang="ru-RU" dirty="0"/>
          </a:p>
        </p:txBody>
      </p:sp>
    </p:spTree>
    <p:extLst>
      <p:ext uri="{BB962C8B-B14F-4D97-AF65-F5344CB8AC3E}">
        <p14:creationId xmlns:p14="http://schemas.microsoft.com/office/powerpoint/2010/main" val="2304961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37</a:t>
            </a:fld>
            <a:endParaRPr lang="ru-RU" dirty="0"/>
          </a:p>
        </p:txBody>
      </p:sp>
    </p:spTree>
    <p:extLst>
      <p:ext uri="{BB962C8B-B14F-4D97-AF65-F5344CB8AC3E}">
        <p14:creationId xmlns:p14="http://schemas.microsoft.com/office/powerpoint/2010/main" val="3273914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38</a:t>
            </a:fld>
            <a:endParaRPr lang="ru-RU" dirty="0"/>
          </a:p>
        </p:txBody>
      </p:sp>
    </p:spTree>
    <p:extLst>
      <p:ext uri="{BB962C8B-B14F-4D97-AF65-F5344CB8AC3E}">
        <p14:creationId xmlns:p14="http://schemas.microsoft.com/office/powerpoint/2010/main" val="2459471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39</a:t>
            </a:fld>
            <a:endParaRPr lang="ru-RU" dirty="0"/>
          </a:p>
        </p:txBody>
      </p:sp>
    </p:spTree>
    <p:extLst>
      <p:ext uri="{BB962C8B-B14F-4D97-AF65-F5344CB8AC3E}">
        <p14:creationId xmlns:p14="http://schemas.microsoft.com/office/powerpoint/2010/main" val="3597483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40</a:t>
            </a:fld>
            <a:endParaRPr lang="ru-RU" dirty="0"/>
          </a:p>
        </p:txBody>
      </p:sp>
    </p:spTree>
    <p:extLst>
      <p:ext uri="{BB962C8B-B14F-4D97-AF65-F5344CB8AC3E}">
        <p14:creationId xmlns:p14="http://schemas.microsoft.com/office/powerpoint/2010/main" val="5850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a:t>
            </a:fld>
            <a:endParaRPr lang="ru-RU" dirty="0"/>
          </a:p>
        </p:txBody>
      </p:sp>
    </p:spTree>
    <p:extLst>
      <p:ext uri="{BB962C8B-B14F-4D97-AF65-F5344CB8AC3E}">
        <p14:creationId xmlns:p14="http://schemas.microsoft.com/office/powerpoint/2010/main" val="2563412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41</a:t>
            </a:fld>
            <a:endParaRPr lang="ru-RU" dirty="0"/>
          </a:p>
        </p:txBody>
      </p:sp>
    </p:spTree>
    <p:extLst>
      <p:ext uri="{BB962C8B-B14F-4D97-AF65-F5344CB8AC3E}">
        <p14:creationId xmlns:p14="http://schemas.microsoft.com/office/powerpoint/2010/main" val="2114345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42</a:t>
            </a:fld>
            <a:endParaRPr lang="ru-RU" dirty="0"/>
          </a:p>
        </p:txBody>
      </p:sp>
    </p:spTree>
    <p:extLst>
      <p:ext uri="{BB962C8B-B14F-4D97-AF65-F5344CB8AC3E}">
        <p14:creationId xmlns:p14="http://schemas.microsoft.com/office/powerpoint/2010/main" val="648155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43</a:t>
            </a:fld>
            <a:endParaRPr lang="ru-RU" dirty="0"/>
          </a:p>
        </p:txBody>
      </p:sp>
    </p:spTree>
    <p:extLst>
      <p:ext uri="{BB962C8B-B14F-4D97-AF65-F5344CB8AC3E}">
        <p14:creationId xmlns:p14="http://schemas.microsoft.com/office/powerpoint/2010/main" val="4205249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44</a:t>
            </a:fld>
            <a:endParaRPr lang="ru-RU" dirty="0"/>
          </a:p>
        </p:txBody>
      </p:sp>
    </p:spTree>
    <p:extLst>
      <p:ext uri="{BB962C8B-B14F-4D97-AF65-F5344CB8AC3E}">
        <p14:creationId xmlns:p14="http://schemas.microsoft.com/office/powerpoint/2010/main" val="199533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45</a:t>
            </a:fld>
            <a:endParaRPr lang="ru-RU" dirty="0"/>
          </a:p>
        </p:txBody>
      </p:sp>
    </p:spTree>
    <p:extLst>
      <p:ext uri="{BB962C8B-B14F-4D97-AF65-F5344CB8AC3E}">
        <p14:creationId xmlns:p14="http://schemas.microsoft.com/office/powerpoint/2010/main" val="2386931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46</a:t>
            </a:fld>
            <a:endParaRPr lang="ru-RU" dirty="0"/>
          </a:p>
        </p:txBody>
      </p:sp>
    </p:spTree>
    <p:extLst>
      <p:ext uri="{BB962C8B-B14F-4D97-AF65-F5344CB8AC3E}">
        <p14:creationId xmlns:p14="http://schemas.microsoft.com/office/powerpoint/2010/main" val="350326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48</a:t>
            </a:fld>
            <a:endParaRPr lang="ru-RU" dirty="0"/>
          </a:p>
        </p:txBody>
      </p:sp>
    </p:spTree>
    <p:extLst>
      <p:ext uri="{BB962C8B-B14F-4D97-AF65-F5344CB8AC3E}">
        <p14:creationId xmlns:p14="http://schemas.microsoft.com/office/powerpoint/2010/main" val="97312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49</a:t>
            </a:fld>
            <a:endParaRPr lang="ru-RU" dirty="0"/>
          </a:p>
        </p:txBody>
      </p:sp>
    </p:spTree>
    <p:extLst>
      <p:ext uri="{BB962C8B-B14F-4D97-AF65-F5344CB8AC3E}">
        <p14:creationId xmlns:p14="http://schemas.microsoft.com/office/powerpoint/2010/main" val="4034473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50</a:t>
            </a:fld>
            <a:endParaRPr lang="ru-RU" dirty="0"/>
          </a:p>
        </p:txBody>
      </p:sp>
    </p:spTree>
    <p:extLst>
      <p:ext uri="{BB962C8B-B14F-4D97-AF65-F5344CB8AC3E}">
        <p14:creationId xmlns:p14="http://schemas.microsoft.com/office/powerpoint/2010/main" val="3589131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51</a:t>
            </a:fld>
            <a:endParaRPr lang="ru-RU" dirty="0"/>
          </a:p>
        </p:txBody>
      </p:sp>
    </p:spTree>
    <p:extLst>
      <p:ext uri="{BB962C8B-B14F-4D97-AF65-F5344CB8AC3E}">
        <p14:creationId xmlns:p14="http://schemas.microsoft.com/office/powerpoint/2010/main" val="2505224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a:t>
            </a:fld>
            <a:endParaRPr lang="ru-RU" dirty="0"/>
          </a:p>
        </p:txBody>
      </p:sp>
    </p:spTree>
    <p:extLst>
      <p:ext uri="{BB962C8B-B14F-4D97-AF65-F5344CB8AC3E}">
        <p14:creationId xmlns:p14="http://schemas.microsoft.com/office/powerpoint/2010/main" val="731921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52</a:t>
            </a:fld>
            <a:endParaRPr lang="ru-RU" dirty="0"/>
          </a:p>
        </p:txBody>
      </p:sp>
    </p:spTree>
    <p:extLst>
      <p:ext uri="{BB962C8B-B14F-4D97-AF65-F5344CB8AC3E}">
        <p14:creationId xmlns:p14="http://schemas.microsoft.com/office/powerpoint/2010/main" val="2420202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53</a:t>
            </a:fld>
            <a:endParaRPr lang="ru-RU" dirty="0"/>
          </a:p>
        </p:txBody>
      </p:sp>
    </p:spTree>
    <p:extLst>
      <p:ext uri="{BB962C8B-B14F-4D97-AF65-F5344CB8AC3E}">
        <p14:creationId xmlns:p14="http://schemas.microsoft.com/office/powerpoint/2010/main" val="1753834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54</a:t>
            </a:fld>
            <a:endParaRPr lang="ru-RU" dirty="0"/>
          </a:p>
        </p:txBody>
      </p:sp>
    </p:spTree>
    <p:extLst>
      <p:ext uri="{BB962C8B-B14F-4D97-AF65-F5344CB8AC3E}">
        <p14:creationId xmlns:p14="http://schemas.microsoft.com/office/powerpoint/2010/main" val="23234026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55</a:t>
            </a:fld>
            <a:endParaRPr lang="ru-RU" dirty="0"/>
          </a:p>
        </p:txBody>
      </p:sp>
    </p:spTree>
    <p:extLst>
      <p:ext uri="{BB962C8B-B14F-4D97-AF65-F5344CB8AC3E}">
        <p14:creationId xmlns:p14="http://schemas.microsoft.com/office/powerpoint/2010/main" val="893201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56</a:t>
            </a:fld>
            <a:endParaRPr lang="ru-RU" dirty="0"/>
          </a:p>
        </p:txBody>
      </p:sp>
    </p:spTree>
    <p:extLst>
      <p:ext uri="{BB962C8B-B14F-4D97-AF65-F5344CB8AC3E}">
        <p14:creationId xmlns:p14="http://schemas.microsoft.com/office/powerpoint/2010/main" val="26710668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57</a:t>
            </a:fld>
            <a:endParaRPr lang="ru-RU" dirty="0"/>
          </a:p>
        </p:txBody>
      </p:sp>
    </p:spTree>
    <p:extLst>
      <p:ext uri="{BB962C8B-B14F-4D97-AF65-F5344CB8AC3E}">
        <p14:creationId xmlns:p14="http://schemas.microsoft.com/office/powerpoint/2010/main" val="41584361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58</a:t>
            </a:fld>
            <a:endParaRPr lang="ru-RU" dirty="0"/>
          </a:p>
        </p:txBody>
      </p:sp>
    </p:spTree>
    <p:extLst>
      <p:ext uri="{BB962C8B-B14F-4D97-AF65-F5344CB8AC3E}">
        <p14:creationId xmlns:p14="http://schemas.microsoft.com/office/powerpoint/2010/main" val="3709486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59</a:t>
            </a:fld>
            <a:endParaRPr lang="ru-RU" dirty="0"/>
          </a:p>
        </p:txBody>
      </p:sp>
    </p:spTree>
    <p:extLst>
      <p:ext uri="{BB962C8B-B14F-4D97-AF65-F5344CB8AC3E}">
        <p14:creationId xmlns:p14="http://schemas.microsoft.com/office/powerpoint/2010/main" val="2160763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60</a:t>
            </a:fld>
            <a:endParaRPr lang="ru-RU" dirty="0"/>
          </a:p>
        </p:txBody>
      </p:sp>
    </p:spTree>
    <p:extLst>
      <p:ext uri="{BB962C8B-B14F-4D97-AF65-F5344CB8AC3E}">
        <p14:creationId xmlns:p14="http://schemas.microsoft.com/office/powerpoint/2010/main" val="2898409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61</a:t>
            </a:fld>
            <a:endParaRPr lang="ru-RU" dirty="0"/>
          </a:p>
        </p:txBody>
      </p:sp>
    </p:spTree>
    <p:extLst>
      <p:ext uri="{BB962C8B-B14F-4D97-AF65-F5344CB8AC3E}">
        <p14:creationId xmlns:p14="http://schemas.microsoft.com/office/powerpoint/2010/main" val="229940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a:t>
            </a:fld>
            <a:endParaRPr lang="ru-RU" dirty="0"/>
          </a:p>
        </p:txBody>
      </p:sp>
    </p:spTree>
    <p:extLst>
      <p:ext uri="{BB962C8B-B14F-4D97-AF65-F5344CB8AC3E}">
        <p14:creationId xmlns:p14="http://schemas.microsoft.com/office/powerpoint/2010/main" val="12933725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62</a:t>
            </a:fld>
            <a:endParaRPr lang="ru-RU" dirty="0"/>
          </a:p>
        </p:txBody>
      </p:sp>
    </p:spTree>
    <p:extLst>
      <p:ext uri="{BB962C8B-B14F-4D97-AF65-F5344CB8AC3E}">
        <p14:creationId xmlns:p14="http://schemas.microsoft.com/office/powerpoint/2010/main" val="5304409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63</a:t>
            </a:fld>
            <a:endParaRPr lang="ru-RU" dirty="0"/>
          </a:p>
        </p:txBody>
      </p:sp>
    </p:spTree>
    <p:extLst>
      <p:ext uri="{BB962C8B-B14F-4D97-AF65-F5344CB8AC3E}">
        <p14:creationId xmlns:p14="http://schemas.microsoft.com/office/powerpoint/2010/main" val="3130278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64</a:t>
            </a:fld>
            <a:endParaRPr lang="ru-RU" dirty="0"/>
          </a:p>
        </p:txBody>
      </p:sp>
    </p:spTree>
    <p:extLst>
      <p:ext uri="{BB962C8B-B14F-4D97-AF65-F5344CB8AC3E}">
        <p14:creationId xmlns:p14="http://schemas.microsoft.com/office/powerpoint/2010/main" val="2375009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65</a:t>
            </a:fld>
            <a:endParaRPr lang="ru-RU" dirty="0"/>
          </a:p>
        </p:txBody>
      </p:sp>
    </p:spTree>
    <p:extLst>
      <p:ext uri="{BB962C8B-B14F-4D97-AF65-F5344CB8AC3E}">
        <p14:creationId xmlns:p14="http://schemas.microsoft.com/office/powerpoint/2010/main" val="16636103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66</a:t>
            </a:fld>
            <a:endParaRPr lang="ru-RU" dirty="0"/>
          </a:p>
        </p:txBody>
      </p:sp>
    </p:spTree>
    <p:extLst>
      <p:ext uri="{BB962C8B-B14F-4D97-AF65-F5344CB8AC3E}">
        <p14:creationId xmlns:p14="http://schemas.microsoft.com/office/powerpoint/2010/main" val="1093796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67</a:t>
            </a:fld>
            <a:endParaRPr lang="ru-RU" dirty="0"/>
          </a:p>
        </p:txBody>
      </p:sp>
    </p:spTree>
    <p:extLst>
      <p:ext uri="{BB962C8B-B14F-4D97-AF65-F5344CB8AC3E}">
        <p14:creationId xmlns:p14="http://schemas.microsoft.com/office/powerpoint/2010/main" val="3884702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68</a:t>
            </a:fld>
            <a:endParaRPr lang="ru-RU" dirty="0"/>
          </a:p>
        </p:txBody>
      </p:sp>
    </p:spTree>
    <p:extLst>
      <p:ext uri="{BB962C8B-B14F-4D97-AF65-F5344CB8AC3E}">
        <p14:creationId xmlns:p14="http://schemas.microsoft.com/office/powerpoint/2010/main" val="968851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69</a:t>
            </a:fld>
            <a:endParaRPr lang="ru-RU" dirty="0"/>
          </a:p>
        </p:txBody>
      </p:sp>
    </p:spTree>
    <p:extLst>
      <p:ext uri="{BB962C8B-B14F-4D97-AF65-F5344CB8AC3E}">
        <p14:creationId xmlns:p14="http://schemas.microsoft.com/office/powerpoint/2010/main" val="247511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70</a:t>
            </a:fld>
            <a:endParaRPr lang="ru-RU" dirty="0"/>
          </a:p>
        </p:txBody>
      </p:sp>
    </p:spTree>
    <p:extLst>
      <p:ext uri="{BB962C8B-B14F-4D97-AF65-F5344CB8AC3E}">
        <p14:creationId xmlns:p14="http://schemas.microsoft.com/office/powerpoint/2010/main" val="36014462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71</a:t>
            </a:fld>
            <a:endParaRPr lang="ru-RU" dirty="0"/>
          </a:p>
        </p:txBody>
      </p:sp>
    </p:spTree>
    <p:extLst>
      <p:ext uri="{BB962C8B-B14F-4D97-AF65-F5344CB8AC3E}">
        <p14:creationId xmlns:p14="http://schemas.microsoft.com/office/powerpoint/2010/main" val="2630450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a:t>
            </a:fld>
            <a:endParaRPr lang="ru-RU" dirty="0"/>
          </a:p>
        </p:txBody>
      </p:sp>
    </p:spTree>
    <p:extLst>
      <p:ext uri="{BB962C8B-B14F-4D97-AF65-F5344CB8AC3E}">
        <p14:creationId xmlns:p14="http://schemas.microsoft.com/office/powerpoint/2010/main" val="1413730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72</a:t>
            </a:fld>
            <a:endParaRPr lang="ru-RU" dirty="0"/>
          </a:p>
        </p:txBody>
      </p:sp>
    </p:spTree>
    <p:extLst>
      <p:ext uri="{BB962C8B-B14F-4D97-AF65-F5344CB8AC3E}">
        <p14:creationId xmlns:p14="http://schemas.microsoft.com/office/powerpoint/2010/main" val="531761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73</a:t>
            </a:fld>
            <a:endParaRPr lang="ru-RU" dirty="0"/>
          </a:p>
        </p:txBody>
      </p:sp>
    </p:spTree>
    <p:extLst>
      <p:ext uri="{BB962C8B-B14F-4D97-AF65-F5344CB8AC3E}">
        <p14:creationId xmlns:p14="http://schemas.microsoft.com/office/powerpoint/2010/main" val="29296299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74</a:t>
            </a:fld>
            <a:endParaRPr lang="ru-RU" dirty="0"/>
          </a:p>
        </p:txBody>
      </p:sp>
    </p:spTree>
    <p:extLst>
      <p:ext uri="{BB962C8B-B14F-4D97-AF65-F5344CB8AC3E}">
        <p14:creationId xmlns:p14="http://schemas.microsoft.com/office/powerpoint/2010/main" val="21699383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75</a:t>
            </a:fld>
            <a:endParaRPr lang="ru-RU" dirty="0"/>
          </a:p>
        </p:txBody>
      </p:sp>
    </p:spTree>
    <p:extLst>
      <p:ext uri="{BB962C8B-B14F-4D97-AF65-F5344CB8AC3E}">
        <p14:creationId xmlns:p14="http://schemas.microsoft.com/office/powerpoint/2010/main" val="819745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76</a:t>
            </a:fld>
            <a:endParaRPr lang="ru-RU" dirty="0"/>
          </a:p>
        </p:txBody>
      </p:sp>
    </p:spTree>
    <p:extLst>
      <p:ext uri="{BB962C8B-B14F-4D97-AF65-F5344CB8AC3E}">
        <p14:creationId xmlns:p14="http://schemas.microsoft.com/office/powerpoint/2010/main" val="3262181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77</a:t>
            </a:fld>
            <a:endParaRPr lang="ru-RU" dirty="0"/>
          </a:p>
        </p:txBody>
      </p:sp>
    </p:spTree>
    <p:extLst>
      <p:ext uri="{BB962C8B-B14F-4D97-AF65-F5344CB8AC3E}">
        <p14:creationId xmlns:p14="http://schemas.microsoft.com/office/powerpoint/2010/main" val="26576815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78</a:t>
            </a:fld>
            <a:endParaRPr lang="ru-RU" dirty="0"/>
          </a:p>
        </p:txBody>
      </p:sp>
    </p:spTree>
    <p:extLst>
      <p:ext uri="{BB962C8B-B14F-4D97-AF65-F5344CB8AC3E}">
        <p14:creationId xmlns:p14="http://schemas.microsoft.com/office/powerpoint/2010/main" val="2897915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79</a:t>
            </a:fld>
            <a:endParaRPr lang="ru-RU" dirty="0"/>
          </a:p>
        </p:txBody>
      </p:sp>
    </p:spTree>
    <p:extLst>
      <p:ext uri="{BB962C8B-B14F-4D97-AF65-F5344CB8AC3E}">
        <p14:creationId xmlns:p14="http://schemas.microsoft.com/office/powerpoint/2010/main" val="28610468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80</a:t>
            </a:fld>
            <a:endParaRPr lang="ru-RU" dirty="0"/>
          </a:p>
        </p:txBody>
      </p:sp>
    </p:spTree>
    <p:extLst>
      <p:ext uri="{BB962C8B-B14F-4D97-AF65-F5344CB8AC3E}">
        <p14:creationId xmlns:p14="http://schemas.microsoft.com/office/powerpoint/2010/main" val="22105877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81</a:t>
            </a:fld>
            <a:endParaRPr lang="ru-RU" dirty="0"/>
          </a:p>
        </p:txBody>
      </p:sp>
    </p:spTree>
    <p:extLst>
      <p:ext uri="{BB962C8B-B14F-4D97-AF65-F5344CB8AC3E}">
        <p14:creationId xmlns:p14="http://schemas.microsoft.com/office/powerpoint/2010/main" val="100959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a:t>
            </a:fld>
            <a:endParaRPr lang="ru-RU" dirty="0"/>
          </a:p>
        </p:txBody>
      </p:sp>
    </p:spTree>
    <p:extLst>
      <p:ext uri="{BB962C8B-B14F-4D97-AF65-F5344CB8AC3E}">
        <p14:creationId xmlns:p14="http://schemas.microsoft.com/office/powerpoint/2010/main" val="37773099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82</a:t>
            </a:fld>
            <a:endParaRPr lang="ru-RU" dirty="0"/>
          </a:p>
        </p:txBody>
      </p:sp>
    </p:spTree>
    <p:extLst>
      <p:ext uri="{BB962C8B-B14F-4D97-AF65-F5344CB8AC3E}">
        <p14:creationId xmlns:p14="http://schemas.microsoft.com/office/powerpoint/2010/main" val="12372686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83</a:t>
            </a:fld>
            <a:endParaRPr lang="ru-RU" dirty="0"/>
          </a:p>
        </p:txBody>
      </p:sp>
    </p:spTree>
    <p:extLst>
      <p:ext uri="{BB962C8B-B14F-4D97-AF65-F5344CB8AC3E}">
        <p14:creationId xmlns:p14="http://schemas.microsoft.com/office/powerpoint/2010/main" val="26203298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84</a:t>
            </a:fld>
            <a:endParaRPr lang="ru-RU" dirty="0"/>
          </a:p>
        </p:txBody>
      </p:sp>
    </p:spTree>
    <p:extLst>
      <p:ext uri="{BB962C8B-B14F-4D97-AF65-F5344CB8AC3E}">
        <p14:creationId xmlns:p14="http://schemas.microsoft.com/office/powerpoint/2010/main" val="38577012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85</a:t>
            </a:fld>
            <a:endParaRPr lang="ru-RU" dirty="0"/>
          </a:p>
        </p:txBody>
      </p:sp>
    </p:spTree>
    <p:extLst>
      <p:ext uri="{BB962C8B-B14F-4D97-AF65-F5344CB8AC3E}">
        <p14:creationId xmlns:p14="http://schemas.microsoft.com/office/powerpoint/2010/main" val="14090075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86</a:t>
            </a:fld>
            <a:endParaRPr lang="ru-RU" dirty="0"/>
          </a:p>
        </p:txBody>
      </p:sp>
    </p:spTree>
    <p:extLst>
      <p:ext uri="{BB962C8B-B14F-4D97-AF65-F5344CB8AC3E}">
        <p14:creationId xmlns:p14="http://schemas.microsoft.com/office/powerpoint/2010/main" val="14550942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87</a:t>
            </a:fld>
            <a:endParaRPr lang="ru-RU" dirty="0"/>
          </a:p>
        </p:txBody>
      </p:sp>
    </p:spTree>
    <p:extLst>
      <p:ext uri="{BB962C8B-B14F-4D97-AF65-F5344CB8AC3E}">
        <p14:creationId xmlns:p14="http://schemas.microsoft.com/office/powerpoint/2010/main" val="12420736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88</a:t>
            </a:fld>
            <a:endParaRPr lang="ru-RU" dirty="0"/>
          </a:p>
        </p:txBody>
      </p:sp>
    </p:spTree>
    <p:extLst>
      <p:ext uri="{BB962C8B-B14F-4D97-AF65-F5344CB8AC3E}">
        <p14:creationId xmlns:p14="http://schemas.microsoft.com/office/powerpoint/2010/main" val="10391677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89</a:t>
            </a:fld>
            <a:endParaRPr lang="ru-RU" dirty="0"/>
          </a:p>
        </p:txBody>
      </p:sp>
    </p:spTree>
    <p:extLst>
      <p:ext uri="{BB962C8B-B14F-4D97-AF65-F5344CB8AC3E}">
        <p14:creationId xmlns:p14="http://schemas.microsoft.com/office/powerpoint/2010/main" val="40985828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90</a:t>
            </a:fld>
            <a:endParaRPr lang="ru-RU" dirty="0"/>
          </a:p>
        </p:txBody>
      </p:sp>
    </p:spTree>
    <p:extLst>
      <p:ext uri="{BB962C8B-B14F-4D97-AF65-F5344CB8AC3E}">
        <p14:creationId xmlns:p14="http://schemas.microsoft.com/office/powerpoint/2010/main" val="3608568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91</a:t>
            </a:fld>
            <a:endParaRPr lang="ru-RU" dirty="0"/>
          </a:p>
        </p:txBody>
      </p:sp>
    </p:spTree>
    <p:extLst>
      <p:ext uri="{BB962C8B-B14F-4D97-AF65-F5344CB8AC3E}">
        <p14:creationId xmlns:p14="http://schemas.microsoft.com/office/powerpoint/2010/main" val="802655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br>
              <a:rPr lang="en-US" dirty="0">
                <a:effectLst/>
              </a:rPr>
            </a:br>
            <a:endParaRPr lang="he-IL" dirty="0"/>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a:t>
            </a:fld>
            <a:endParaRPr lang="ru-RU" dirty="0"/>
          </a:p>
        </p:txBody>
      </p:sp>
    </p:spTree>
    <p:extLst>
      <p:ext uri="{BB962C8B-B14F-4D97-AF65-F5344CB8AC3E}">
        <p14:creationId xmlns:p14="http://schemas.microsoft.com/office/powerpoint/2010/main" val="17497730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92</a:t>
            </a:fld>
            <a:endParaRPr lang="ru-RU" dirty="0"/>
          </a:p>
        </p:txBody>
      </p:sp>
    </p:spTree>
    <p:extLst>
      <p:ext uri="{BB962C8B-B14F-4D97-AF65-F5344CB8AC3E}">
        <p14:creationId xmlns:p14="http://schemas.microsoft.com/office/powerpoint/2010/main" val="27601728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93</a:t>
            </a:fld>
            <a:endParaRPr lang="ru-RU" dirty="0"/>
          </a:p>
        </p:txBody>
      </p:sp>
    </p:spTree>
    <p:extLst>
      <p:ext uri="{BB962C8B-B14F-4D97-AF65-F5344CB8AC3E}">
        <p14:creationId xmlns:p14="http://schemas.microsoft.com/office/powerpoint/2010/main" val="31346873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94</a:t>
            </a:fld>
            <a:endParaRPr lang="ru-RU" dirty="0"/>
          </a:p>
        </p:txBody>
      </p:sp>
    </p:spTree>
    <p:extLst>
      <p:ext uri="{BB962C8B-B14F-4D97-AF65-F5344CB8AC3E}">
        <p14:creationId xmlns:p14="http://schemas.microsoft.com/office/powerpoint/2010/main" val="32164013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95</a:t>
            </a:fld>
            <a:endParaRPr lang="ru-RU" dirty="0"/>
          </a:p>
        </p:txBody>
      </p:sp>
    </p:spTree>
    <p:extLst>
      <p:ext uri="{BB962C8B-B14F-4D97-AF65-F5344CB8AC3E}">
        <p14:creationId xmlns:p14="http://schemas.microsoft.com/office/powerpoint/2010/main" val="11761159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96</a:t>
            </a:fld>
            <a:endParaRPr lang="ru-RU" dirty="0"/>
          </a:p>
        </p:txBody>
      </p:sp>
    </p:spTree>
    <p:extLst>
      <p:ext uri="{BB962C8B-B14F-4D97-AF65-F5344CB8AC3E}">
        <p14:creationId xmlns:p14="http://schemas.microsoft.com/office/powerpoint/2010/main" val="3850962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97</a:t>
            </a:fld>
            <a:endParaRPr lang="ru-RU" dirty="0"/>
          </a:p>
        </p:txBody>
      </p:sp>
    </p:spTree>
    <p:extLst>
      <p:ext uri="{BB962C8B-B14F-4D97-AF65-F5344CB8AC3E}">
        <p14:creationId xmlns:p14="http://schemas.microsoft.com/office/powerpoint/2010/main" val="21718966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98</a:t>
            </a:fld>
            <a:endParaRPr lang="ru-RU" dirty="0"/>
          </a:p>
        </p:txBody>
      </p:sp>
    </p:spTree>
    <p:extLst>
      <p:ext uri="{BB962C8B-B14F-4D97-AF65-F5344CB8AC3E}">
        <p14:creationId xmlns:p14="http://schemas.microsoft.com/office/powerpoint/2010/main" val="35572646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99</a:t>
            </a:fld>
            <a:endParaRPr lang="ru-RU" dirty="0"/>
          </a:p>
        </p:txBody>
      </p:sp>
    </p:spTree>
    <p:extLst>
      <p:ext uri="{BB962C8B-B14F-4D97-AF65-F5344CB8AC3E}">
        <p14:creationId xmlns:p14="http://schemas.microsoft.com/office/powerpoint/2010/main" val="34458712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100</a:t>
            </a:fld>
            <a:endParaRPr lang="ru-RU" dirty="0"/>
          </a:p>
        </p:txBody>
      </p:sp>
    </p:spTree>
    <p:extLst>
      <p:ext uri="{BB962C8B-B14F-4D97-AF65-F5344CB8AC3E}">
        <p14:creationId xmlns:p14="http://schemas.microsoft.com/office/powerpoint/2010/main" val="30237446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Char char="•"/>
            </a:pPr>
            <a:endParaRPr lang="en-US" dirty="0">
              <a:solidFill>
                <a:srgbClr val="212529"/>
              </a:solidFill>
              <a:effectLst/>
            </a:endParaRPr>
          </a:p>
        </p:txBody>
      </p:sp>
      <p:sp>
        <p:nvSpPr>
          <p:cNvPr id="4" name="מציין מיקום של מספר שקופית 3"/>
          <p:cNvSpPr>
            <a:spLocks noGrp="1"/>
          </p:cNvSpPr>
          <p:nvPr>
            <p:ph type="sldNum" sz="quarter" idx="5"/>
          </p:nvPr>
        </p:nvSpPr>
        <p:spPr/>
        <p:txBody>
          <a:bodyPr/>
          <a:lstStyle/>
          <a:p>
            <a:fld id="{D2848837-2C89-41DA-BD56-8FC4BF461CE6}" type="slidenum">
              <a:rPr lang="ru-RU" smtClean="0"/>
              <a:pPr/>
              <a:t>101</a:t>
            </a:fld>
            <a:endParaRPr lang="ru-RU" dirty="0"/>
          </a:p>
        </p:txBody>
      </p:sp>
    </p:spTree>
    <p:extLst>
      <p:ext uri="{BB962C8B-B14F-4D97-AF65-F5344CB8AC3E}">
        <p14:creationId xmlns:p14="http://schemas.microsoft.com/office/powerpoint/2010/main" val="2550187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AE21F1-B757-EEE7-9EC3-D2FC9AF3BE6C}"/>
              </a:ext>
            </a:extLst>
          </p:cNvPr>
          <p:cNvSpPr/>
          <p:nvPr userDrawn="1"/>
        </p:nvSpPr>
        <p:spPr bwMode="auto">
          <a:xfrm>
            <a:off x="251520" y="764704"/>
            <a:ext cx="576064"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pic>
        <p:nvPicPr>
          <p:cNvPr id="3" name="תמונה 1" descr="תמונה שמכילה טקסט&#10;&#10;התיאור נוצר באופן אוטומטי">
            <a:extLst>
              <a:ext uri="{FF2B5EF4-FFF2-40B4-BE49-F238E27FC236}">
                <a16:creationId xmlns:a16="http://schemas.microsoft.com/office/drawing/2014/main" id="{A2B59A0F-C045-7834-F74F-214F99E20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68344" y="6453336"/>
            <a:ext cx="1429439" cy="360040"/>
          </a:xfrm>
          <a:prstGeom prst="rect">
            <a:avLst/>
          </a:prstGeom>
        </p:spPr>
      </p:pic>
      <p:pic>
        <p:nvPicPr>
          <p:cNvPr id="4" name="תמונה 3">
            <a:extLst>
              <a:ext uri="{FF2B5EF4-FFF2-40B4-BE49-F238E27FC236}">
                <a16:creationId xmlns:a16="http://schemas.microsoft.com/office/drawing/2014/main" id="{B9CDCB2C-AFBE-A892-0167-40DCF8E7BA82}"/>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72637" b="25690"/>
          <a:stretch/>
        </p:blipFill>
        <p:spPr>
          <a:xfrm>
            <a:off x="7266360" y="6309320"/>
            <a:ext cx="329976" cy="504056"/>
          </a:xfrm>
          <a:prstGeom prst="rect">
            <a:avLst/>
          </a:prstGeom>
        </p:spPr>
      </p:pic>
      <p:sp>
        <p:nvSpPr>
          <p:cNvPr id="5" name="תיבת טקסט 5">
            <a:extLst>
              <a:ext uri="{FF2B5EF4-FFF2-40B4-BE49-F238E27FC236}">
                <a16:creationId xmlns:a16="http://schemas.microsoft.com/office/drawing/2014/main" id="{E3998E0E-20E5-6AC4-6FB1-5B80F6512058}"/>
              </a:ext>
            </a:extLst>
          </p:cNvPr>
          <p:cNvSpPr txBox="1"/>
          <p:nvPr userDrawn="1"/>
        </p:nvSpPr>
        <p:spPr>
          <a:xfrm>
            <a:off x="-1016" y="6551766"/>
            <a:ext cx="8245424" cy="261610"/>
          </a:xfrm>
          <a:prstGeom prst="rect">
            <a:avLst/>
          </a:prstGeom>
          <a:noFill/>
        </p:spPr>
        <p:txBody>
          <a:bodyPr wrap="square">
            <a:spAutoFit/>
          </a:bodyPr>
          <a:lstStyle/>
          <a:p>
            <a:r>
              <a:rPr lang="en-US" sz="1100" b="0" i="0" dirty="0">
                <a:solidFill>
                  <a:srgbClr val="212529"/>
                </a:solidFill>
                <a:effectLst/>
                <a:latin typeface="LM Roman 10" pitchFamily="2" charset="77"/>
              </a:rPr>
              <a:t>* Slides are based on the “Livermore Computing Getting Started" workshop and “OpenMP the Common Core”</a:t>
            </a:r>
            <a:endParaRPr lang="he-IL" sz="1100" b="0" i="0" dirty="0">
              <a:latin typeface="LM Roman 10" pitchFamily="2" charset="77"/>
            </a:endParaRPr>
          </a:p>
        </p:txBody>
      </p:sp>
      <p:sp>
        <p:nvSpPr>
          <p:cNvPr id="6" name="Rectangle 5">
            <a:extLst>
              <a:ext uri="{FF2B5EF4-FFF2-40B4-BE49-F238E27FC236}">
                <a16:creationId xmlns:a16="http://schemas.microsoft.com/office/drawing/2014/main" id="{9F82C34F-B9D6-DDCC-C4E6-2B2DF416F473}"/>
              </a:ext>
            </a:extLst>
          </p:cNvPr>
          <p:cNvSpPr/>
          <p:nvPr userDrawn="1"/>
        </p:nvSpPr>
        <p:spPr bwMode="auto">
          <a:xfrm>
            <a:off x="3131840" y="0"/>
            <a:ext cx="6012160" cy="22768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62010BD9-B03F-2AC6-69F9-72067D0021F9}"/>
              </a:ext>
            </a:extLst>
          </p:cNvPr>
          <p:cNvSpPr txBox="1"/>
          <p:nvPr userDrawn="1"/>
        </p:nvSpPr>
        <p:spPr>
          <a:xfrm rot="16200000">
            <a:off x="313945" y="827129"/>
            <a:ext cx="504057" cy="523220"/>
          </a:xfrm>
          <a:prstGeom prst="rect">
            <a:avLst/>
          </a:prstGeom>
          <a:solidFill>
            <a:schemeClr val="bg1"/>
          </a:solidFill>
        </p:spPr>
        <p:txBody>
          <a:bodyPr wrap="square" rtlCol="0">
            <a:spAutoFit/>
          </a:bodyPr>
          <a:lstStyle/>
          <a:p>
            <a:r>
              <a:rPr lang="en-IL" sz="280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156325" y="115888"/>
            <a:ext cx="1871663" cy="568801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539750" y="115888"/>
            <a:ext cx="5464175" cy="568801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b="0" i="0">
                <a:latin typeface="LM Roman 10" pitchFamily="2" charset="77"/>
              </a:defRPr>
            </a:lvl1pPr>
          </a:lstStyle>
          <a:p>
            <a:endParaRPr lang="ru-RU" dirty="0"/>
          </a:p>
        </p:txBody>
      </p:sp>
      <p:sp>
        <p:nvSpPr>
          <p:cNvPr id="5" name="Нижний колонтитул 4"/>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6" name="Номер слайда 5"/>
          <p:cNvSpPr>
            <a:spLocks noGrp="1"/>
          </p:cNvSpPr>
          <p:nvPr>
            <p:ph type="sldNum" sz="quarter" idx="12"/>
          </p:nvPr>
        </p:nvSpPr>
        <p:spPr/>
        <p:txBody>
          <a:bodyPr/>
          <a:lstStyle>
            <a:lvl1pPr>
              <a:defRPr b="0" i="0">
                <a:latin typeface="LM Roman 10" pitchFamily="2" charset="77"/>
              </a:defRPr>
            </a:lvl1pPr>
          </a:lstStyle>
          <a:p>
            <a:fld id="{A4916BF0-7DDF-44DC-973A-3BB8BED606E6}" type="slidenum">
              <a:rPr lang="ru-RU" smtClean="0"/>
              <a:pPr/>
              <a:t>‹#›</a:t>
            </a:fld>
            <a:endParaRPr lang="ru-R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b="0" i="0">
                <a:latin typeface="LM Roman 10" pitchFamily="2" charset="77"/>
              </a:defRPr>
            </a:lvl1pPr>
          </a:lstStyle>
          <a:p>
            <a:endParaRPr lang="ru-RU" dirty="0"/>
          </a:p>
        </p:txBody>
      </p:sp>
      <p:sp>
        <p:nvSpPr>
          <p:cNvPr id="5" name="Нижний колонтитул 4"/>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6" name="Номер слайда 5"/>
          <p:cNvSpPr>
            <a:spLocks noGrp="1"/>
          </p:cNvSpPr>
          <p:nvPr>
            <p:ph type="sldNum" sz="quarter" idx="12"/>
          </p:nvPr>
        </p:nvSpPr>
        <p:spPr/>
        <p:txBody>
          <a:bodyPr/>
          <a:lstStyle>
            <a:lvl1pPr>
              <a:defRPr b="0" i="0">
                <a:latin typeface="LM Roman 10" pitchFamily="2" charset="77"/>
              </a:defRPr>
            </a:lvl1pPr>
          </a:lstStyle>
          <a:p>
            <a:fld id="{6991C3F3-EF6E-409E-AB65-AACCF55E50E1}" type="slidenum">
              <a:rPr lang="ru-RU" smtClean="0"/>
              <a:pPr/>
              <a:t>‹#›</a:t>
            </a:fld>
            <a:endParaRPr lang="ru-RU"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b="0" i="0">
                <a:latin typeface="LM Roman 10" pitchFamily="2" charset="77"/>
              </a:defRPr>
            </a:lvl1pPr>
          </a:lstStyle>
          <a:p>
            <a:endParaRPr lang="ru-RU" dirty="0"/>
          </a:p>
        </p:txBody>
      </p:sp>
      <p:sp>
        <p:nvSpPr>
          <p:cNvPr id="5" name="Нижний колонтитул 4"/>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6" name="Номер слайда 5"/>
          <p:cNvSpPr>
            <a:spLocks noGrp="1"/>
          </p:cNvSpPr>
          <p:nvPr>
            <p:ph type="sldNum" sz="quarter" idx="12"/>
          </p:nvPr>
        </p:nvSpPr>
        <p:spPr/>
        <p:txBody>
          <a:bodyPr/>
          <a:lstStyle>
            <a:lvl1pPr>
              <a:defRPr b="0" i="0">
                <a:latin typeface="LM Roman 10" pitchFamily="2" charset="77"/>
              </a:defRPr>
            </a:lvl1pPr>
          </a:lstStyle>
          <a:p>
            <a:fld id="{6697CEA3-8DB2-470A-8FF1-F5A616DABA56}" type="slidenum">
              <a:rPr lang="ru-RU" smtClean="0"/>
              <a:pPr/>
              <a:t>‹#›</a:t>
            </a:fld>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b="0" i="0">
                <a:latin typeface="LM Roman 10" pitchFamily="2" charset="77"/>
              </a:defRPr>
            </a:lvl1pPr>
          </a:lstStyle>
          <a:p>
            <a:endParaRPr lang="ru-RU" dirty="0"/>
          </a:p>
        </p:txBody>
      </p:sp>
      <p:sp>
        <p:nvSpPr>
          <p:cNvPr id="6" name="Нижний колонтитул 5"/>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7" name="Номер слайда 6"/>
          <p:cNvSpPr>
            <a:spLocks noGrp="1"/>
          </p:cNvSpPr>
          <p:nvPr>
            <p:ph type="sldNum" sz="quarter" idx="12"/>
          </p:nvPr>
        </p:nvSpPr>
        <p:spPr/>
        <p:txBody>
          <a:bodyPr/>
          <a:lstStyle>
            <a:lvl1pPr>
              <a:defRPr b="0" i="0">
                <a:latin typeface="LM Roman 10" pitchFamily="2" charset="77"/>
              </a:defRPr>
            </a:lvl1pPr>
          </a:lstStyle>
          <a:p>
            <a:fld id="{D10E61BF-CBC3-4A5B-812A-1EE87BD179F5}" type="slidenum">
              <a:rPr lang="ru-RU" smtClean="0"/>
              <a:pPr/>
              <a:t>‹#›</a:t>
            </a:fld>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b="0" i="0">
                <a:latin typeface="LM Roman 10" pitchFamily="2" charset="77"/>
              </a:defRPr>
            </a:lvl1pPr>
          </a:lstStyle>
          <a:p>
            <a:endParaRPr lang="ru-RU" dirty="0"/>
          </a:p>
        </p:txBody>
      </p:sp>
      <p:sp>
        <p:nvSpPr>
          <p:cNvPr id="8" name="Нижний колонтитул 7"/>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9" name="Номер слайда 8"/>
          <p:cNvSpPr>
            <a:spLocks noGrp="1"/>
          </p:cNvSpPr>
          <p:nvPr>
            <p:ph type="sldNum" sz="quarter" idx="12"/>
          </p:nvPr>
        </p:nvSpPr>
        <p:spPr/>
        <p:txBody>
          <a:bodyPr/>
          <a:lstStyle>
            <a:lvl1pPr>
              <a:defRPr b="0" i="0">
                <a:latin typeface="LM Roman 10" pitchFamily="2" charset="77"/>
              </a:defRPr>
            </a:lvl1pPr>
          </a:lstStyle>
          <a:p>
            <a:fld id="{5BF26921-E09A-4B8A-A3B8-C063126546D3}" type="slidenum">
              <a:rPr lang="ru-RU" smtClean="0"/>
              <a:pPr/>
              <a:t>‹#›</a:t>
            </a:fld>
            <a:endParaRPr lang="ru-RU"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b="0" i="0">
                <a:latin typeface="LM Roman 10" pitchFamily="2" charset="77"/>
              </a:defRPr>
            </a:lvl1pPr>
          </a:lstStyle>
          <a:p>
            <a:endParaRPr lang="ru-RU" dirty="0"/>
          </a:p>
        </p:txBody>
      </p:sp>
      <p:sp>
        <p:nvSpPr>
          <p:cNvPr id="4" name="Нижний колонтитул 3"/>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5" name="Номер слайда 4"/>
          <p:cNvSpPr>
            <a:spLocks noGrp="1"/>
          </p:cNvSpPr>
          <p:nvPr>
            <p:ph type="sldNum" sz="quarter" idx="12"/>
          </p:nvPr>
        </p:nvSpPr>
        <p:spPr/>
        <p:txBody>
          <a:bodyPr/>
          <a:lstStyle>
            <a:lvl1pPr>
              <a:defRPr b="0" i="0">
                <a:latin typeface="LM Roman 10" pitchFamily="2" charset="77"/>
              </a:defRPr>
            </a:lvl1pPr>
          </a:lstStyle>
          <a:p>
            <a:fld id="{8D1375D5-762A-4CD0-B781-6874201B298F}" type="slidenum">
              <a:rPr lang="ru-RU" smtClean="0"/>
              <a:pPr/>
              <a:t>‹#›</a:t>
            </a:fld>
            <a:endParaRPr lang="ru-RU"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b="0" i="0">
                <a:latin typeface="LM Roman 10" pitchFamily="2" charset="77"/>
              </a:defRPr>
            </a:lvl1pPr>
          </a:lstStyle>
          <a:p>
            <a:endParaRPr lang="ru-RU" dirty="0"/>
          </a:p>
        </p:txBody>
      </p:sp>
      <p:sp>
        <p:nvSpPr>
          <p:cNvPr id="3" name="Нижний колонтитул 2"/>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4" name="Номер слайда 3"/>
          <p:cNvSpPr>
            <a:spLocks noGrp="1"/>
          </p:cNvSpPr>
          <p:nvPr>
            <p:ph type="sldNum" sz="quarter" idx="12"/>
          </p:nvPr>
        </p:nvSpPr>
        <p:spPr/>
        <p:txBody>
          <a:bodyPr/>
          <a:lstStyle>
            <a:lvl1pPr>
              <a:defRPr b="0" i="0">
                <a:latin typeface="LM Roman 10" pitchFamily="2" charset="77"/>
              </a:defRPr>
            </a:lvl1pPr>
          </a:lstStyle>
          <a:p>
            <a:fld id="{181900CE-DB84-4776-95FB-DFEB104C8F1C}" type="slidenum">
              <a:rPr lang="ru-RU" smtClean="0"/>
              <a:pPr/>
              <a:t>‹#›</a:t>
            </a:fld>
            <a:endParaRPr 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9D7E5C-9AC2-6AB2-E903-9E2C45F09D0D}"/>
              </a:ext>
            </a:extLst>
          </p:cNvPr>
          <p:cNvSpPr/>
          <p:nvPr userDrawn="1"/>
        </p:nvSpPr>
        <p:spPr bwMode="auto">
          <a:xfrm>
            <a:off x="251520" y="764704"/>
            <a:ext cx="576064"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pic>
        <p:nvPicPr>
          <p:cNvPr id="2" name="תמונה 1" descr="תמונה שמכילה טקסט&#10;&#10;התיאור נוצר באופן אוטומטי">
            <a:extLst>
              <a:ext uri="{FF2B5EF4-FFF2-40B4-BE49-F238E27FC236}">
                <a16:creationId xmlns:a16="http://schemas.microsoft.com/office/drawing/2014/main" id="{D8792B34-59D8-AE50-BE25-DEC0146B52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68344" y="6453336"/>
            <a:ext cx="1429439" cy="360040"/>
          </a:xfrm>
          <a:prstGeom prst="rect">
            <a:avLst/>
          </a:prstGeom>
        </p:spPr>
      </p:pic>
      <p:pic>
        <p:nvPicPr>
          <p:cNvPr id="4" name="תמונה 3">
            <a:extLst>
              <a:ext uri="{FF2B5EF4-FFF2-40B4-BE49-F238E27FC236}">
                <a16:creationId xmlns:a16="http://schemas.microsoft.com/office/drawing/2014/main" id="{4E1C0116-DB0F-8182-9550-76732B08AC24}"/>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72637" b="25690"/>
          <a:stretch/>
        </p:blipFill>
        <p:spPr>
          <a:xfrm>
            <a:off x="7266360" y="6309320"/>
            <a:ext cx="329976" cy="504056"/>
          </a:xfrm>
          <a:prstGeom prst="rect">
            <a:avLst/>
          </a:prstGeom>
        </p:spPr>
      </p:pic>
      <p:sp>
        <p:nvSpPr>
          <p:cNvPr id="6" name="תיבת טקסט 5">
            <a:extLst>
              <a:ext uri="{FF2B5EF4-FFF2-40B4-BE49-F238E27FC236}">
                <a16:creationId xmlns:a16="http://schemas.microsoft.com/office/drawing/2014/main" id="{1ED8FC84-0618-C035-3709-9B8C0B898314}"/>
              </a:ext>
            </a:extLst>
          </p:cNvPr>
          <p:cNvSpPr txBox="1"/>
          <p:nvPr userDrawn="1"/>
        </p:nvSpPr>
        <p:spPr>
          <a:xfrm>
            <a:off x="-1016" y="6551766"/>
            <a:ext cx="8245424" cy="261610"/>
          </a:xfrm>
          <a:prstGeom prst="rect">
            <a:avLst/>
          </a:prstGeom>
          <a:noFill/>
        </p:spPr>
        <p:txBody>
          <a:bodyPr wrap="square">
            <a:spAutoFit/>
          </a:bodyPr>
          <a:lstStyle/>
          <a:p>
            <a:r>
              <a:rPr lang="en-US" sz="1100" b="0" i="0" dirty="0">
                <a:solidFill>
                  <a:srgbClr val="212529"/>
                </a:solidFill>
                <a:effectLst/>
                <a:latin typeface="LM Roman 10" pitchFamily="2" charset="77"/>
              </a:rPr>
              <a:t>* Slides are based on the “Livermore Computing Getting Started" workshop and “OpenMP the Common Core”</a:t>
            </a:r>
            <a:endParaRPr lang="he-IL" sz="1100" b="0" i="0" dirty="0">
              <a:latin typeface="LM Roman 10" pitchFamily="2" charset="77"/>
            </a:endParaRPr>
          </a:p>
        </p:txBody>
      </p:sp>
      <p:sp>
        <p:nvSpPr>
          <p:cNvPr id="7" name="Rectangle 6">
            <a:extLst>
              <a:ext uri="{FF2B5EF4-FFF2-40B4-BE49-F238E27FC236}">
                <a16:creationId xmlns:a16="http://schemas.microsoft.com/office/drawing/2014/main" id="{CB4D43D8-9A3A-8D5D-9BA6-9C60229ACAA3}"/>
              </a:ext>
            </a:extLst>
          </p:cNvPr>
          <p:cNvSpPr/>
          <p:nvPr userDrawn="1"/>
        </p:nvSpPr>
        <p:spPr bwMode="auto">
          <a:xfrm>
            <a:off x="3131840" y="0"/>
            <a:ext cx="6012160" cy="22768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08D4C5B-245C-43E4-B500-8B23AC4A12F0}"/>
              </a:ext>
            </a:extLst>
          </p:cNvPr>
          <p:cNvSpPr txBox="1"/>
          <p:nvPr userDrawn="1"/>
        </p:nvSpPr>
        <p:spPr>
          <a:xfrm rot="16200000">
            <a:off x="313945" y="827129"/>
            <a:ext cx="504057" cy="523220"/>
          </a:xfrm>
          <a:prstGeom prst="rect">
            <a:avLst/>
          </a:prstGeom>
          <a:solidFill>
            <a:schemeClr val="bg1"/>
          </a:solidFill>
        </p:spPr>
        <p:txBody>
          <a:bodyPr wrap="square" rtlCol="0">
            <a:spAutoFit/>
          </a:bodyPr>
          <a:lstStyle/>
          <a:p>
            <a:r>
              <a:rPr lang="en-IL" sz="2800" dirty="0"/>
              <a:t>⌵</a:t>
            </a:r>
          </a:p>
        </p:txBody>
      </p:sp>
    </p:spTree>
    <p:extLst>
      <p:ext uri="{BB962C8B-B14F-4D97-AF65-F5344CB8AC3E}">
        <p14:creationId xmlns:p14="http://schemas.microsoft.com/office/powerpoint/2010/main" val="26607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b="0" i="0">
                <a:latin typeface="LM Roman 10" pitchFamily="2" charset="77"/>
              </a:defRPr>
            </a:lvl1pPr>
          </a:lstStyle>
          <a:p>
            <a:endParaRPr lang="ru-RU" dirty="0"/>
          </a:p>
        </p:txBody>
      </p:sp>
      <p:sp>
        <p:nvSpPr>
          <p:cNvPr id="6" name="Нижний колонтитул 5"/>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7" name="Номер слайда 6"/>
          <p:cNvSpPr>
            <a:spLocks noGrp="1"/>
          </p:cNvSpPr>
          <p:nvPr>
            <p:ph type="sldNum" sz="quarter" idx="12"/>
          </p:nvPr>
        </p:nvSpPr>
        <p:spPr/>
        <p:txBody>
          <a:bodyPr/>
          <a:lstStyle>
            <a:lvl1pPr>
              <a:defRPr b="0" i="0">
                <a:latin typeface="LM Roman 10" pitchFamily="2" charset="77"/>
              </a:defRPr>
            </a:lvl1pPr>
          </a:lstStyle>
          <a:p>
            <a:fld id="{0EBAEB98-75BF-41CB-9B19-308EDB8EB68E}" type="slidenum">
              <a:rPr lang="ru-RU" smtClean="0"/>
              <a:pPr/>
              <a:t>‹#›</a:t>
            </a:fld>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b="0" i="0">
                <a:latin typeface="LM Roman 10" pitchFamily="2" charset="77"/>
              </a:defRPr>
            </a:lvl1pPr>
          </a:lstStyle>
          <a:p>
            <a:endParaRPr lang="ru-RU" dirty="0"/>
          </a:p>
        </p:txBody>
      </p:sp>
      <p:sp>
        <p:nvSpPr>
          <p:cNvPr id="6" name="Нижний колонтитул 5"/>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7" name="Номер слайда 6"/>
          <p:cNvSpPr>
            <a:spLocks noGrp="1"/>
          </p:cNvSpPr>
          <p:nvPr>
            <p:ph type="sldNum" sz="quarter" idx="12"/>
          </p:nvPr>
        </p:nvSpPr>
        <p:spPr/>
        <p:txBody>
          <a:bodyPr/>
          <a:lstStyle>
            <a:lvl1pPr>
              <a:defRPr b="0" i="0">
                <a:latin typeface="LM Roman 10" pitchFamily="2" charset="77"/>
              </a:defRPr>
            </a:lvl1pPr>
          </a:lstStyle>
          <a:p>
            <a:fld id="{C23E13D0-A37C-42CD-A267-76F3D229761A}" type="slidenum">
              <a:rPr lang="ru-RU" smtClean="0"/>
              <a:pPr/>
              <a:t>‹#›</a:t>
            </a:fld>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b="0" i="0">
                <a:latin typeface="LM Roman 10" pitchFamily="2" charset="77"/>
              </a:defRPr>
            </a:lvl1pPr>
          </a:lstStyle>
          <a:p>
            <a:endParaRPr lang="ru-RU" dirty="0"/>
          </a:p>
        </p:txBody>
      </p:sp>
      <p:sp>
        <p:nvSpPr>
          <p:cNvPr id="5" name="Нижний колонтитул 4"/>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6" name="Номер слайда 5"/>
          <p:cNvSpPr>
            <a:spLocks noGrp="1"/>
          </p:cNvSpPr>
          <p:nvPr>
            <p:ph type="sldNum" sz="quarter" idx="12"/>
          </p:nvPr>
        </p:nvSpPr>
        <p:spPr/>
        <p:txBody>
          <a:bodyPr/>
          <a:lstStyle>
            <a:lvl1pPr>
              <a:defRPr b="0" i="0">
                <a:latin typeface="LM Roman 10" pitchFamily="2" charset="77"/>
              </a:defRPr>
            </a:lvl1pPr>
          </a:lstStyle>
          <a:p>
            <a:fld id="{DE8C8117-6692-4135-B73B-9515FAD633F9}" type="slidenum">
              <a:rPr lang="ru-RU" smtClean="0"/>
              <a:pPr/>
              <a:t>‹#›</a:t>
            </a:fld>
            <a:endParaRPr lang="ru-RU"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b="0" i="0">
                <a:latin typeface="LM Roman 10" pitchFamily="2" charset="77"/>
              </a:defRPr>
            </a:lvl1pPr>
          </a:lstStyle>
          <a:p>
            <a:endParaRPr lang="ru-RU" dirty="0"/>
          </a:p>
        </p:txBody>
      </p:sp>
      <p:sp>
        <p:nvSpPr>
          <p:cNvPr id="5" name="Нижний колонтитул 4"/>
          <p:cNvSpPr>
            <a:spLocks noGrp="1"/>
          </p:cNvSpPr>
          <p:nvPr>
            <p:ph type="ftr" sz="quarter" idx="11"/>
          </p:nvPr>
        </p:nvSpPr>
        <p:spPr/>
        <p:txBody>
          <a:bodyPr/>
          <a:lstStyle>
            <a:lvl1pPr>
              <a:defRPr b="0" i="0">
                <a:latin typeface="LM Roman 10" pitchFamily="2" charset="77"/>
              </a:defRPr>
            </a:lvl1pPr>
          </a:lstStyle>
          <a:p>
            <a:endParaRPr lang="ru-RU" dirty="0"/>
          </a:p>
        </p:txBody>
      </p:sp>
      <p:sp>
        <p:nvSpPr>
          <p:cNvPr id="6" name="Номер слайда 5"/>
          <p:cNvSpPr>
            <a:spLocks noGrp="1"/>
          </p:cNvSpPr>
          <p:nvPr>
            <p:ph type="sldNum" sz="quarter" idx="12"/>
          </p:nvPr>
        </p:nvSpPr>
        <p:spPr/>
        <p:txBody>
          <a:bodyPr/>
          <a:lstStyle>
            <a:lvl1pPr>
              <a:defRPr b="0" i="0">
                <a:latin typeface="LM Roman 10" pitchFamily="2" charset="77"/>
              </a:defRPr>
            </a:lvl1pPr>
          </a:lstStyle>
          <a:p>
            <a:fld id="{5E582171-0DD3-4729-8689-90D9506864CB}" type="slidenum">
              <a:rPr lang="ru-RU" smtClean="0"/>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9D7E5C-9AC2-6AB2-E903-9E2C45F09D0D}"/>
              </a:ext>
            </a:extLst>
          </p:cNvPr>
          <p:cNvSpPr/>
          <p:nvPr userDrawn="1"/>
        </p:nvSpPr>
        <p:spPr bwMode="auto">
          <a:xfrm>
            <a:off x="251520" y="764704"/>
            <a:ext cx="576064" cy="6480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pic>
        <p:nvPicPr>
          <p:cNvPr id="2" name="תמונה 1" descr="תמונה שמכילה טקסט&#10;&#10;התיאור נוצר באופן אוטומטי">
            <a:extLst>
              <a:ext uri="{FF2B5EF4-FFF2-40B4-BE49-F238E27FC236}">
                <a16:creationId xmlns:a16="http://schemas.microsoft.com/office/drawing/2014/main" id="{D8792B34-59D8-AE50-BE25-DEC0146B52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68344" y="6453336"/>
            <a:ext cx="1429439" cy="360040"/>
          </a:xfrm>
          <a:prstGeom prst="rect">
            <a:avLst/>
          </a:prstGeom>
        </p:spPr>
      </p:pic>
      <p:pic>
        <p:nvPicPr>
          <p:cNvPr id="4" name="תמונה 3">
            <a:extLst>
              <a:ext uri="{FF2B5EF4-FFF2-40B4-BE49-F238E27FC236}">
                <a16:creationId xmlns:a16="http://schemas.microsoft.com/office/drawing/2014/main" id="{4E1C0116-DB0F-8182-9550-76732B08AC24}"/>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72637" b="25690"/>
          <a:stretch/>
        </p:blipFill>
        <p:spPr>
          <a:xfrm>
            <a:off x="7266360" y="6309320"/>
            <a:ext cx="329976" cy="504056"/>
          </a:xfrm>
          <a:prstGeom prst="rect">
            <a:avLst/>
          </a:prstGeom>
        </p:spPr>
      </p:pic>
      <p:sp>
        <p:nvSpPr>
          <p:cNvPr id="6" name="תיבת טקסט 5">
            <a:extLst>
              <a:ext uri="{FF2B5EF4-FFF2-40B4-BE49-F238E27FC236}">
                <a16:creationId xmlns:a16="http://schemas.microsoft.com/office/drawing/2014/main" id="{1ED8FC84-0618-C035-3709-9B8C0B898314}"/>
              </a:ext>
            </a:extLst>
          </p:cNvPr>
          <p:cNvSpPr txBox="1"/>
          <p:nvPr userDrawn="1"/>
        </p:nvSpPr>
        <p:spPr>
          <a:xfrm>
            <a:off x="-1016" y="6551766"/>
            <a:ext cx="8245424" cy="261610"/>
          </a:xfrm>
          <a:prstGeom prst="rect">
            <a:avLst/>
          </a:prstGeom>
          <a:noFill/>
        </p:spPr>
        <p:txBody>
          <a:bodyPr wrap="square">
            <a:spAutoFit/>
          </a:bodyPr>
          <a:lstStyle/>
          <a:p>
            <a:r>
              <a:rPr lang="en-US" sz="1100" b="0" i="0" dirty="0">
                <a:solidFill>
                  <a:srgbClr val="212529"/>
                </a:solidFill>
                <a:effectLst/>
                <a:latin typeface="LM Roman 10" pitchFamily="2" charset="77"/>
              </a:rPr>
              <a:t>* Slides are based on the “Livermore Computing Getting Started" workshop and “OpenMP the Common Core”</a:t>
            </a:r>
            <a:endParaRPr lang="he-IL" sz="1100" b="0" i="0" dirty="0">
              <a:latin typeface="LM Roman 10" pitchFamily="2" charset="77"/>
            </a:endParaRPr>
          </a:p>
        </p:txBody>
      </p:sp>
      <p:sp>
        <p:nvSpPr>
          <p:cNvPr id="7" name="Rectangle 6">
            <a:extLst>
              <a:ext uri="{FF2B5EF4-FFF2-40B4-BE49-F238E27FC236}">
                <a16:creationId xmlns:a16="http://schemas.microsoft.com/office/drawing/2014/main" id="{CB4D43D8-9A3A-8D5D-9BA6-9C60229ACAA3}"/>
              </a:ext>
            </a:extLst>
          </p:cNvPr>
          <p:cNvSpPr/>
          <p:nvPr userDrawn="1"/>
        </p:nvSpPr>
        <p:spPr bwMode="auto">
          <a:xfrm>
            <a:off x="3131840" y="0"/>
            <a:ext cx="6012160" cy="227687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08D4C5B-245C-43E4-B500-8B23AC4A12F0}"/>
              </a:ext>
            </a:extLst>
          </p:cNvPr>
          <p:cNvSpPr txBox="1"/>
          <p:nvPr userDrawn="1"/>
        </p:nvSpPr>
        <p:spPr>
          <a:xfrm rot="16200000">
            <a:off x="313945" y="827129"/>
            <a:ext cx="504057" cy="523220"/>
          </a:xfrm>
          <a:prstGeom prst="rect">
            <a:avLst/>
          </a:prstGeom>
          <a:solidFill>
            <a:schemeClr val="bg1"/>
          </a:solidFill>
        </p:spPr>
        <p:txBody>
          <a:bodyPr wrap="square" rtlCol="0">
            <a:spAutoFit/>
          </a:bodyPr>
          <a:lstStyle/>
          <a:p>
            <a:r>
              <a:rPr lang="en-IL" sz="280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611188" y="692150"/>
            <a:ext cx="36322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395788" y="692150"/>
            <a:ext cx="36322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58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115888"/>
            <a:ext cx="74168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dirty="0"/>
              <a:t>Click </a:t>
            </a:r>
            <a:r>
              <a:rPr lang="ru-RU" dirty="0" err="1"/>
              <a:t>to</a:t>
            </a:r>
            <a:r>
              <a:rPr lang="ru-RU" dirty="0"/>
              <a:t> </a:t>
            </a:r>
            <a:r>
              <a:rPr lang="ru-RU" dirty="0" err="1"/>
              <a:t>edit</a:t>
            </a:r>
            <a:r>
              <a:rPr lang="ru-RU" dirty="0"/>
              <a:t> Master </a:t>
            </a:r>
            <a:r>
              <a:rPr lang="ru-RU" dirty="0" err="1"/>
              <a:t>title</a:t>
            </a:r>
            <a:r>
              <a:rPr lang="ru-RU" dirty="0"/>
              <a:t> </a:t>
            </a:r>
            <a:r>
              <a:rPr lang="ru-RU" dirty="0" err="1"/>
              <a:t>style</a:t>
            </a:r>
            <a:endParaRPr lang="ru-RU" dirty="0"/>
          </a:p>
        </p:txBody>
      </p:sp>
      <p:sp>
        <p:nvSpPr>
          <p:cNvPr id="1027" name="Rectangle 3"/>
          <p:cNvSpPr>
            <a:spLocks noGrp="1" noChangeArrowheads="1"/>
          </p:cNvSpPr>
          <p:nvPr>
            <p:ph type="body" idx="1"/>
          </p:nvPr>
        </p:nvSpPr>
        <p:spPr bwMode="auto">
          <a:xfrm>
            <a:off x="611188" y="692150"/>
            <a:ext cx="7416800"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dirty="0"/>
              <a:t>Click </a:t>
            </a:r>
            <a:r>
              <a:rPr lang="ru-RU" dirty="0" err="1"/>
              <a:t>to</a:t>
            </a:r>
            <a:r>
              <a:rPr lang="ru-RU" dirty="0"/>
              <a:t> </a:t>
            </a:r>
            <a:r>
              <a:rPr lang="ru-RU" dirty="0" err="1"/>
              <a:t>edit</a:t>
            </a:r>
            <a:r>
              <a:rPr lang="ru-RU" dirty="0"/>
              <a:t> Master </a:t>
            </a:r>
            <a:r>
              <a:rPr lang="ru-RU" dirty="0" err="1"/>
              <a:t>text</a:t>
            </a:r>
            <a:r>
              <a:rPr lang="ru-RU" dirty="0"/>
              <a:t> </a:t>
            </a:r>
            <a:r>
              <a:rPr lang="ru-RU" dirty="0" err="1"/>
              <a:t>styles</a:t>
            </a:r>
            <a:endParaRPr lang="ru-RU" dirty="0"/>
          </a:p>
          <a:p>
            <a:pPr lvl="1"/>
            <a:r>
              <a:rPr lang="ru-RU" dirty="0"/>
              <a:t>Second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72"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r" rtl="0" fontAlgn="base">
        <a:spcBef>
          <a:spcPct val="0"/>
        </a:spcBef>
        <a:spcAft>
          <a:spcPct val="0"/>
        </a:spcAft>
        <a:defRPr sz="3600" b="0" i="0">
          <a:solidFill>
            <a:srgbClr val="080808"/>
          </a:solidFill>
          <a:latin typeface="LM Roman 10" pitchFamily="2" charset="77"/>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p:titleStyle>
    <p:bodyStyle>
      <a:lvl1pPr marL="342900" indent="-342900" algn="l" rtl="0" fontAlgn="base">
        <a:spcBef>
          <a:spcPct val="20000"/>
        </a:spcBef>
        <a:spcAft>
          <a:spcPct val="0"/>
        </a:spcAft>
        <a:buChar char="•"/>
        <a:defRPr sz="2800" b="0" i="0">
          <a:solidFill>
            <a:srgbClr val="080808"/>
          </a:solidFill>
          <a:latin typeface="LM Roman 10" pitchFamily="2" charset="77"/>
          <a:ea typeface="+mn-ea"/>
          <a:cs typeface="+mn-cs"/>
        </a:defRPr>
      </a:lvl1pPr>
      <a:lvl2pPr marL="742950" indent="-285750" algn="l" rtl="0" fontAlgn="base">
        <a:spcBef>
          <a:spcPct val="20000"/>
        </a:spcBef>
        <a:spcAft>
          <a:spcPct val="0"/>
        </a:spcAft>
        <a:buChar char="–"/>
        <a:defRPr sz="2400" b="0" i="0">
          <a:solidFill>
            <a:srgbClr val="080808"/>
          </a:solidFill>
          <a:latin typeface="LM Roman 10" pitchFamily="2" charset="77"/>
        </a:defRPr>
      </a:lvl2pPr>
      <a:lvl3pPr marL="1143000" indent="-228600" algn="l" rtl="0" fontAlgn="base">
        <a:spcBef>
          <a:spcPct val="20000"/>
        </a:spcBef>
        <a:spcAft>
          <a:spcPct val="0"/>
        </a:spcAft>
        <a:buChar char="•"/>
        <a:defRPr sz="2400" b="0" i="0">
          <a:solidFill>
            <a:srgbClr val="080808"/>
          </a:solidFill>
          <a:latin typeface="LM Roman 10" pitchFamily="2" charset="77"/>
        </a:defRPr>
      </a:lvl3pPr>
      <a:lvl4pPr marL="1600200" indent="-228600" algn="l" rtl="0" fontAlgn="base">
        <a:spcBef>
          <a:spcPct val="20000"/>
        </a:spcBef>
        <a:spcAft>
          <a:spcPct val="0"/>
        </a:spcAft>
        <a:buChar char="–"/>
        <a:defRPr sz="2000" b="0" i="0">
          <a:solidFill>
            <a:srgbClr val="080808"/>
          </a:solidFill>
          <a:latin typeface="LM Roman 10" pitchFamily="2" charset="77"/>
        </a:defRPr>
      </a:lvl4pPr>
      <a:lvl5pPr marL="2057400" indent="-228600" algn="l" rtl="0" fontAlgn="base">
        <a:spcBef>
          <a:spcPct val="20000"/>
        </a:spcBef>
        <a:spcAft>
          <a:spcPct val="0"/>
        </a:spcAft>
        <a:buChar char="»"/>
        <a:defRPr sz="2000" b="0" i="0">
          <a:solidFill>
            <a:srgbClr val="080808"/>
          </a:solidFill>
          <a:latin typeface="LM Roman 10" pitchFamily="2" charset="77"/>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alphaModFix amt="58000"/>
            <a:lum/>
          </a:blip>
          <a:srcRect/>
          <a:stretch>
            <a:fillRect/>
          </a:stretch>
        </a:blip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bwMode="auto">
          <a:xfrm>
            <a:off x="1908175" y="274638"/>
            <a:ext cx="6778625"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dirty="0"/>
              <a:t>Click </a:t>
            </a:r>
            <a:r>
              <a:rPr lang="ru-RU" dirty="0" err="1"/>
              <a:t>to</a:t>
            </a:r>
            <a:r>
              <a:rPr lang="ru-RU" dirty="0"/>
              <a:t> </a:t>
            </a:r>
            <a:r>
              <a:rPr lang="ru-RU" dirty="0" err="1"/>
              <a:t>edit</a:t>
            </a:r>
            <a:r>
              <a:rPr lang="ru-RU" dirty="0"/>
              <a:t> Master </a:t>
            </a:r>
            <a:r>
              <a:rPr lang="ru-RU" dirty="0" err="1"/>
              <a:t>title</a:t>
            </a:r>
            <a:r>
              <a:rPr lang="ru-RU" dirty="0"/>
              <a:t> </a:t>
            </a:r>
            <a:r>
              <a:rPr lang="ru-RU" dirty="0" err="1"/>
              <a:t>style</a:t>
            </a:r>
            <a:endParaRPr lang="ru-RU" dirty="0"/>
          </a:p>
        </p:txBody>
      </p:sp>
      <p:sp>
        <p:nvSpPr>
          <p:cNvPr id="193539" name="Rectangle 3"/>
          <p:cNvSpPr>
            <a:spLocks noGrp="1" noChangeArrowheads="1"/>
          </p:cNvSpPr>
          <p:nvPr>
            <p:ph type="body" idx="1"/>
          </p:nvPr>
        </p:nvSpPr>
        <p:spPr bwMode="auto">
          <a:xfrm>
            <a:off x="1908175" y="1600200"/>
            <a:ext cx="6778625"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dirty="0"/>
              <a:t>Click </a:t>
            </a:r>
            <a:r>
              <a:rPr lang="ru-RU" dirty="0" err="1"/>
              <a:t>to</a:t>
            </a:r>
            <a:r>
              <a:rPr lang="ru-RU" dirty="0"/>
              <a:t> </a:t>
            </a:r>
            <a:r>
              <a:rPr lang="ru-RU" dirty="0" err="1"/>
              <a:t>edit</a:t>
            </a:r>
            <a:r>
              <a:rPr lang="ru-RU" dirty="0"/>
              <a:t> Master </a:t>
            </a:r>
            <a:r>
              <a:rPr lang="ru-RU" dirty="0" err="1"/>
              <a:t>text</a:t>
            </a:r>
            <a:r>
              <a:rPr lang="ru-RU" dirty="0"/>
              <a:t> </a:t>
            </a:r>
            <a:r>
              <a:rPr lang="ru-RU" dirty="0" err="1"/>
              <a:t>styles</a:t>
            </a:r>
            <a:endParaRPr lang="ru-RU" dirty="0"/>
          </a:p>
          <a:p>
            <a:pPr lvl="1"/>
            <a:r>
              <a:rPr lang="ru-RU" dirty="0"/>
              <a:t>Second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ru-RU" dirty="0"/>
          </a:p>
        </p:txBody>
      </p:sp>
      <p:sp>
        <p:nvSpPr>
          <p:cNvPr id="19354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latin typeface="LM Roman 10" pitchFamily="2" charset="77"/>
              </a:defRPr>
            </a:lvl1pPr>
          </a:lstStyle>
          <a:p>
            <a:endParaRPr lang="ru-RU" dirty="0"/>
          </a:p>
        </p:txBody>
      </p:sp>
      <p:sp>
        <p:nvSpPr>
          <p:cNvPr id="19354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i="0">
                <a:latin typeface="LM Roman 10" pitchFamily="2" charset="77"/>
              </a:defRPr>
            </a:lvl1pPr>
          </a:lstStyle>
          <a:p>
            <a:endParaRPr lang="ru-RU" dirty="0"/>
          </a:p>
        </p:txBody>
      </p:sp>
      <p:sp>
        <p:nvSpPr>
          <p:cNvPr id="19354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latin typeface="LM Roman 10" pitchFamily="2" charset="77"/>
              </a:defRPr>
            </a:lvl1pPr>
          </a:lstStyle>
          <a:p>
            <a:fld id="{BA77BA53-F2F1-47EC-8119-142AC3C2C331}" type="slidenum">
              <a:rPr lang="ru-RU" smtClean="0"/>
              <a:pPr/>
              <a:t>‹#›</a:t>
            </a:fld>
            <a:endParaRPr lang="ru-RU"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b="0" i="0">
          <a:solidFill>
            <a:schemeClr val="tx2"/>
          </a:solidFill>
          <a:latin typeface="LM Roman 10" pitchFamily="2" charset="77"/>
          <a:ea typeface="+mj-ea"/>
          <a:cs typeface="+mj-cs"/>
        </a:defRPr>
      </a:lvl1pPr>
      <a:lvl2pPr algn="ctr" rtl="0" fontAlgn="base">
        <a:spcBef>
          <a:spcPct val="0"/>
        </a:spcBef>
        <a:spcAft>
          <a:spcPct val="0"/>
        </a:spcAft>
        <a:defRPr sz="4400">
          <a:solidFill>
            <a:schemeClr val="tx2"/>
          </a:solidFill>
          <a:latin typeface="Century Gothic" pitchFamily="34" charset="0"/>
        </a:defRPr>
      </a:lvl2pPr>
      <a:lvl3pPr algn="ctr" rtl="0" fontAlgn="base">
        <a:spcBef>
          <a:spcPct val="0"/>
        </a:spcBef>
        <a:spcAft>
          <a:spcPct val="0"/>
        </a:spcAft>
        <a:defRPr sz="4400">
          <a:solidFill>
            <a:schemeClr val="tx2"/>
          </a:solidFill>
          <a:latin typeface="Century Gothic" pitchFamily="34" charset="0"/>
        </a:defRPr>
      </a:lvl3pPr>
      <a:lvl4pPr algn="ctr" rtl="0" fontAlgn="base">
        <a:spcBef>
          <a:spcPct val="0"/>
        </a:spcBef>
        <a:spcAft>
          <a:spcPct val="0"/>
        </a:spcAft>
        <a:defRPr sz="4400">
          <a:solidFill>
            <a:schemeClr val="tx2"/>
          </a:solidFill>
          <a:latin typeface="Century Gothic" pitchFamily="34" charset="0"/>
        </a:defRPr>
      </a:lvl4pPr>
      <a:lvl5pPr algn="ctr" rtl="0" fontAlgn="base">
        <a:spcBef>
          <a:spcPct val="0"/>
        </a:spcBef>
        <a:spcAft>
          <a:spcPct val="0"/>
        </a:spcAft>
        <a:defRPr sz="4400">
          <a:solidFill>
            <a:schemeClr val="tx2"/>
          </a:solidFill>
          <a:latin typeface="Century Gothic" pitchFamily="34" charset="0"/>
        </a:defRPr>
      </a:lvl5pPr>
      <a:lvl6pPr marL="457200" algn="ctr" rtl="0" fontAlgn="base">
        <a:spcBef>
          <a:spcPct val="0"/>
        </a:spcBef>
        <a:spcAft>
          <a:spcPct val="0"/>
        </a:spcAft>
        <a:defRPr sz="4400">
          <a:solidFill>
            <a:schemeClr val="tx2"/>
          </a:solidFill>
          <a:latin typeface="Century Gothic" pitchFamily="34" charset="0"/>
        </a:defRPr>
      </a:lvl6pPr>
      <a:lvl7pPr marL="914400" algn="ctr" rtl="0" fontAlgn="base">
        <a:spcBef>
          <a:spcPct val="0"/>
        </a:spcBef>
        <a:spcAft>
          <a:spcPct val="0"/>
        </a:spcAft>
        <a:defRPr sz="4400">
          <a:solidFill>
            <a:schemeClr val="tx2"/>
          </a:solidFill>
          <a:latin typeface="Century Gothic" pitchFamily="34" charset="0"/>
        </a:defRPr>
      </a:lvl7pPr>
      <a:lvl8pPr marL="1371600" algn="ctr" rtl="0" fontAlgn="base">
        <a:spcBef>
          <a:spcPct val="0"/>
        </a:spcBef>
        <a:spcAft>
          <a:spcPct val="0"/>
        </a:spcAft>
        <a:defRPr sz="4400">
          <a:solidFill>
            <a:schemeClr val="tx2"/>
          </a:solidFill>
          <a:latin typeface="Century Gothic" pitchFamily="34" charset="0"/>
        </a:defRPr>
      </a:lvl8pPr>
      <a:lvl9pPr marL="1828800" algn="ctr" rtl="0" fontAlgn="base">
        <a:spcBef>
          <a:spcPct val="0"/>
        </a:spcBef>
        <a:spcAft>
          <a:spcPct val="0"/>
        </a:spcAft>
        <a:defRPr sz="4400">
          <a:solidFill>
            <a:schemeClr val="tx2"/>
          </a:solidFill>
          <a:latin typeface="Century Gothic" pitchFamily="34" charset="0"/>
        </a:defRPr>
      </a:lvl9pPr>
    </p:titleStyle>
    <p:bodyStyle>
      <a:lvl1pPr marL="342900" indent="-342900" algn="l" rtl="0" fontAlgn="base">
        <a:spcBef>
          <a:spcPct val="20000"/>
        </a:spcBef>
        <a:spcAft>
          <a:spcPct val="0"/>
        </a:spcAft>
        <a:buChar char="•"/>
        <a:defRPr sz="3200" b="0" i="0">
          <a:solidFill>
            <a:schemeClr val="tx1"/>
          </a:solidFill>
          <a:latin typeface="LM Roman 10" pitchFamily="2" charset="77"/>
          <a:ea typeface="+mn-ea"/>
          <a:cs typeface="+mn-cs"/>
        </a:defRPr>
      </a:lvl1pPr>
      <a:lvl2pPr marL="742950" indent="-285750" algn="l" rtl="0" fontAlgn="base">
        <a:spcBef>
          <a:spcPct val="20000"/>
        </a:spcBef>
        <a:spcAft>
          <a:spcPct val="0"/>
        </a:spcAft>
        <a:buChar char="–"/>
        <a:defRPr sz="2800" b="0" i="0">
          <a:solidFill>
            <a:schemeClr val="tx1"/>
          </a:solidFill>
          <a:latin typeface="LM Roman 10" pitchFamily="2" charset="77"/>
        </a:defRPr>
      </a:lvl2pPr>
      <a:lvl3pPr marL="1143000" indent="-228600" algn="l" rtl="0" fontAlgn="base">
        <a:spcBef>
          <a:spcPct val="20000"/>
        </a:spcBef>
        <a:spcAft>
          <a:spcPct val="0"/>
        </a:spcAft>
        <a:buChar char="•"/>
        <a:defRPr sz="2400" b="0" i="0">
          <a:solidFill>
            <a:schemeClr val="tx1"/>
          </a:solidFill>
          <a:latin typeface="LM Roman 10" pitchFamily="2" charset="77"/>
        </a:defRPr>
      </a:lvl3pPr>
      <a:lvl4pPr marL="1600200" indent="-228600" algn="l" rtl="0" fontAlgn="base">
        <a:spcBef>
          <a:spcPct val="20000"/>
        </a:spcBef>
        <a:spcAft>
          <a:spcPct val="0"/>
        </a:spcAft>
        <a:buChar char="–"/>
        <a:defRPr sz="2000" b="0" i="0">
          <a:solidFill>
            <a:schemeClr val="tx1"/>
          </a:solidFill>
          <a:latin typeface="LM Roman 10" pitchFamily="2" charset="77"/>
        </a:defRPr>
      </a:lvl4pPr>
      <a:lvl5pPr marL="2057400" indent="-228600" algn="l" rtl="0" fontAlgn="base">
        <a:spcBef>
          <a:spcPct val="20000"/>
        </a:spcBef>
        <a:spcAft>
          <a:spcPct val="0"/>
        </a:spcAft>
        <a:buChar char="»"/>
        <a:defRPr sz="2000" b="0" i="0">
          <a:solidFill>
            <a:schemeClr val="tx1"/>
          </a:solidFill>
          <a:latin typeface="LM Roman 10" pitchFamily="2" charset="77"/>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video" Target="https://www.youtube.com/embed/s8ehsuIoL_U?feature=oembed" TargetMode="External"/><Relationship Id="rId4" Type="http://schemas.openxmlformats.org/officeDocument/2006/relationships/image" Target="../media/image110.jpeg"/></Relationships>
</file>

<file path=ppt/slides/_rels/slide10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12.jpg"/></Relationships>
</file>

<file path=ppt/slides/_rels/slide10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36.gif"/><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video" Target="https://www.youtube.com/embed/myoS94vnqco?feature=oembed" TargetMode="External"/><Relationship Id="rId5" Type="http://schemas.openxmlformats.org/officeDocument/2006/relationships/image" Target="../media/image138.jpeg"/><Relationship Id="rId4" Type="http://schemas.openxmlformats.org/officeDocument/2006/relationships/image" Target="../media/image137.gif"/></Relationships>
</file>

<file path=ppt/slides/_rels/slide132.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131.xml"/><Relationship Id="rId1" Type="http://schemas.openxmlformats.org/officeDocument/2006/relationships/slideLayout" Target="../slideLayouts/slideLayout3.xml"/><Relationship Id="rId5" Type="http://schemas.openxmlformats.org/officeDocument/2006/relationships/image" Target="../media/image142.gif"/><Relationship Id="rId4" Type="http://schemas.openxmlformats.org/officeDocument/2006/relationships/image" Target="../media/image141.gif"/></Relationships>
</file>

<file path=ppt/slides/_rels/slide13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video" Target="https://www.youtube.com/embed/QKuBtPQ6TMs?feature=oembed" TargetMode="External"/><Relationship Id="rId4" Type="http://schemas.openxmlformats.org/officeDocument/2006/relationships/image" Target="../media/image151.jpeg"/></Relationships>
</file>

<file path=ppt/slides/_rels/slide145.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15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5.xml"/><Relationship Id="rId1" Type="http://schemas.openxmlformats.org/officeDocument/2006/relationships/slideLayout" Target="../slideLayouts/slideLayout3.xml"/><Relationship Id="rId4" Type="http://schemas.microsoft.com/office/2007/relationships/hdphoto" Target="../media/hdphoto9.wdp"/></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3.xml"/><Relationship Id="rId1" Type="http://schemas.openxmlformats.org/officeDocument/2006/relationships/video" Target="https://www.youtube.com/embed/ELetCV_wX_c?feature=oembed" TargetMode="External"/><Relationship Id="rId4" Type="http://schemas.openxmlformats.org/officeDocument/2006/relationships/image" Target="../media/image161.jpeg"/></Relationships>
</file>

<file path=ppt/slides/_rels/slide164.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162.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6.xml"/><Relationship Id="rId1" Type="http://schemas.openxmlformats.org/officeDocument/2006/relationships/slideLayout" Target="../slideLayouts/slideLayout3.xml"/><Relationship Id="rId4" Type="http://schemas.microsoft.com/office/2007/relationships/hdphoto" Target="../media/hdphoto10.wdp"/></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0.jpe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ideo" Target="https://www.youtube.com/embed/mLgyo5-SBJk?feature=oembed" TargetMode="Externa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ideo" Target="https://www.youtube.com/embed/4TUrsRvKZOc?feature=oembed" TargetMode="Externa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hyperlink" Target="mailto:galoren@technion.ac.i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mailto:f.yehonatan@technion.ac.il"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ideo" Target="https://www.youtube.com/embed/IRtBKUeAly4?feature=oembed" TargetMode="Externa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ideo" Target="https://www.youtube.com/embed/9M99STmu-vI?feature=oembed" TargetMode="Externa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ideo" Target="https://www.youtube.com/embed/ARO9nA7ZS4M?feature=oembed" TargetMode="Externa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video" Target="https://www.youtube.com/embed/etVzy1z_Ptg?feature=oembed" TargetMode="Externa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video" Target="https://www.youtube.com/embed/x7HKU6n2Olo?feature=oembed" TargetMode="Externa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gif"/><Relationship Id="rId7"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gif"/><Relationship Id="rId4" Type="http://schemas.openxmlformats.org/officeDocument/2006/relationships/image" Target="../media/image55.gif"/></Relationships>
</file>

<file path=ppt/slides/_rels/slide4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image" Target="../media/image59.gi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groups/9233356/"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www.intel.com/content/www/us/en/developer/tools/oneapi/training/academic-program/centers-of-excellence.html"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63.gif"/><Relationship Id="rId4" Type="http://schemas.openxmlformats.org/officeDocument/2006/relationships/image" Target="../media/image62.gif"/></Relationships>
</file>

<file path=ppt/slides/_rels/slide51.xml.rels><?xml version="1.0" encoding="UTF-8" standalone="yes"?>
<Relationships xmlns="http://schemas.openxmlformats.org/package/2006/relationships"><Relationship Id="rId3" Type="http://schemas.openxmlformats.org/officeDocument/2006/relationships/image" Target="../media/image54.gif"/><Relationship Id="rId7"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image" Target="../media/image65.gif"/><Relationship Id="rId4" Type="http://schemas.openxmlformats.org/officeDocument/2006/relationships/image" Target="../media/image64.gif"/></Relationships>
</file>

<file path=ppt/slides/_rels/slide5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jp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5.jp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55.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3.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www.netlib.org/utk/people/JackDongarra/faq-linpack.html"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microsoft.com/office/2007/relationships/hdphoto" Target="../media/hdphoto5.wdp"/></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microsoft.com/office/2007/relationships/hdphoto" Target="../media/hdphoto6.wdp"/></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video" Target="https://www.youtube.com/embed/-P28LKWTzrI?feature=oembed" TargetMode="External"/><Relationship Id="rId4" Type="http://schemas.openxmlformats.org/officeDocument/2006/relationships/image" Target="../media/image104.jpeg"/></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F5E0059-6165-FD7C-5037-A7D420BE122E}"/>
              </a:ext>
            </a:extLst>
          </p:cNvPr>
          <p:cNvSpPr/>
          <p:nvPr/>
        </p:nvSpPr>
        <p:spPr bwMode="auto">
          <a:xfrm>
            <a:off x="107504" y="5949280"/>
            <a:ext cx="2088232" cy="39819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pic>
        <p:nvPicPr>
          <p:cNvPr id="2" name="תמונה 1">
            <a:extLst>
              <a:ext uri="{FF2B5EF4-FFF2-40B4-BE49-F238E27FC236}">
                <a16:creationId xmlns:a16="http://schemas.microsoft.com/office/drawing/2014/main" id="{070DCF86-416D-D00D-35AD-CB50D5C25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98198"/>
            <a:ext cx="1803692" cy="1014578"/>
          </a:xfrm>
          <a:prstGeom prst="rect">
            <a:avLst/>
          </a:prstGeom>
        </p:spPr>
      </p:pic>
      <p:sp>
        <p:nvSpPr>
          <p:cNvPr id="4" name="Rectangle 3">
            <a:extLst>
              <a:ext uri="{FF2B5EF4-FFF2-40B4-BE49-F238E27FC236}">
                <a16:creationId xmlns:a16="http://schemas.microsoft.com/office/drawing/2014/main" id="{DCF5F096-FA01-89BE-091D-920D8FD225D3}"/>
              </a:ext>
            </a:extLst>
          </p:cNvPr>
          <p:cNvSpPr txBox="1">
            <a:spLocks noChangeArrowheads="1"/>
          </p:cNvSpPr>
          <p:nvPr/>
        </p:nvSpPr>
        <p:spPr bwMode="auto">
          <a:xfrm>
            <a:off x="827584" y="2204864"/>
            <a:ext cx="7632848" cy="8724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4000" b="0" dirty="0">
                <a:latin typeface="LM Roman 10" pitchFamily="2" charset="77"/>
                <a:cs typeface="Calibri" panose="020F0502020204030204" pitchFamily="34" charset="0"/>
              </a:rPr>
              <a:t>Shared-Memory Parallelism: CPUs, GPUs and in-between</a:t>
            </a:r>
            <a:endParaRPr lang="uk-UA" sz="3600" b="0" kern="0" dirty="0">
              <a:solidFill>
                <a:schemeClr val="tx2"/>
              </a:solidFill>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BFA1AF83-F347-971A-E371-7E5A3A422E33}"/>
              </a:ext>
            </a:extLst>
          </p:cNvPr>
          <p:cNvSpPr txBox="1">
            <a:spLocks noChangeArrowheads="1"/>
          </p:cNvSpPr>
          <p:nvPr/>
        </p:nvSpPr>
        <p:spPr bwMode="auto">
          <a:xfrm>
            <a:off x="107504" y="6165304"/>
            <a:ext cx="298003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1800" b="0" dirty="0">
                <a:latin typeface="LM Roman 10" pitchFamily="2" charset="77"/>
              </a:rPr>
              <a:t>winter 2022-2023</a:t>
            </a:r>
            <a:endParaRPr lang="uk-UA" sz="1600" b="0" kern="0" dirty="0">
              <a:solidFill>
                <a:schemeClr val="tx2"/>
              </a:solidFill>
            </a:endParaRPr>
          </a:p>
        </p:txBody>
      </p:sp>
      <p:sp>
        <p:nvSpPr>
          <p:cNvPr id="7" name="Rectangle 3">
            <a:extLst>
              <a:ext uri="{FF2B5EF4-FFF2-40B4-BE49-F238E27FC236}">
                <a16:creationId xmlns:a16="http://schemas.microsoft.com/office/drawing/2014/main" id="{F247A9F6-E9D6-3C1E-53D7-F03C1D53E886}"/>
              </a:ext>
            </a:extLst>
          </p:cNvPr>
          <p:cNvSpPr txBox="1">
            <a:spLocks noChangeArrowheads="1"/>
          </p:cNvSpPr>
          <p:nvPr/>
        </p:nvSpPr>
        <p:spPr bwMode="auto">
          <a:xfrm>
            <a:off x="895873" y="3882853"/>
            <a:ext cx="370011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400" b="0" dirty="0">
                <a:latin typeface="LM Roman 10" pitchFamily="2" charset="77"/>
                <a:cs typeface="Calibri" panose="020F0502020204030204" pitchFamily="34" charset="0"/>
              </a:rPr>
              <a:t>Dr. Gal Oren</a:t>
            </a:r>
            <a:endParaRPr lang="uk-UA" sz="2000" b="0" kern="0" dirty="0">
              <a:solidFill>
                <a:schemeClr val="tx2"/>
              </a:solidFill>
              <a:latin typeface="Calibri" panose="020F0502020204030204" pitchFamily="34" charset="0"/>
              <a:cs typeface="Calibri" panose="020F0502020204030204" pitchFamily="34" charset="0"/>
            </a:endParaRPr>
          </a:p>
        </p:txBody>
      </p:sp>
      <p:sp>
        <p:nvSpPr>
          <p:cNvPr id="5" name="Rectangle 3">
            <a:extLst>
              <a:ext uri="{FF2B5EF4-FFF2-40B4-BE49-F238E27FC236}">
                <a16:creationId xmlns:a16="http://schemas.microsoft.com/office/drawing/2014/main" id="{7334654B-A59E-738C-9A9B-95CE386B02D1}"/>
              </a:ext>
            </a:extLst>
          </p:cNvPr>
          <p:cNvSpPr txBox="1">
            <a:spLocks noChangeArrowheads="1"/>
          </p:cNvSpPr>
          <p:nvPr/>
        </p:nvSpPr>
        <p:spPr bwMode="auto">
          <a:xfrm>
            <a:off x="895872" y="4293096"/>
            <a:ext cx="6340424"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000" b="0" dirty="0">
                <a:latin typeface="LM Roman 10" pitchFamily="2" charset="77"/>
                <a:cs typeface="Calibri" panose="020F0502020204030204" pitchFamily="34" charset="0"/>
              </a:rPr>
              <a:t>Teaching Assistant: Yehonatan Fridman</a:t>
            </a:r>
            <a:endParaRPr lang="uk-UA" sz="1800" b="0" kern="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577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E4CB4FAF-1500-F82F-8A9E-10D17BD045D3}"/>
              </a:ext>
            </a:extLst>
          </p:cNvPr>
          <p:cNvSpPr txBox="1"/>
          <p:nvPr/>
        </p:nvSpPr>
        <p:spPr>
          <a:xfrm>
            <a:off x="827584" y="1556792"/>
            <a:ext cx="7344816" cy="2890022"/>
          </a:xfrm>
          <a:prstGeom prst="rect">
            <a:avLst/>
          </a:prstGeom>
          <a:noFill/>
        </p:spPr>
        <p:txBody>
          <a:bodyPr wrap="square" rtlCol="1">
            <a:spAutoFit/>
          </a:bodyPr>
          <a:lstStyle/>
          <a:p>
            <a:pPr marL="342900" indent="-342900" algn="l">
              <a:lnSpc>
                <a:spcPct val="130000"/>
              </a:lnSpc>
              <a:buAutoNum type="arabicPeriod"/>
            </a:pPr>
            <a:r>
              <a:rPr lang="en-US" b="0" dirty="0">
                <a:solidFill>
                  <a:srgbClr val="212529"/>
                </a:solidFill>
                <a:latin typeface="LM Roman 10" pitchFamily="2" charset="77"/>
              </a:rPr>
              <a:t>Parallel Computing Overview</a:t>
            </a:r>
          </a:p>
          <a:p>
            <a:pPr marL="342900" indent="-342900" algn="l">
              <a:lnSpc>
                <a:spcPct val="130000"/>
              </a:lnSpc>
              <a:buAutoNum type="arabicPeriod"/>
            </a:pPr>
            <a:r>
              <a:rPr lang="en-US" b="0" dirty="0">
                <a:solidFill>
                  <a:srgbClr val="212529"/>
                </a:solidFill>
                <a:latin typeface="LM Roman 10" pitchFamily="2" charset="77"/>
              </a:rPr>
              <a:t>Concepts and Terminology</a:t>
            </a:r>
          </a:p>
          <a:p>
            <a:pPr marL="342900" indent="-342900">
              <a:lnSpc>
                <a:spcPct val="130000"/>
              </a:lnSpc>
              <a:buFontTx/>
              <a:buAutoNum type="arabicPeriod"/>
            </a:pPr>
            <a:r>
              <a:rPr lang="en-US" b="0" dirty="0">
                <a:solidFill>
                  <a:srgbClr val="212529"/>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rgbClr val="212529"/>
                </a:solidFill>
                <a:latin typeface="LM Roman 10" pitchFamily="2" charset="77"/>
              </a:rPr>
              <a:t>Parallel Computer Memory Architectures</a:t>
            </a:r>
          </a:p>
          <a:p>
            <a:pPr marL="342900" indent="-342900" algn="l">
              <a:lnSpc>
                <a:spcPct val="130000"/>
              </a:lnSpc>
              <a:buAutoNum type="arabicPeriod"/>
            </a:pPr>
            <a:r>
              <a:rPr lang="en-US" b="0" dirty="0">
                <a:solidFill>
                  <a:srgbClr val="212529"/>
                </a:solidFill>
                <a:latin typeface="LM Roman 10" pitchFamily="2" charset="77"/>
              </a:rPr>
              <a:t>Parallel Programming Models</a:t>
            </a:r>
          </a:p>
          <a:p>
            <a:pPr marL="342900" indent="-342900" algn="l">
              <a:lnSpc>
                <a:spcPct val="130000"/>
              </a:lnSpc>
              <a:buAutoNum type="arabicPeriod"/>
            </a:pPr>
            <a:r>
              <a:rPr lang="en-US" b="0" dirty="0">
                <a:solidFill>
                  <a:srgbClr val="212529"/>
                </a:solidFill>
                <a:latin typeface="LM Roman 10" pitchFamily="2" charset="77"/>
              </a:rPr>
              <a:t>Designing Parallel Programs</a:t>
            </a:r>
          </a:p>
          <a:p>
            <a:pPr marL="342900" indent="-342900" algn="l">
              <a:lnSpc>
                <a:spcPct val="130000"/>
              </a:lnSpc>
              <a:buAutoNum type="arabicPeriod"/>
            </a:pPr>
            <a:r>
              <a:rPr lang="en-US" b="0" dirty="0">
                <a:solidFill>
                  <a:srgbClr val="212529"/>
                </a:solidFill>
                <a:latin typeface="LM Roman 10" pitchFamily="2" charset="77"/>
              </a:rPr>
              <a:t>Parallel Examples – PI calculation</a:t>
            </a:r>
          </a:p>
          <a:p>
            <a:endParaRPr lang="he-IL" b="0" dirty="0">
              <a:latin typeface="LM Roman 10" pitchFamily="2" charset="77"/>
            </a:endParaRPr>
          </a:p>
        </p:txBody>
      </p:sp>
      <p:sp>
        <p:nvSpPr>
          <p:cNvPr id="5" name="תיבת טקסט 4">
            <a:extLst>
              <a:ext uri="{FF2B5EF4-FFF2-40B4-BE49-F238E27FC236}">
                <a16:creationId xmlns:a16="http://schemas.microsoft.com/office/drawing/2014/main" id="{FE086D71-3186-A8D2-6283-ECA67B543DF7}"/>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Tree>
    <p:extLst>
      <p:ext uri="{BB962C8B-B14F-4D97-AF65-F5344CB8AC3E}">
        <p14:creationId xmlns:p14="http://schemas.microsoft.com/office/powerpoint/2010/main" val="676860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4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768752"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BF65B9AE-1372-20B8-A9E9-8D73EE5D19A3}"/>
              </a:ext>
            </a:extLst>
          </p:cNvPr>
          <p:cNvSpPr txBox="1"/>
          <p:nvPr/>
        </p:nvSpPr>
        <p:spPr>
          <a:xfrm>
            <a:off x="331830" y="6309320"/>
            <a:ext cx="7912578" cy="507831"/>
          </a:xfrm>
          <a:prstGeom prst="rect">
            <a:avLst/>
          </a:prstGeom>
          <a:noFill/>
        </p:spPr>
        <p:txBody>
          <a:bodyPr wrap="square" rtlCol="1">
            <a:spAutoFit/>
          </a:bodyPr>
          <a:lstStyle/>
          <a:p>
            <a:pPr algn="ctr"/>
            <a:r>
              <a:rPr lang="en-US" sz="1100" b="0" dirty="0">
                <a:solidFill>
                  <a:srgbClr val="212529"/>
                </a:solidFill>
                <a:latin typeface="LM Roman 10" pitchFamily="2" charset="77"/>
              </a:rPr>
              <a:t>K. </a:t>
            </a:r>
            <a:r>
              <a:rPr lang="en-US" sz="1100" b="0" dirty="0" err="1">
                <a:solidFill>
                  <a:srgbClr val="212529"/>
                </a:solidFill>
                <a:latin typeface="LM Roman 10" pitchFamily="2" charset="77"/>
              </a:rPr>
              <a:t>Fatahalian</a:t>
            </a:r>
            <a:r>
              <a:rPr lang="en-US" sz="1100" b="0" dirty="0">
                <a:solidFill>
                  <a:srgbClr val="212529"/>
                </a:solidFill>
                <a:latin typeface="LM Roman 10" pitchFamily="2" charset="77"/>
              </a:rPr>
              <a:t>, et al. "GPUs: a Closer Look", ACM Queue 2008, http://doi.acm.org/10.1145/1365490.1365498</a:t>
            </a:r>
          </a:p>
          <a:p>
            <a:pPr algn="ctr"/>
            <a:endParaRPr lang="en" sz="1600" b="0" dirty="0">
              <a:solidFill>
                <a:srgbClr val="212529"/>
              </a:solidFill>
              <a:latin typeface="LM Roman 10" pitchFamily="2" charset="77"/>
            </a:endParaRPr>
          </a:p>
        </p:txBody>
      </p:sp>
      <p:pic>
        <p:nvPicPr>
          <p:cNvPr id="4" name="Shape 96">
            <a:extLst>
              <a:ext uri="{FF2B5EF4-FFF2-40B4-BE49-F238E27FC236}">
                <a16:creationId xmlns:a16="http://schemas.microsoft.com/office/drawing/2014/main" id="{9A975280-CFA5-B5B8-27D1-97172170259D}"/>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92000"/>
            <a:ext cx="7056784" cy="4155189"/>
          </a:xfrm>
          <a:prstGeom prst="rect">
            <a:avLst/>
          </a:prstGeom>
          <a:noFill/>
          <a:ln>
            <a:noFill/>
          </a:ln>
        </p:spPr>
      </p:pic>
    </p:spTree>
    <p:extLst>
      <p:ext uri="{BB962C8B-B14F-4D97-AF65-F5344CB8AC3E}">
        <p14:creationId xmlns:p14="http://schemas.microsoft.com/office/powerpoint/2010/main" val="15723523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4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768752"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3" name="Online Media 2">
            <a:hlinkClick r:id="" action="ppaction://media"/>
            <a:extLst>
              <a:ext uri="{FF2B5EF4-FFF2-40B4-BE49-F238E27FC236}">
                <a16:creationId xmlns:a16="http://schemas.microsoft.com/office/drawing/2014/main" id="{A8C98DED-5465-9DB2-F11B-CBD9C76A7104}"/>
              </a:ext>
            </a:extLst>
          </p:cNvPr>
          <p:cNvPicPr>
            <a:picLocks noRot="1" noChangeAspect="1"/>
          </p:cNvPicPr>
          <p:nvPr>
            <a:videoFile r:link="rId1"/>
          </p:nvPr>
        </p:nvPicPr>
        <p:blipFill>
          <a:blip r:embed="rId4"/>
          <a:stretch>
            <a:fillRect/>
          </a:stretch>
        </p:blipFill>
        <p:spPr>
          <a:xfrm>
            <a:off x="611560" y="2782378"/>
            <a:ext cx="4824536" cy="3618402"/>
          </a:xfrm>
          <a:prstGeom prst="rect">
            <a:avLst/>
          </a:prstGeom>
        </p:spPr>
      </p:pic>
    </p:spTree>
    <p:extLst>
      <p:ext uri="{BB962C8B-B14F-4D97-AF65-F5344CB8AC3E}">
        <p14:creationId xmlns:p14="http://schemas.microsoft.com/office/powerpoint/2010/main" val="403024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13792" y="1916832"/>
            <a:ext cx="8838728" cy="2145203"/>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strength of a GPU lies in the massive parallelism it offers.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Each compute unit in the GPU is not very powerful, but there are many of such units. </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E2F347B5-47B7-C3AF-27C3-383FD8C4C987}"/>
              </a:ext>
            </a:extLst>
          </p:cNvPr>
          <p:cNvSpPr txBox="1"/>
          <p:nvPr/>
        </p:nvSpPr>
        <p:spPr>
          <a:xfrm>
            <a:off x="2520280" y="6165304"/>
            <a:ext cx="3707904" cy="338554"/>
          </a:xfrm>
          <a:prstGeom prst="rect">
            <a:avLst/>
          </a:prstGeom>
          <a:noFill/>
        </p:spPr>
        <p:txBody>
          <a:bodyPr wrap="square" rtlCol="1">
            <a:spAutoFit/>
          </a:bodyPr>
          <a:lstStyle/>
          <a:p>
            <a:pPr algn="ctr"/>
            <a:r>
              <a:rPr lang="en-US" sz="1600" b="0" dirty="0">
                <a:solidFill>
                  <a:srgbClr val="212529"/>
                </a:solidFill>
                <a:latin typeface="LM Roman 10" pitchFamily="2" charset="77"/>
              </a:rPr>
              <a:t>NVIDIA Fermi GPU architecture</a:t>
            </a:r>
            <a:endParaRPr lang="he-IL" sz="1600" b="0" dirty="0">
              <a:solidFill>
                <a:srgbClr val="212529"/>
              </a:solidFill>
              <a:latin typeface="LM Roman 10" pitchFamily="2" charset="77"/>
            </a:endParaRPr>
          </a:p>
        </p:txBody>
      </p:sp>
      <p:grpSp>
        <p:nvGrpSpPr>
          <p:cNvPr id="18" name="קבוצה 17">
            <a:extLst>
              <a:ext uri="{FF2B5EF4-FFF2-40B4-BE49-F238E27FC236}">
                <a16:creationId xmlns:a16="http://schemas.microsoft.com/office/drawing/2014/main" id="{29721FDE-644D-9E4E-D49F-997341CBBC48}"/>
              </a:ext>
            </a:extLst>
          </p:cNvPr>
          <p:cNvGrpSpPr/>
          <p:nvPr/>
        </p:nvGrpSpPr>
        <p:grpSpPr>
          <a:xfrm>
            <a:off x="1979712" y="2996952"/>
            <a:ext cx="5184576" cy="3024336"/>
            <a:chOff x="136995" y="75525"/>
            <a:chExt cx="8886176" cy="4862676"/>
          </a:xfrm>
        </p:grpSpPr>
        <p:pic>
          <p:nvPicPr>
            <p:cNvPr id="7" name="Shape 75">
              <a:extLst>
                <a:ext uri="{FF2B5EF4-FFF2-40B4-BE49-F238E27FC236}">
                  <a16:creationId xmlns:a16="http://schemas.microsoft.com/office/drawing/2014/main" id="{35D02586-346B-DEE5-9281-B62AB8480402}"/>
                </a:ext>
              </a:extLst>
            </p:cNvPr>
            <p:cNvPicPr preferRelativeResize="0"/>
            <p:nvPr/>
          </p:nvPicPr>
          <p:blipFill>
            <a:blip r:embed="rId3">
              <a:alphaModFix/>
            </a:blip>
            <a:stretch>
              <a:fillRect/>
            </a:stretch>
          </p:blipFill>
          <p:spPr>
            <a:xfrm>
              <a:off x="6161250" y="75525"/>
              <a:ext cx="2861921" cy="4862676"/>
            </a:xfrm>
            <a:prstGeom prst="rect">
              <a:avLst/>
            </a:prstGeom>
            <a:noFill/>
            <a:ln>
              <a:noFill/>
            </a:ln>
          </p:spPr>
        </p:pic>
        <p:pic>
          <p:nvPicPr>
            <p:cNvPr id="10" name="Shape 77">
              <a:extLst>
                <a:ext uri="{FF2B5EF4-FFF2-40B4-BE49-F238E27FC236}">
                  <a16:creationId xmlns:a16="http://schemas.microsoft.com/office/drawing/2014/main" id="{E06F19CF-137F-833F-7CE3-3236E841EE0D}"/>
                </a:ext>
              </a:extLst>
            </p:cNvPr>
            <p:cNvPicPr preferRelativeResize="0"/>
            <p:nvPr/>
          </p:nvPicPr>
          <p:blipFill>
            <a:blip r:embed="rId4">
              <a:alphaModFix/>
            </a:blip>
            <a:stretch>
              <a:fillRect/>
            </a:stretch>
          </p:blipFill>
          <p:spPr>
            <a:xfrm>
              <a:off x="136995" y="874450"/>
              <a:ext cx="5515125" cy="4063748"/>
            </a:xfrm>
            <a:prstGeom prst="rect">
              <a:avLst/>
            </a:prstGeom>
            <a:noFill/>
            <a:ln>
              <a:noFill/>
            </a:ln>
          </p:spPr>
        </p:pic>
        <p:sp>
          <p:nvSpPr>
            <p:cNvPr id="12" name="Shape 79">
              <a:extLst>
                <a:ext uri="{FF2B5EF4-FFF2-40B4-BE49-F238E27FC236}">
                  <a16:creationId xmlns:a16="http://schemas.microsoft.com/office/drawing/2014/main" id="{B9B82A1E-50E9-AAEF-3D37-24DF3039BD93}"/>
                </a:ext>
              </a:extLst>
            </p:cNvPr>
            <p:cNvSpPr/>
            <p:nvPr/>
          </p:nvSpPr>
          <p:spPr>
            <a:xfrm>
              <a:off x="4855625" y="1001350"/>
              <a:ext cx="687600" cy="1388999"/>
            </a:xfrm>
            <a:prstGeom prst="roundRect">
              <a:avLst>
                <a:gd name="adj" fmla="val 16667"/>
              </a:avLst>
            </a:prstGeom>
            <a:noFill/>
            <a:ln w="3810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b="0" dirty="0">
                <a:latin typeface="LM Roman 10" pitchFamily="2" charset="77"/>
              </a:endParaRPr>
            </a:p>
          </p:txBody>
        </p:sp>
        <p:cxnSp>
          <p:nvCxnSpPr>
            <p:cNvPr id="13" name="Shape 80">
              <a:extLst>
                <a:ext uri="{FF2B5EF4-FFF2-40B4-BE49-F238E27FC236}">
                  <a16:creationId xmlns:a16="http://schemas.microsoft.com/office/drawing/2014/main" id="{D0B50A17-835D-2E06-DB9C-90850E8EB4AE}"/>
                </a:ext>
              </a:extLst>
            </p:cNvPr>
            <p:cNvCxnSpPr>
              <a:cxnSpLocks/>
            </p:cNvCxnSpPr>
            <p:nvPr/>
          </p:nvCxnSpPr>
          <p:spPr>
            <a:xfrm rot="10800000" flipH="1">
              <a:off x="5489275" y="75525"/>
              <a:ext cx="680699" cy="918599"/>
            </a:xfrm>
            <a:prstGeom prst="straightConnector1">
              <a:avLst/>
            </a:prstGeom>
            <a:noFill/>
            <a:ln w="38100" cap="flat">
              <a:solidFill>
                <a:srgbClr val="FF0000"/>
              </a:solidFill>
              <a:prstDash val="solid"/>
              <a:round/>
              <a:headEnd type="none" w="lg" len="lg"/>
              <a:tailEnd type="none" w="lg" len="lg"/>
            </a:ln>
          </p:spPr>
        </p:cxnSp>
        <p:cxnSp>
          <p:nvCxnSpPr>
            <p:cNvPr id="14" name="Shape 81">
              <a:extLst>
                <a:ext uri="{FF2B5EF4-FFF2-40B4-BE49-F238E27FC236}">
                  <a16:creationId xmlns:a16="http://schemas.microsoft.com/office/drawing/2014/main" id="{BDB53063-38E9-CA80-9893-D7E1EBC0E91A}"/>
                </a:ext>
              </a:extLst>
            </p:cNvPr>
            <p:cNvCxnSpPr>
              <a:cxnSpLocks/>
            </p:cNvCxnSpPr>
            <p:nvPr/>
          </p:nvCxnSpPr>
          <p:spPr>
            <a:xfrm>
              <a:off x="5532500" y="2388050"/>
              <a:ext cx="626700" cy="2279999"/>
            </a:xfrm>
            <a:prstGeom prst="straightConnector1">
              <a:avLst/>
            </a:prstGeom>
            <a:noFill/>
            <a:ln w="38100" cap="flat">
              <a:solidFill>
                <a:srgbClr val="FF0000"/>
              </a:solidFill>
              <a:prstDash val="solid"/>
              <a:round/>
              <a:headEnd type="none" w="lg" len="lg"/>
              <a:tailEnd type="none" w="lg" len="lg"/>
            </a:ln>
          </p:spPr>
        </p:cxnSp>
      </p:grpSp>
    </p:spTree>
    <p:extLst>
      <p:ext uri="{BB962C8B-B14F-4D97-AF65-F5344CB8AC3E}">
        <p14:creationId xmlns:p14="http://schemas.microsoft.com/office/powerpoint/2010/main" val="2235764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388617"/>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000" b="0" u="sng" kern="0" dirty="0">
                <a:solidFill>
                  <a:schemeClr val="tx2"/>
                </a:solidFill>
                <a:latin typeface="LM Roman 10" pitchFamily="2" charset="77"/>
                <a:ea typeface="굴림" charset="-127"/>
                <a:cs typeface="Calibri" panose="020F0502020204030204" pitchFamily="34" charset="0"/>
              </a:rPr>
              <a:t>Back to: 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1964681"/>
            <a:ext cx="7458828" cy="884601"/>
          </a:xfrm>
          <a:prstGeom prst="rect">
            <a:avLst/>
          </a:prstGeom>
          <a:noFill/>
        </p:spPr>
        <p:txBody>
          <a:bodyPr wrap="square">
            <a:spAutoFit/>
          </a:bodyPr>
          <a:lstStyle/>
          <a:p>
            <a:pPr>
              <a:lnSpc>
                <a:spcPct val="120000"/>
              </a:lnSpc>
              <a:spcAft>
                <a:spcPts val="1200"/>
              </a:spcAft>
            </a:pPr>
            <a:r>
              <a:rPr lang="en-US" b="0" dirty="0">
                <a:solidFill>
                  <a:srgbClr val="212529"/>
                </a:solidFill>
                <a:effectLst/>
                <a:latin typeface="LM Roman 10" pitchFamily="2" charset="77"/>
                <a:cs typeface="Calibri" panose="020F0502020204030204" pitchFamily="34" charset="0"/>
              </a:rPr>
              <a:t>Single Instruction, </a:t>
            </a:r>
            <a:r>
              <a:rPr lang="en-US" b="0" dirty="0">
                <a:solidFill>
                  <a:srgbClr val="212529"/>
                </a:solidFill>
                <a:latin typeface="LM Roman 10" pitchFamily="2" charset="77"/>
                <a:cs typeface="Calibri" panose="020F0502020204030204" pitchFamily="34" charset="0"/>
              </a:rPr>
              <a:t>Multiple</a:t>
            </a:r>
            <a:r>
              <a:rPr lang="en-US" b="0" dirty="0">
                <a:solidFill>
                  <a:srgbClr val="212529"/>
                </a:solidFill>
                <a:effectLst/>
                <a:latin typeface="LM Roman 10" pitchFamily="2" charset="77"/>
                <a:cs typeface="Calibri" panose="020F0502020204030204" pitchFamily="34" charset="0"/>
              </a:rPr>
              <a:t> </a:t>
            </a:r>
            <a:r>
              <a:rPr lang="en-US" dirty="0">
                <a:solidFill>
                  <a:srgbClr val="212529"/>
                </a:solidFill>
                <a:effectLst/>
                <a:latin typeface="LM Roman 10" pitchFamily="2" charset="77"/>
                <a:cs typeface="Calibri" panose="020F0502020204030204" pitchFamily="34" charset="0"/>
              </a:rPr>
              <a:t>Threads</a:t>
            </a:r>
            <a:r>
              <a:rPr lang="en-US" b="0" dirty="0">
                <a:solidFill>
                  <a:srgbClr val="212529"/>
                </a:solidFill>
                <a:effectLst/>
                <a:latin typeface="LM Roman 10" pitchFamily="2" charset="77"/>
                <a:cs typeface="Calibri" panose="020F0502020204030204" pitchFamily="34" charset="0"/>
              </a:rPr>
              <a:t> (SIM</a:t>
            </a:r>
            <a:r>
              <a:rPr lang="en-US" dirty="0">
                <a:solidFill>
                  <a:srgbClr val="212529"/>
                </a:solidFill>
                <a:effectLst/>
                <a:latin typeface="LM Roman 10" pitchFamily="2" charset="77"/>
                <a:cs typeface="Calibri" panose="020F0502020204030204" pitchFamily="34" charset="0"/>
              </a:rPr>
              <a:t>T</a:t>
            </a:r>
            <a:r>
              <a:rPr lang="en-US" b="0" dirty="0">
                <a:solidFill>
                  <a:srgbClr val="212529"/>
                </a:solidFill>
                <a:effectLst/>
                <a:latin typeface="LM Roman 10" pitchFamily="2" charset="77"/>
                <a:cs typeface="Calibri" panose="020F0502020204030204" pitchFamily="34" charset="0"/>
              </a:rPr>
              <a:t>)</a:t>
            </a:r>
          </a:p>
          <a:p>
            <a:pPr algn="l">
              <a:lnSpc>
                <a:spcPct val="120000"/>
              </a:lnSpc>
              <a:spcAft>
                <a:spcPts val="1200"/>
              </a:spcAft>
            </a:pPr>
            <a:endParaRPr lang="en-US" b="0" dirty="0">
              <a:solidFill>
                <a:srgbClr val="212529"/>
              </a:solidFill>
              <a:latin typeface="LM Roman 10" pitchFamily="2" charset="77"/>
              <a:cs typeface="Calibri" panose="020F0502020204030204" pitchFamily="34" charset="0"/>
            </a:endParaRPr>
          </a:p>
        </p:txBody>
      </p:sp>
      <p:pic>
        <p:nvPicPr>
          <p:cNvPr id="2" name="תמונה 1" descr="תמונה שמכילה שולחן&#10;&#10;התיאור נוצר באופן אוטומטי">
            <a:extLst>
              <a:ext uri="{FF2B5EF4-FFF2-40B4-BE49-F238E27FC236}">
                <a16:creationId xmlns:a16="http://schemas.microsoft.com/office/drawing/2014/main" id="{6EDE90DB-75BE-CA8F-09D7-03732E778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388617"/>
            <a:ext cx="2351974" cy="1452394"/>
          </a:xfrm>
          <a:prstGeom prst="rect">
            <a:avLst/>
          </a:prstGeom>
        </p:spPr>
      </p:pic>
      <p:sp>
        <p:nvSpPr>
          <p:cNvPr id="6" name="תיבת טקסט 5">
            <a:extLst>
              <a:ext uri="{FF2B5EF4-FFF2-40B4-BE49-F238E27FC236}">
                <a16:creationId xmlns:a16="http://schemas.microsoft.com/office/drawing/2014/main" id="{8D717B74-1688-34CC-7E90-8EA1D95EC7A6}"/>
              </a:ext>
            </a:extLst>
          </p:cNvPr>
          <p:cNvSpPr txBox="1"/>
          <p:nvPr/>
        </p:nvSpPr>
        <p:spPr>
          <a:xfrm>
            <a:off x="435155" y="2928813"/>
            <a:ext cx="9101219" cy="1436291"/>
          </a:xfrm>
          <a:prstGeom prst="rect">
            <a:avLst/>
          </a:prstGeom>
          <a:noFill/>
        </p:spPr>
        <p:txBody>
          <a:bodyPr wrap="square" rtlCol="1">
            <a:spAutoFit/>
          </a:bodyPr>
          <a:lstStyle/>
          <a:p>
            <a:pPr algn="l">
              <a:lnSpc>
                <a:spcPct val="120000"/>
              </a:lnSpc>
            </a:pPr>
            <a:r>
              <a:rPr lang="en-US" sz="1750" b="0" u="sng" dirty="0">
                <a:solidFill>
                  <a:srgbClr val="212529"/>
                </a:solidFill>
                <a:effectLst/>
                <a:latin typeface="LM Roman 10" pitchFamily="2" charset="77"/>
                <a:cs typeface="Calibri" panose="020F0502020204030204" pitchFamily="34" charset="0"/>
              </a:rPr>
              <a:t>Single Instruction:</a:t>
            </a:r>
            <a:r>
              <a:rPr lang="en-US" sz="1750" b="0" dirty="0">
                <a:solidFill>
                  <a:srgbClr val="212529"/>
                </a:solidFill>
                <a:effectLst/>
                <a:latin typeface="LM Roman 10" pitchFamily="2" charset="77"/>
                <a:cs typeface="Calibri" panose="020F0502020204030204" pitchFamily="34" charset="0"/>
              </a:rPr>
              <a:t> One instruction stream is being acted on by the CPU during any one clock cycle.</a:t>
            </a:r>
          </a:p>
          <a:p>
            <a:pPr algn="l">
              <a:lnSpc>
                <a:spcPct val="120000"/>
              </a:lnSpc>
              <a:spcBef>
                <a:spcPts val="600"/>
              </a:spcBef>
            </a:pPr>
            <a:r>
              <a:rPr lang="en-US" sz="1750" b="0" u="sng" dirty="0">
                <a:solidFill>
                  <a:srgbClr val="212529"/>
                </a:solidFill>
                <a:latin typeface="LM Roman 10" pitchFamily="2" charset="77"/>
                <a:cs typeface="Calibri" panose="020F0502020204030204" pitchFamily="34" charset="0"/>
              </a:rPr>
              <a:t>Multiple Threads</a:t>
            </a:r>
            <a:r>
              <a:rPr lang="en-US" sz="1750" b="0" u="sng" dirty="0">
                <a:solidFill>
                  <a:srgbClr val="212529"/>
                </a:solidFill>
                <a:effectLst/>
                <a:latin typeface="LM Roman 10" pitchFamily="2" charset="77"/>
                <a:cs typeface="Calibri" panose="020F0502020204030204" pitchFamily="34" charset="0"/>
              </a:rPr>
              <a:t>:</a:t>
            </a:r>
            <a:r>
              <a:rPr lang="en-US" sz="1750" b="0" dirty="0">
                <a:solidFill>
                  <a:srgbClr val="212529"/>
                </a:solidFill>
                <a:effectLst/>
                <a:latin typeface="LM Roman 10" pitchFamily="2" charset="77"/>
                <a:cs typeface="Calibri" panose="020F0502020204030204" pitchFamily="34" charset="0"/>
              </a:rPr>
              <a:t>  </a:t>
            </a:r>
            <a:r>
              <a:rPr lang="en-US" sz="1750" b="0" dirty="0">
                <a:solidFill>
                  <a:srgbClr val="212529"/>
                </a:solidFill>
                <a:latin typeface="LM Roman 10" pitchFamily="2" charset="77"/>
                <a:cs typeface="Calibri" panose="020F0502020204030204" pitchFamily="34" charset="0"/>
              </a:rPr>
              <a:t>In SIMT, multiple threads perform the same instruction on different data sets.</a:t>
            </a:r>
          </a:p>
        </p:txBody>
      </p:sp>
      <p:sp>
        <p:nvSpPr>
          <p:cNvPr id="3" name="מלבן 2">
            <a:extLst>
              <a:ext uri="{FF2B5EF4-FFF2-40B4-BE49-F238E27FC236}">
                <a16:creationId xmlns:a16="http://schemas.microsoft.com/office/drawing/2014/main" id="{C2901F77-3166-7613-139D-0D6942484234}"/>
              </a:ext>
            </a:extLst>
          </p:cNvPr>
          <p:cNvSpPr/>
          <p:nvPr/>
        </p:nvSpPr>
        <p:spPr bwMode="auto">
          <a:xfrm>
            <a:off x="7806646" y="1682765"/>
            <a:ext cx="1157842" cy="726197"/>
          </a:xfrm>
          <a:prstGeom prst="rect">
            <a:avLst/>
          </a:prstGeom>
          <a:noFill/>
          <a:ln w="38100" cap="flat" cmpd="sng" algn="ctr">
            <a:solidFill>
              <a:srgbClr val="00B0F0"/>
            </a:solidFill>
            <a:prstDash val="solid"/>
            <a:round/>
            <a:headEnd type="none" w="med" len="med"/>
            <a:tailEnd type="none" w="med" len="med"/>
          </a:ln>
          <a:effectLst>
            <a:glow rad="152400">
              <a:schemeClr val="bg1">
                <a:alpha val="74000"/>
              </a:schemeClr>
            </a:glo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9" name="מלבן 8">
            <a:extLst>
              <a:ext uri="{FF2B5EF4-FFF2-40B4-BE49-F238E27FC236}">
                <a16:creationId xmlns:a16="http://schemas.microsoft.com/office/drawing/2014/main" id="{E70494AF-0612-CAC3-718C-02DC982569A8}"/>
              </a:ext>
            </a:extLst>
          </p:cNvPr>
          <p:cNvSpPr/>
          <p:nvPr/>
        </p:nvSpPr>
        <p:spPr bwMode="auto">
          <a:xfrm>
            <a:off x="7812360" y="1691583"/>
            <a:ext cx="1106169" cy="690852"/>
          </a:xfrm>
          <a:prstGeom prst="rect">
            <a:avLst/>
          </a:prstGeom>
          <a:solidFill>
            <a:srgbClr val="FFC000"/>
          </a:solidFill>
          <a:ln w="952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11" name="תיבת טקסט 10">
            <a:extLst>
              <a:ext uri="{FF2B5EF4-FFF2-40B4-BE49-F238E27FC236}">
                <a16:creationId xmlns:a16="http://schemas.microsoft.com/office/drawing/2014/main" id="{E6BE1572-A993-256A-1322-7C067A168D06}"/>
              </a:ext>
            </a:extLst>
          </p:cNvPr>
          <p:cNvSpPr txBox="1"/>
          <p:nvPr/>
        </p:nvSpPr>
        <p:spPr>
          <a:xfrm>
            <a:off x="7974124" y="1832899"/>
            <a:ext cx="846348" cy="369332"/>
          </a:xfrm>
          <a:prstGeom prst="rect">
            <a:avLst/>
          </a:prstGeom>
          <a:noFill/>
        </p:spPr>
        <p:txBody>
          <a:bodyPr wrap="square" rtlCol="1">
            <a:spAutoFit/>
          </a:bodyPr>
          <a:lstStyle/>
          <a:p>
            <a:r>
              <a:rPr lang="en-US" dirty="0">
                <a:solidFill>
                  <a:srgbClr val="002060"/>
                </a:solidFill>
                <a:latin typeface="LM Roman 10" pitchFamily="2" charset="77"/>
              </a:rPr>
              <a:t>SIMT</a:t>
            </a:r>
            <a:endParaRPr lang="he-IL" dirty="0">
              <a:solidFill>
                <a:srgbClr val="002060"/>
              </a:solidFill>
              <a:latin typeface="LM Roman 10" pitchFamily="2" charset="77"/>
            </a:endParaRPr>
          </a:p>
        </p:txBody>
      </p:sp>
      <p:pic>
        <p:nvPicPr>
          <p:cNvPr id="14" name="תמונה 13">
            <a:extLst>
              <a:ext uri="{FF2B5EF4-FFF2-40B4-BE49-F238E27FC236}">
                <a16:creationId xmlns:a16="http://schemas.microsoft.com/office/drawing/2014/main" id="{36BF668E-1A83-65CA-D8E6-43FDF583F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280" y="4395252"/>
            <a:ext cx="3779912" cy="2130092"/>
          </a:xfrm>
          <a:prstGeom prst="rect">
            <a:avLst/>
          </a:prstGeom>
        </p:spPr>
      </p:pic>
      <p:sp>
        <p:nvSpPr>
          <p:cNvPr id="15" name="Rectangle 2">
            <a:extLst>
              <a:ext uri="{FF2B5EF4-FFF2-40B4-BE49-F238E27FC236}">
                <a16:creationId xmlns:a16="http://schemas.microsoft.com/office/drawing/2014/main" id="{DFA0F8DC-8514-966B-7954-E7A10B697F73}"/>
              </a:ext>
            </a:extLst>
          </p:cNvPr>
          <p:cNvSpPr txBox="1">
            <a:spLocks noChangeArrowheads="1"/>
          </p:cNvSpPr>
          <p:nvPr/>
        </p:nvSpPr>
        <p:spPr bwMode="auto">
          <a:xfrm>
            <a:off x="899592" y="764704"/>
            <a:ext cx="681647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6303533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mobile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E2F347B5-47B7-C3AF-27C3-383FD8C4C987}"/>
              </a:ext>
            </a:extLst>
          </p:cNvPr>
          <p:cNvSpPr txBox="1"/>
          <p:nvPr/>
        </p:nvSpPr>
        <p:spPr>
          <a:xfrm>
            <a:off x="467544" y="5148481"/>
            <a:ext cx="3707904" cy="584775"/>
          </a:xfrm>
          <a:prstGeom prst="rect">
            <a:avLst/>
          </a:prstGeom>
          <a:noFill/>
        </p:spPr>
        <p:txBody>
          <a:bodyPr wrap="square" rtlCol="1">
            <a:spAutoFit/>
          </a:bodyPr>
          <a:lstStyle/>
          <a:p>
            <a:pPr algn="ctr"/>
            <a:r>
              <a:rPr lang="en" sz="1600" b="0" dirty="0">
                <a:solidFill>
                  <a:srgbClr val="212529"/>
                </a:solidFill>
                <a:latin typeface="LM Roman 10" pitchFamily="2" charset="77"/>
              </a:rPr>
              <a:t>Nvidia </a:t>
            </a:r>
            <a:r>
              <a:rPr lang="en-US" sz="1600" b="0" dirty="0">
                <a:solidFill>
                  <a:srgbClr val="212529"/>
                </a:solidFill>
                <a:latin typeface="LM Roman 10" pitchFamily="2" charset="77"/>
              </a:rPr>
              <a:t>Jetson TX1 (</a:t>
            </a:r>
            <a:r>
              <a:rPr lang="en-US" sz="1600" b="0" dirty="0" err="1">
                <a:solidFill>
                  <a:srgbClr val="212529"/>
                </a:solidFill>
                <a:latin typeface="LM Roman 10" pitchFamily="2" charset="77"/>
              </a:rPr>
              <a:t>Tegra</a:t>
            </a:r>
            <a:r>
              <a:rPr lang="en-US" sz="1600" b="0" dirty="0">
                <a:solidFill>
                  <a:srgbClr val="212529"/>
                </a:solidFill>
                <a:latin typeface="LM Roman 10" pitchFamily="2" charset="77"/>
              </a:rPr>
              <a:t> X1 SOC)</a:t>
            </a:r>
            <a:endParaRPr lang="en" sz="1600" b="0" dirty="0">
              <a:solidFill>
                <a:srgbClr val="212529"/>
              </a:solidFill>
              <a:latin typeface="LM Roman 10" pitchFamily="2" charset="77"/>
            </a:endParaRPr>
          </a:p>
          <a:p>
            <a:pPr algn="ctr"/>
            <a:endParaRPr lang="he-IL" sz="1600" b="0" dirty="0">
              <a:solidFill>
                <a:srgbClr val="212529"/>
              </a:solidFill>
              <a:latin typeface="LM Roman 10" pitchFamily="2" charset="77"/>
            </a:endParaRPr>
          </a:p>
        </p:txBody>
      </p:sp>
      <p:pic>
        <p:nvPicPr>
          <p:cNvPr id="4" name="Picture 4">
            <a:extLst>
              <a:ext uri="{FF2B5EF4-FFF2-40B4-BE49-F238E27FC236}">
                <a16:creationId xmlns:a16="http://schemas.microsoft.com/office/drawing/2014/main" id="{EE1CAE25-6BF9-A370-C359-08D6FFBB5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56" y="2862756"/>
            <a:ext cx="3892512" cy="2221832"/>
          </a:xfrm>
          <a:prstGeom prst="rect">
            <a:avLst/>
          </a:prstGeom>
        </p:spPr>
      </p:pic>
      <p:pic>
        <p:nvPicPr>
          <p:cNvPr id="11" name="Picture 6">
            <a:extLst>
              <a:ext uri="{FF2B5EF4-FFF2-40B4-BE49-F238E27FC236}">
                <a16:creationId xmlns:a16="http://schemas.microsoft.com/office/drawing/2014/main" id="{00315C9E-E3CC-CA43-588B-DBECE2EB9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456" y="2080487"/>
            <a:ext cx="4183000" cy="3796785"/>
          </a:xfrm>
          <a:prstGeom prst="rect">
            <a:avLst/>
          </a:prstGeom>
        </p:spPr>
      </p:pic>
    </p:spTree>
    <p:extLst>
      <p:ext uri="{BB962C8B-B14F-4D97-AF65-F5344CB8AC3E}">
        <p14:creationId xmlns:p14="http://schemas.microsoft.com/office/powerpoint/2010/main" val="14135263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361"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From GPUs to GPGPUs</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95536" y="1988840"/>
            <a:ext cx="8640960" cy="317625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original GPU was extremely fast on specific (graphics) operations only, but this is no longer the case.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While GPUs were originally designed primarily for the purpose of rendering images, GPUs can now be programmed to direct that processing power toward addressing scientific computing needs as well. This is called “</a:t>
            </a:r>
            <a:r>
              <a:rPr lang="en-US" sz="2000" b="0" dirty="0">
                <a:solidFill>
                  <a:srgbClr val="202122"/>
                </a:solidFill>
                <a:effectLst/>
                <a:latin typeface="LM Roman 10" pitchFamily="2" charset="77"/>
                <a:cs typeface="Calibri" panose="020F0502020204030204" pitchFamily="34" charset="0"/>
              </a:rPr>
              <a:t>General Purpose computation using GPU” (GPGPU). </a:t>
            </a:r>
            <a:r>
              <a:rPr lang="en-US" sz="2000" b="0" dirty="0">
                <a:solidFill>
                  <a:srgbClr val="212529"/>
                </a:solidFill>
                <a:latin typeface="LM Roman 10" pitchFamily="2" charset="77"/>
                <a:cs typeface="Calibri" panose="020F0502020204030204" pitchFamily="34" charset="0"/>
              </a:rPr>
              <a:t>Nowadays the term “GPU” is more commonly used.</a:t>
            </a: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GPUs can be used for all sorts of floating-point intensive computations.</a:t>
            </a: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39171617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HPC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3074" name="Picture 2">
            <a:extLst>
              <a:ext uri="{FF2B5EF4-FFF2-40B4-BE49-F238E27FC236}">
                <a16:creationId xmlns:a16="http://schemas.microsoft.com/office/drawing/2014/main" id="{2E77FE61-8F2E-70AB-B330-C6D29A686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9" y="2411980"/>
            <a:ext cx="7993063" cy="397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866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HPC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4" name="Picture 3" descr="Diagram&#10;&#10;Description automatically generated">
            <a:extLst>
              <a:ext uri="{FF2B5EF4-FFF2-40B4-BE49-F238E27FC236}">
                <a16:creationId xmlns:a16="http://schemas.microsoft.com/office/drawing/2014/main" id="{EA8D7D98-E64F-98FD-F591-6B9CC385B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12" y="2411980"/>
            <a:ext cx="6274792" cy="4022527"/>
          </a:xfrm>
          <a:prstGeom prst="rect">
            <a:avLst/>
          </a:prstGeom>
        </p:spPr>
      </p:pic>
    </p:spTree>
    <p:extLst>
      <p:ext uri="{BB962C8B-B14F-4D97-AF65-F5344CB8AC3E}">
        <p14:creationId xmlns:p14="http://schemas.microsoft.com/office/powerpoint/2010/main" val="1831992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HPC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6" name="Picture 5" descr="A picture containing text&#10;&#10;Description automatically generated">
            <a:extLst>
              <a:ext uri="{FF2B5EF4-FFF2-40B4-BE49-F238E27FC236}">
                <a16:creationId xmlns:a16="http://schemas.microsoft.com/office/drawing/2014/main" id="{631780F9-DB19-BDEF-B4A0-98CF464C7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99" y="2486025"/>
            <a:ext cx="6692105" cy="3764309"/>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DC9760D6-A30A-1299-147E-8076DA444B33}"/>
              </a:ext>
            </a:extLst>
          </p:cNvPr>
          <p:cNvPicPr>
            <a:picLocks noChangeAspect="1"/>
          </p:cNvPicPr>
          <p:nvPr/>
        </p:nvPicPr>
        <p:blipFill rotWithShape="1">
          <a:blip r:embed="rId4">
            <a:extLst>
              <a:ext uri="{28A0092B-C50C-407E-A947-70E740481C1C}">
                <a14:useLocalDpi xmlns:a14="http://schemas.microsoft.com/office/drawing/2010/main" val="0"/>
              </a:ext>
            </a:extLst>
          </a:blip>
          <a:srcRect r="62485"/>
          <a:stretch/>
        </p:blipFill>
        <p:spPr>
          <a:xfrm>
            <a:off x="7430371" y="3127946"/>
            <a:ext cx="1678133" cy="2389286"/>
          </a:xfrm>
          <a:prstGeom prst="rect">
            <a:avLst/>
          </a:prstGeom>
        </p:spPr>
      </p:pic>
    </p:spTree>
    <p:extLst>
      <p:ext uri="{BB962C8B-B14F-4D97-AF65-F5344CB8AC3E}">
        <p14:creationId xmlns:p14="http://schemas.microsoft.com/office/powerpoint/2010/main" val="4009870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HPC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7" name="Picture 6" descr="A picture containing text&#10;&#10;Description automatically generated">
            <a:extLst>
              <a:ext uri="{FF2B5EF4-FFF2-40B4-BE49-F238E27FC236}">
                <a16:creationId xmlns:a16="http://schemas.microsoft.com/office/drawing/2014/main" id="{D04F56C5-6183-6EAC-6E1A-FDB44BC0F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67" y="2471620"/>
            <a:ext cx="7772400" cy="3825793"/>
          </a:xfrm>
          <a:prstGeom prst="rect">
            <a:avLst/>
          </a:prstGeom>
        </p:spPr>
      </p:pic>
    </p:spTree>
    <p:extLst>
      <p:ext uri="{BB962C8B-B14F-4D97-AF65-F5344CB8AC3E}">
        <p14:creationId xmlns:p14="http://schemas.microsoft.com/office/powerpoint/2010/main" val="61658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E4CB4FAF-1500-F82F-8A9E-10D17BD045D3}"/>
              </a:ext>
            </a:extLst>
          </p:cNvPr>
          <p:cNvSpPr txBox="1"/>
          <p:nvPr/>
        </p:nvSpPr>
        <p:spPr>
          <a:xfrm>
            <a:off x="827584" y="1556792"/>
            <a:ext cx="7128792" cy="4330416"/>
          </a:xfrm>
          <a:prstGeom prst="rect">
            <a:avLst/>
          </a:prstGeom>
          <a:noFill/>
        </p:spPr>
        <p:txBody>
          <a:bodyPr wrap="square" rtlCol="1">
            <a:spAutoFit/>
          </a:bodyPr>
          <a:lstStyle/>
          <a:p>
            <a:pPr marL="342900" indent="-342900" algn="l">
              <a:lnSpc>
                <a:spcPct val="130000"/>
              </a:lnSpc>
              <a:buAutoNum type="arabicPeriod"/>
            </a:pPr>
            <a:r>
              <a:rPr lang="en-US" b="0" dirty="0">
                <a:solidFill>
                  <a:srgbClr val="212529"/>
                </a:solidFill>
                <a:latin typeface="LM Roman 10" pitchFamily="2" charset="77"/>
              </a:rPr>
              <a:t>Parallel Computing Overview</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What Is Parallel Computing?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Why Use Parallel Computing?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Who Is Using Parallel Computing?</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The Future of Supercomputing</a:t>
            </a:r>
          </a:p>
          <a:p>
            <a:pPr marL="342900" indent="-342900" algn="l">
              <a:lnSpc>
                <a:spcPct val="130000"/>
              </a:lnSpc>
              <a:buAutoNum type="arabicPeriod"/>
            </a:pPr>
            <a:r>
              <a:rPr lang="en-US"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
        <p:nvSpPr>
          <p:cNvPr id="5" name="תיבת טקסט 4">
            <a:extLst>
              <a:ext uri="{FF2B5EF4-FFF2-40B4-BE49-F238E27FC236}">
                <a16:creationId xmlns:a16="http://schemas.microsoft.com/office/drawing/2014/main" id="{FE086D71-3186-A8D2-6283-ECA67B543DF7}"/>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Tree>
    <p:extLst>
      <p:ext uri="{BB962C8B-B14F-4D97-AF65-F5344CB8AC3E}">
        <p14:creationId xmlns:p14="http://schemas.microsoft.com/office/powerpoint/2010/main" val="1190662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467544" y="1970321"/>
            <a:ext cx="8838728" cy="883319"/>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GPU in HPC processors: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4" name="Picture 3" descr="Graphical user interface&#10;&#10;Description automatically generated">
            <a:extLst>
              <a:ext uri="{FF2B5EF4-FFF2-40B4-BE49-F238E27FC236}">
                <a16:creationId xmlns:a16="http://schemas.microsoft.com/office/drawing/2014/main" id="{27F37FE4-5178-E509-C33A-B9814A211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16" y="2411980"/>
            <a:ext cx="7772400" cy="3859490"/>
          </a:xfrm>
          <a:prstGeom prst="rect">
            <a:avLst/>
          </a:prstGeom>
        </p:spPr>
      </p:pic>
    </p:spTree>
    <p:extLst>
      <p:ext uri="{BB962C8B-B14F-4D97-AF65-F5344CB8AC3E}">
        <p14:creationId xmlns:p14="http://schemas.microsoft.com/office/powerpoint/2010/main" val="39812017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 TOP500 (6.22) </a:t>
            </a: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4" name="Picture 3" descr="Chart, treemap chart&#10;&#10;Description automatically generated">
            <a:extLst>
              <a:ext uri="{FF2B5EF4-FFF2-40B4-BE49-F238E27FC236}">
                <a16:creationId xmlns:a16="http://schemas.microsoft.com/office/drawing/2014/main" id="{16302892-CB0E-5575-1781-3017FB2D9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08" y="1916833"/>
            <a:ext cx="7592731" cy="4392488"/>
          </a:xfrm>
          <a:prstGeom prst="rect">
            <a:avLst/>
          </a:prstGeom>
        </p:spPr>
      </p:pic>
      <p:sp>
        <p:nvSpPr>
          <p:cNvPr id="6" name="Oval 5">
            <a:extLst>
              <a:ext uri="{FF2B5EF4-FFF2-40B4-BE49-F238E27FC236}">
                <a16:creationId xmlns:a16="http://schemas.microsoft.com/office/drawing/2014/main" id="{CDBBCE59-2206-A9A9-9DEA-D38FAEDB61C7}"/>
              </a:ext>
            </a:extLst>
          </p:cNvPr>
          <p:cNvSpPr/>
          <p:nvPr/>
        </p:nvSpPr>
        <p:spPr bwMode="auto">
          <a:xfrm>
            <a:off x="395536" y="1928913"/>
            <a:ext cx="864096" cy="64807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43196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988840"/>
            <a:ext cx="9073008" cy="3330142"/>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An issue with this type of hardware is the programming model.</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Since the GPU is connected to the main processor it is an example of a hardware accelerator, but with a different instruction set, memory architecture, etc.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Various programming models are available for GPUs (OpenCL, </a:t>
            </a:r>
            <a:r>
              <a:rPr lang="en-US" sz="2000" b="0" dirty="0" err="1">
                <a:solidFill>
                  <a:srgbClr val="212529"/>
                </a:solidFill>
                <a:latin typeface="LM Roman 10" pitchFamily="2" charset="77"/>
                <a:cs typeface="Calibri" panose="020F0502020204030204" pitchFamily="34" charset="0"/>
              </a:rPr>
              <a:t>OpenACC</a:t>
            </a:r>
            <a:r>
              <a:rPr lang="en-US" sz="2000" b="0" dirty="0">
                <a:solidFill>
                  <a:srgbClr val="212529"/>
                </a:solidFill>
                <a:latin typeface="LM Roman 10" pitchFamily="2" charset="77"/>
                <a:cs typeface="Calibri" panose="020F0502020204030204" pitchFamily="34" charset="0"/>
              </a:rPr>
              <a:t>, CUDA, OpenMP,…).</a:t>
            </a: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15368" name="Picture 8" descr="Accelerate Applications on GPUs with OpenACC Directives | NVIDIA Developer">
            <a:extLst>
              <a:ext uri="{FF2B5EF4-FFF2-40B4-BE49-F238E27FC236}">
                <a16:creationId xmlns:a16="http://schemas.microsoft.com/office/drawing/2014/main" id="{E1D4F2DB-0648-D5A0-D12E-5374B2CE4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1" y="4947707"/>
            <a:ext cx="2731453" cy="15264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CUDA - Wikipedia">
            <a:extLst>
              <a:ext uri="{FF2B5EF4-FFF2-40B4-BE49-F238E27FC236}">
                <a16:creationId xmlns:a16="http://schemas.microsoft.com/office/drawing/2014/main" id="{37EFADD2-014E-0455-9936-F5B1FB7E5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750" y="4221088"/>
            <a:ext cx="2398434" cy="14532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penCL - Wikipedia">
            <a:extLst>
              <a:ext uri="{FF2B5EF4-FFF2-40B4-BE49-F238E27FC236}">
                <a16:creationId xmlns:a16="http://schemas.microsoft.com/office/drawing/2014/main" id="{7EF2F460-E3EA-95CE-392A-7EFFC5B21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402" y="4903310"/>
            <a:ext cx="2731454" cy="121939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Summary of OpenMP 3.0 Fortran Syntax">
            <a:extLst>
              <a:ext uri="{FF2B5EF4-FFF2-40B4-BE49-F238E27FC236}">
                <a16:creationId xmlns:a16="http://schemas.microsoft.com/office/drawing/2014/main" id="{01416931-2839-A8D9-FB06-C7C3CAAA2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21" y="4514619"/>
            <a:ext cx="2398434" cy="85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92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556792"/>
            <a:ext cx="7128792" cy="4330416"/>
          </a:xfrm>
          <a:prstGeom prst="rect">
            <a:avLst/>
          </a:prstGeom>
          <a:noFill/>
        </p:spPr>
        <p:txBody>
          <a:bodyPr wrap="square" rtlCol="1">
            <a:spAutoFit/>
          </a:bodyPr>
          <a:lstStyle/>
          <a:p>
            <a:pPr marL="342900" indent="-342900" algn="l">
              <a:lnSpc>
                <a:spcPct val="130000"/>
              </a:lnSpc>
              <a:buAutoNum type="arabicPeriod"/>
            </a:pPr>
            <a:r>
              <a:rPr lang="en-US"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b="0" dirty="0">
                <a:solidFill>
                  <a:srgbClr val="212529"/>
                </a:solidFill>
                <a:latin typeface="LM Roman 10" pitchFamily="2" charset="77"/>
              </a:rPr>
              <a:t>Parallel Programming Models</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Threads model</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Understand the Problem and the Program</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Distributed-Shared Memory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OpenMP with MPI</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Tree>
    <p:extLst>
      <p:ext uri="{BB962C8B-B14F-4D97-AF65-F5344CB8AC3E}">
        <p14:creationId xmlns:p14="http://schemas.microsoft.com/office/powerpoint/2010/main" val="666809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Threads Model</a:t>
            </a:r>
          </a:p>
          <a:p>
            <a:pPr marL="0" indent="0" algn="l">
              <a:buNone/>
            </a:pPr>
            <a:endParaRPr lang="en-US" sz="2000" b="0" kern="0" dirty="0">
              <a:solidFill>
                <a:schemeClr val="tx2"/>
              </a:solidFill>
              <a:latin typeface="LM Roman 10" pitchFamily="2" charset="77"/>
              <a:ea typeface="굴림" charset="-12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41784" y="2060848"/>
            <a:ext cx="4968522" cy="5330690"/>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This programming model is a type of shared memory programming.</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 the threads model of parallel programming, a single "heavy weight" process can have multiple "light weight", </a:t>
            </a:r>
            <a:r>
              <a:rPr lang="en-US" sz="2000" b="0" i="1" dirty="0">
                <a:solidFill>
                  <a:srgbClr val="212529"/>
                </a:solidFill>
                <a:effectLst/>
                <a:latin typeface="LM Roman 10" pitchFamily="2" charset="77"/>
                <a:cs typeface="Calibri" panose="020F0502020204030204" pitchFamily="34" charset="0"/>
              </a:rPr>
              <a:t>concurrent</a:t>
            </a:r>
            <a:r>
              <a:rPr lang="en-US" sz="2000" b="0" dirty="0">
                <a:solidFill>
                  <a:srgbClr val="212529"/>
                </a:solidFill>
                <a:effectLst/>
                <a:latin typeface="LM Roman 10" pitchFamily="2" charset="77"/>
                <a:cs typeface="Calibri" panose="020F0502020204030204" pitchFamily="34" charset="0"/>
              </a:rPr>
              <a:t> execution paths.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thread's work may best be described as a subroutine within the main program.</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pic>
        <p:nvPicPr>
          <p:cNvPr id="6" name="תמונה 5">
            <a:extLst>
              <a:ext uri="{FF2B5EF4-FFF2-40B4-BE49-F238E27FC236}">
                <a16:creationId xmlns:a16="http://schemas.microsoft.com/office/drawing/2014/main" id="{5053DFC2-7585-F837-A954-014B62285AF0}"/>
              </a:ext>
            </a:extLst>
          </p:cNvPr>
          <p:cNvPicPr>
            <a:picLocks noChangeAspect="1"/>
          </p:cNvPicPr>
          <p:nvPr/>
        </p:nvPicPr>
        <p:blipFill rotWithShape="1">
          <a:blip r:embed="rId3">
            <a:extLst>
              <a:ext uri="{28A0092B-C50C-407E-A947-70E740481C1C}">
                <a14:useLocalDpi xmlns:a14="http://schemas.microsoft.com/office/drawing/2010/main" val="0"/>
              </a:ext>
            </a:extLst>
          </a:blip>
          <a:srcRect b="53332"/>
          <a:stretch/>
        </p:blipFill>
        <p:spPr>
          <a:xfrm>
            <a:off x="5508104" y="2365304"/>
            <a:ext cx="3546678" cy="2600997"/>
          </a:xfrm>
          <a:prstGeom prst="rect">
            <a:avLst/>
          </a:prstGeom>
        </p:spPr>
      </p:pic>
      <p:sp>
        <p:nvSpPr>
          <p:cNvPr id="7" name="תיבת טקסט 6">
            <a:extLst>
              <a:ext uri="{FF2B5EF4-FFF2-40B4-BE49-F238E27FC236}">
                <a16:creationId xmlns:a16="http://schemas.microsoft.com/office/drawing/2014/main" id="{6FEADEBC-C077-DE96-3A62-2893E88282FB}"/>
              </a:ext>
            </a:extLst>
          </p:cNvPr>
          <p:cNvSpPr txBox="1"/>
          <p:nvPr/>
        </p:nvSpPr>
        <p:spPr>
          <a:xfrm>
            <a:off x="5328592" y="4985881"/>
            <a:ext cx="3707904" cy="1323439"/>
          </a:xfrm>
          <a:prstGeom prst="rect">
            <a:avLst/>
          </a:prstGeom>
          <a:noFill/>
        </p:spPr>
        <p:txBody>
          <a:bodyPr wrap="square" rtlCol="1">
            <a:spAutoFit/>
          </a:bodyPr>
          <a:lstStyle/>
          <a:p>
            <a:pPr algn="ctr"/>
            <a:r>
              <a:rPr lang="en-US" sz="1600" b="0" dirty="0">
                <a:solidFill>
                  <a:srgbClr val="212529"/>
                </a:solidFill>
                <a:latin typeface="LM Roman 10" pitchFamily="2" charset="77"/>
              </a:rPr>
              <a:t>Example of main program </a:t>
            </a:r>
            <a:r>
              <a:rPr lang="en-US" sz="1600" b="0" dirty="0" err="1">
                <a:solidFill>
                  <a:srgbClr val="212529"/>
                </a:solidFill>
                <a:effectLst/>
                <a:latin typeface="LM Roman 10" pitchFamily="2" charset="77"/>
              </a:rPr>
              <a:t>a.out</a:t>
            </a:r>
            <a:r>
              <a:rPr lang="en-US" sz="1600" b="0" dirty="0">
                <a:solidFill>
                  <a:srgbClr val="212529"/>
                </a:solidFill>
                <a:effectLst/>
                <a:latin typeface="LM Roman 10" pitchFamily="2" charset="77"/>
              </a:rPr>
              <a:t> </a:t>
            </a:r>
            <a:r>
              <a:rPr lang="en-US" sz="1600" b="0" dirty="0">
                <a:solidFill>
                  <a:srgbClr val="212529"/>
                </a:solidFill>
                <a:latin typeface="LM Roman 10" pitchFamily="2" charset="77"/>
              </a:rPr>
              <a:t>that performs some serial work and creates a number of tasks (threads) that can be scheduled and run by the operating system concurrently. </a:t>
            </a:r>
            <a:endParaRPr lang="he-IL" sz="1600" b="0" dirty="0">
              <a:solidFill>
                <a:srgbClr val="212529"/>
              </a:solidFill>
              <a:latin typeface="LM Roman 10" pitchFamily="2" charset="77"/>
            </a:endParaRPr>
          </a:p>
        </p:txBody>
      </p:sp>
    </p:spTree>
    <p:extLst>
      <p:ext uri="{BB962C8B-B14F-4D97-AF65-F5344CB8AC3E}">
        <p14:creationId xmlns:p14="http://schemas.microsoft.com/office/powerpoint/2010/main" val="4240486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5053DFC2-7585-F837-A954-014B62285AF0}"/>
              </a:ext>
            </a:extLst>
          </p:cNvPr>
          <p:cNvPicPr>
            <a:picLocks noChangeAspect="1"/>
          </p:cNvPicPr>
          <p:nvPr/>
        </p:nvPicPr>
        <p:blipFill rotWithShape="1">
          <a:blip r:embed="rId3">
            <a:extLst>
              <a:ext uri="{28A0092B-C50C-407E-A947-70E740481C1C}">
                <a14:useLocalDpi xmlns:a14="http://schemas.microsoft.com/office/drawing/2010/main" val="0"/>
              </a:ext>
            </a:extLst>
          </a:blip>
          <a:srcRect t="47768"/>
          <a:stretch/>
        </p:blipFill>
        <p:spPr>
          <a:xfrm>
            <a:off x="5220072" y="1933962"/>
            <a:ext cx="3772400" cy="3096343"/>
          </a:xfrm>
          <a:prstGeom prst="rect">
            <a:avLst/>
          </a:prstGeom>
        </p:spPr>
      </p:pic>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41784" y="2060848"/>
            <a:ext cx="5000922" cy="6438686"/>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Threads communicate with each other through global memory (updating address locations). This requires synchronization constructs to ensure that more than one thread is not updating the same global address at any time.</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Threads can come and go, but the main process remains present to provide the necessary shared resources until the application has completed.</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תיבת טקסט 1">
            <a:extLst>
              <a:ext uri="{FF2B5EF4-FFF2-40B4-BE49-F238E27FC236}">
                <a16:creationId xmlns:a16="http://schemas.microsoft.com/office/drawing/2014/main" id="{5A746B4B-462F-C56C-06F1-DF8B4061BCD0}"/>
              </a:ext>
            </a:extLst>
          </p:cNvPr>
          <p:cNvSpPr txBox="1"/>
          <p:nvPr/>
        </p:nvSpPr>
        <p:spPr>
          <a:xfrm>
            <a:off x="5220072" y="4985881"/>
            <a:ext cx="3816424" cy="1323439"/>
          </a:xfrm>
          <a:prstGeom prst="rect">
            <a:avLst/>
          </a:prstGeom>
          <a:noFill/>
        </p:spPr>
        <p:txBody>
          <a:bodyPr wrap="square" rtlCol="1">
            <a:spAutoFit/>
          </a:bodyPr>
          <a:lstStyle/>
          <a:p>
            <a:pPr algn="ctr"/>
            <a:r>
              <a:rPr lang="en-US" sz="1600" b="0" dirty="0">
                <a:solidFill>
                  <a:srgbClr val="212529"/>
                </a:solidFill>
                <a:latin typeface="LM Roman 10" pitchFamily="2" charset="77"/>
              </a:rPr>
              <a:t>Each thread has local data, but also, shares the entire resources of</a:t>
            </a:r>
            <a:r>
              <a:rPr lang="en-US" sz="1600" b="0" dirty="0">
                <a:solidFill>
                  <a:srgbClr val="212529"/>
                </a:solidFill>
                <a:effectLst/>
                <a:latin typeface="LM Roman 10" pitchFamily="2" charset="77"/>
              </a:rPr>
              <a:t> </a:t>
            </a:r>
            <a:r>
              <a:rPr lang="en-US" sz="1600" b="0" dirty="0" err="1">
                <a:solidFill>
                  <a:srgbClr val="212529"/>
                </a:solidFill>
                <a:effectLst/>
                <a:latin typeface="LM Roman 10" pitchFamily="2" charset="77"/>
              </a:rPr>
              <a:t>a.out</a:t>
            </a:r>
            <a:r>
              <a:rPr lang="en-US" sz="1600" b="0" dirty="0">
                <a:solidFill>
                  <a:srgbClr val="212529"/>
                </a:solidFill>
                <a:latin typeface="LM Roman 10" pitchFamily="2" charset="77"/>
              </a:rPr>
              <a:t>. This saves the overhead associated with replicating a program's resources for each thread ("light weight"). </a:t>
            </a:r>
            <a:endParaRPr lang="he-IL" sz="1600" b="0" dirty="0">
              <a:solidFill>
                <a:srgbClr val="212529"/>
              </a:solidFill>
              <a:latin typeface="LM Roman 10" pitchFamily="2" charset="77"/>
            </a:endParaRPr>
          </a:p>
        </p:txBody>
      </p:sp>
      <p:sp>
        <p:nvSpPr>
          <p:cNvPr id="3" name="Rectangle 3">
            <a:extLst>
              <a:ext uri="{FF2B5EF4-FFF2-40B4-BE49-F238E27FC236}">
                <a16:creationId xmlns:a16="http://schemas.microsoft.com/office/drawing/2014/main" id="{C2028A81-3411-DE58-D9F2-7D8E5EBC7F63}"/>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Threads Model</a:t>
            </a:r>
          </a:p>
          <a:p>
            <a:pPr marL="0" indent="0" algn="l">
              <a:buNone/>
            </a:pPr>
            <a:endParaRPr lang="en-US" sz="2000" b="0" kern="0" dirty="0">
              <a:solidFill>
                <a:schemeClr val="tx2"/>
              </a:solidFill>
              <a:latin typeface="LM Roman 10" pitchFamily="2" charset="77"/>
              <a:ea typeface="굴림" charset="-127"/>
            </a:endParaRPr>
          </a:p>
        </p:txBody>
      </p:sp>
    </p:spTree>
    <p:extLst>
      <p:ext uri="{BB962C8B-B14F-4D97-AF65-F5344CB8AC3E}">
        <p14:creationId xmlns:p14="http://schemas.microsoft.com/office/powerpoint/2010/main" val="3716860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Threads Model – Implementations:</a:t>
            </a:r>
          </a:p>
          <a:p>
            <a:pPr marL="0" indent="0" algn="l">
              <a:buNone/>
            </a:pPr>
            <a:endParaRPr lang="en-US" sz="2000" b="0" kern="0" dirty="0">
              <a:solidFill>
                <a:schemeClr val="tx2"/>
              </a:solidFill>
              <a:latin typeface="LM Roman 10" pitchFamily="2" charset="77"/>
              <a:ea typeface="굴림" charset="-12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41784" y="2060848"/>
            <a:ext cx="8550696" cy="6277103"/>
          </a:xfrm>
          <a:prstGeom prst="rect">
            <a:avLst/>
          </a:prstGeom>
          <a:noFill/>
        </p:spPr>
        <p:txBody>
          <a:bodyPr wrap="square">
            <a:spAutoFit/>
          </a:bodyPr>
          <a:lstStyle/>
          <a:p>
            <a:pPr algn="l">
              <a:lnSpc>
                <a:spcPct val="130000"/>
              </a:lnSpc>
              <a:spcAft>
                <a:spcPts val="600"/>
              </a:spcAft>
            </a:pPr>
            <a:r>
              <a:rPr lang="en-US" sz="2000" b="0" dirty="0">
                <a:solidFill>
                  <a:srgbClr val="212529"/>
                </a:solidFill>
                <a:effectLst/>
                <a:latin typeface="LM Roman 10" pitchFamily="2" charset="77"/>
                <a:cs typeface="Calibri" panose="020F0502020204030204" pitchFamily="34" charset="0"/>
              </a:rPr>
              <a:t>From a programming perspective, threads implementations commonly comprise:</a:t>
            </a:r>
          </a:p>
          <a:p>
            <a:pPr marL="742950" lvl="1" indent="-285750" algn="l">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library of subroutines that are called from within parallel source code</a:t>
            </a:r>
          </a:p>
          <a:p>
            <a:pPr marL="742950" lvl="1" indent="-285750" algn="l">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set of compiler directives imbedded in either serial or parallel source code</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 both cases, the programmer is responsible for determining the parallelism (although compilers can sometimes help).</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Unrelated standardization efforts have resulted in two very different implementations of threads: POSIX threads and OpenMP multithread.</a:t>
            </a: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776789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POSIX Threads (</a:t>
            </a:r>
            <a:r>
              <a:rPr lang="en-US" sz="2400" b="0" u="sng" kern="0" dirty="0" err="1">
                <a:solidFill>
                  <a:schemeClr val="tx2"/>
                </a:solidFill>
                <a:latin typeface="LM Roman 10" pitchFamily="2" charset="77"/>
                <a:ea typeface="굴림" charset="-127"/>
                <a:cs typeface="Calibri" panose="020F0502020204030204" pitchFamily="34" charset="0"/>
              </a:rPr>
              <a:t>Pthreads</a:t>
            </a:r>
            <a:r>
              <a:rPr lang="en-US" sz="2400" b="0" u="sng" kern="0" dirty="0">
                <a:solidFill>
                  <a:schemeClr val="tx2"/>
                </a:solidFill>
                <a:latin typeface="LM Roman 10" pitchFamily="2" charset="77"/>
                <a:ea typeface="굴림" charset="-127"/>
                <a:cs typeface="Calibri" panose="020F0502020204030204" pitchFamily="34" charset="0"/>
              </a:rPr>
              <a:t>)</a:t>
            </a:r>
          </a:p>
          <a:p>
            <a:pPr marL="0" indent="0" algn="l">
              <a:buNone/>
            </a:pPr>
            <a:endParaRPr lang="en-US" sz="2000" b="0" kern="0" dirty="0">
              <a:solidFill>
                <a:schemeClr val="tx2"/>
              </a:solidFill>
              <a:latin typeface="LM Roman 10" pitchFamily="2" charset="77"/>
              <a:ea typeface="굴림" charset="-12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41783" y="2060848"/>
            <a:ext cx="7993063" cy="4122667"/>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Specified by the IEEE POSIX 1003.1c standard (1995). C Language only.</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Part of Unix/Linux operating systems.</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L</a:t>
            </a:r>
            <a:r>
              <a:rPr lang="en-US" sz="2000" b="0" dirty="0">
                <a:solidFill>
                  <a:srgbClr val="212529"/>
                </a:solidFill>
                <a:effectLst/>
                <a:latin typeface="LM Roman 10" pitchFamily="2" charset="77"/>
                <a:cs typeface="Calibri" panose="020F0502020204030204" pitchFamily="34" charset="0"/>
              </a:rPr>
              <a:t>ibrary based.</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Commonly referred to as </a:t>
            </a:r>
            <a:r>
              <a:rPr lang="en-US" sz="2000" b="0" dirty="0">
                <a:solidFill>
                  <a:srgbClr val="212529"/>
                </a:solidFill>
                <a:latin typeface="LM Roman 10" pitchFamily="2" charset="77"/>
                <a:cs typeface="Calibri" panose="020F0502020204030204" pitchFamily="34" charset="0"/>
              </a:rPr>
              <a:t>p</a:t>
            </a:r>
            <a:r>
              <a:rPr lang="en-US" sz="2000" b="0" dirty="0">
                <a:solidFill>
                  <a:srgbClr val="212529"/>
                </a:solidFill>
                <a:effectLst/>
                <a:latin typeface="LM Roman 10" pitchFamily="2" charset="77"/>
                <a:cs typeface="Calibri" panose="020F0502020204030204" pitchFamily="34" charset="0"/>
              </a:rPr>
              <a:t>threads.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Very explicit parallelism; requires significant programmer attention to detail.</a:t>
            </a: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21660774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F24217E9-5032-CAD4-936B-62729B448128}"/>
              </a:ext>
            </a:extLst>
          </p:cNvPr>
          <p:cNvSpPr txBox="1"/>
          <p:nvPr/>
        </p:nvSpPr>
        <p:spPr>
          <a:xfrm>
            <a:off x="341783" y="2060848"/>
            <a:ext cx="8550697" cy="1296124"/>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endParaRPr lang="en-US" b="0" dirty="0">
              <a:solidFill>
                <a:srgbClr val="212529"/>
              </a:solidFill>
              <a:effectLst/>
              <a:latin typeface="LM Roman 10" pitchFamily="2" charset="77"/>
            </a:endParaRPr>
          </a:p>
          <a:p>
            <a:pPr>
              <a:lnSpc>
                <a:spcPct val="130000"/>
              </a:lnSpc>
              <a:spcAft>
                <a:spcPts val="600"/>
              </a:spcAft>
            </a:pPr>
            <a:endParaRPr lang="en-US" b="0" dirty="0">
              <a:solidFill>
                <a:srgbClr val="212529"/>
              </a:solidFill>
              <a:effectLst/>
              <a:latin typeface="LM Roman 10" pitchFamily="2" charset="77"/>
            </a:endParaRPr>
          </a:p>
          <a:p>
            <a:pPr marL="285750" indent="-285750">
              <a:lnSpc>
                <a:spcPct val="130000"/>
              </a:lnSpc>
              <a:spcAft>
                <a:spcPts val="600"/>
              </a:spcAft>
              <a:buFont typeface="Arial" panose="020B0604020202020204" pitchFamily="34" charset="0"/>
              <a:buChar char="•"/>
            </a:pPr>
            <a:endParaRPr lang="en-US" b="0" dirty="0">
              <a:solidFill>
                <a:srgbClr val="212529"/>
              </a:solidFill>
              <a:latin typeface="LM Roman 10" pitchFamily="2" charset="77"/>
            </a:endParaRPr>
          </a:p>
        </p:txBody>
      </p:sp>
      <p:sp>
        <p:nvSpPr>
          <p:cNvPr id="7" name="Rectangle 2">
            <a:extLst>
              <a:ext uri="{FF2B5EF4-FFF2-40B4-BE49-F238E27FC236}">
                <a16:creationId xmlns:a16="http://schemas.microsoft.com/office/drawing/2014/main" id="{F5BE2CF2-6653-204C-6791-55F6AB625BC5}"/>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8" name="Rectangle 3">
            <a:extLst>
              <a:ext uri="{FF2B5EF4-FFF2-40B4-BE49-F238E27FC236}">
                <a16:creationId xmlns:a16="http://schemas.microsoft.com/office/drawing/2014/main" id="{11068BCB-0AFB-32C1-76AE-3B0FC1B6C9F2}"/>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OpenMP Threads</a:t>
            </a:r>
          </a:p>
        </p:txBody>
      </p:sp>
      <p:sp>
        <p:nvSpPr>
          <p:cNvPr id="10" name="תיבת טקסט 9">
            <a:extLst>
              <a:ext uri="{FF2B5EF4-FFF2-40B4-BE49-F238E27FC236}">
                <a16:creationId xmlns:a16="http://schemas.microsoft.com/office/drawing/2014/main" id="{709B5EAB-A3B0-80B7-0C73-573E0867B097}"/>
              </a:ext>
            </a:extLst>
          </p:cNvPr>
          <p:cNvSpPr txBox="1"/>
          <p:nvPr/>
        </p:nvSpPr>
        <p:spPr>
          <a:xfrm>
            <a:off x="323528" y="2107785"/>
            <a:ext cx="8478689" cy="4999830"/>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Industry standard, jointly defined and endorsed by a group of major computer hardware and software vendors, organizations and individuals.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Compiler directive based.</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Portable / multi-platform, including Unix and Windows platforms.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Available in C/C++, Fortran (and Python) implementations.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Can be very easy and simple to use - provides for "incremental parallelism“ (can begin with serial code).</a:t>
            </a: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3485372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96855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Programming Models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Process</a:t>
            </a:r>
          </a:p>
          <a:p>
            <a:pPr marL="0" indent="0" algn="l">
              <a:buNone/>
            </a:pPr>
            <a:endParaRPr lang="en-US" sz="2000" b="0" kern="0" dirty="0">
              <a:solidFill>
                <a:schemeClr val="tx2"/>
              </a:solidFill>
              <a:latin typeface="LM Roman 10" pitchFamily="2" charset="77"/>
              <a:ea typeface="굴림" charset="-12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41783" y="2060848"/>
            <a:ext cx="5958409" cy="4367862"/>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1600" b="0" dirty="0">
                <a:solidFill>
                  <a:srgbClr val="212529"/>
                </a:solidFill>
                <a:effectLst/>
                <a:latin typeface="LM Roman 10" pitchFamily="2" charset="77"/>
                <a:cs typeface="Calibri" panose="020F0502020204030204" pitchFamily="34" charset="0"/>
              </a:rPr>
              <a:t>Processes are basically the programs that are dispatched from the ready state and are scheduled in the CPU for execution.</a:t>
            </a:r>
          </a:p>
          <a:p>
            <a:pPr marL="285750" indent="-285750">
              <a:lnSpc>
                <a:spcPct val="130000"/>
              </a:lnSpc>
              <a:spcAft>
                <a:spcPts val="600"/>
              </a:spcAft>
              <a:buFont typeface="Arial" panose="020B0604020202020204" pitchFamily="34" charset="0"/>
              <a:buChar char="•"/>
            </a:pPr>
            <a:r>
              <a:rPr lang="en-US" sz="1600" b="0" dirty="0">
                <a:solidFill>
                  <a:srgbClr val="212529"/>
                </a:solidFill>
                <a:effectLst/>
                <a:latin typeface="LM Roman 10" pitchFamily="2" charset="77"/>
                <a:cs typeface="Calibri" panose="020F0502020204030204" pitchFamily="34" charset="0"/>
              </a:rPr>
              <a:t>PCB (Process Control Block) holds the concept of process. A process can create other processes which are known as Child Processes. </a:t>
            </a:r>
          </a:p>
          <a:p>
            <a:pPr marL="285750" indent="-285750">
              <a:lnSpc>
                <a:spcPct val="130000"/>
              </a:lnSpc>
              <a:spcAft>
                <a:spcPts val="600"/>
              </a:spcAft>
              <a:buFont typeface="Arial" panose="020B0604020202020204" pitchFamily="34" charset="0"/>
              <a:buChar char="•"/>
            </a:pPr>
            <a:r>
              <a:rPr lang="en-US" sz="1600" b="0" dirty="0">
                <a:solidFill>
                  <a:srgbClr val="212529"/>
                </a:solidFill>
                <a:effectLst/>
                <a:latin typeface="LM Roman 10" pitchFamily="2" charset="77"/>
                <a:cs typeface="Calibri" panose="020F0502020204030204" pitchFamily="34" charset="0"/>
              </a:rPr>
              <a:t>The process takes more time to terminate and it is isolated means it does not share the memory with any other process. </a:t>
            </a:r>
          </a:p>
          <a:p>
            <a:pPr marL="285750" indent="-285750">
              <a:lnSpc>
                <a:spcPct val="130000"/>
              </a:lnSpc>
              <a:spcAft>
                <a:spcPts val="600"/>
              </a:spcAft>
              <a:buFont typeface="Arial" panose="020B0604020202020204" pitchFamily="34" charset="0"/>
              <a:buChar char="•"/>
            </a:pPr>
            <a:r>
              <a:rPr lang="en-US" sz="1600" b="0" dirty="0">
                <a:solidFill>
                  <a:srgbClr val="212529"/>
                </a:solidFill>
                <a:effectLst/>
                <a:latin typeface="LM Roman 10" pitchFamily="2" charset="77"/>
                <a:cs typeface="Calibri" panose="020F0502020204030204" pitchFamily="34" charset="0"/>
              </a:rPr>
              <a:t>The process can have the following states: new, ready, running, waiting, terminated, and suspended. </a:t>
            </a:r>
          </a:p>
          <a:p>
            <a:pPr marL="285750" indent="-285750">
              <a:lnSpc>
                <a:spcPct val="130000"/>
              </a:lnSpc>
              <a:spcAft>
                <a:spcPts val="600"/>
              </a:spcAft>
              <a:buFont typeface="Arial" panose="020B0604020202020204" pitchFamily="34" charset="0"/>
              <a:buChar char="•"/>
            </a:pPr>
            <a:r>
              <a:rPr lang="en-US" sz="1600" b="0" dirty="0">
                <a:solidFill>
                  <a:srgbClr val="212529"/>
                </a:solidFill>
                <a:latin typeface="LM Roman 10" pitchFamily="2" charset="77"/>
                <a:cs typeface="Calibri" panose="020F0502020204030204" pitchFamily="34" charset="0"/>
              </a:rPr>
              <a:t>E</a:t>
            </a:r>
            <a:r>
              <a:rPr lang="en-US" sz="1600" b="0" dirty="0">
                <a:solidFill>
                  <a:srgbClr val="212529"/>
                </a:solidFill>
                <a:effectLst/>
                <a:latin typeface="LM Roman 10" pitchFamily="2" charset="77"/>
                <a:cs typeface="Calibri" panose="020F0502020204030204" pitchFamily="34" charset="0"/>
              </a:rPr>
              <a:t>ach thread will have its own stack, but all the threads in a process will share the heap.</a:t>
            </a:r>
          </a:p>
        </p:txBody>
      </p:sp>
      <p:pic>
        <p:nvPicPr>
          <p:cNvPr id="13314" name="Picture 2" descr="diagram of threads in a process over time">
            <a:extLst>
              <a:ext uri="{FF2B5EF4-FFF2-40B4-BE49-F238E27FC236}">
                <a16:creationId xmlns:a16="http://schemas.microsoft.com/office/drawing/2014/main" id="{70648C5D-20C2-1D51-0F9D-65E51A60E2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01" r="19288"/>
          <a:stretch/>
        </p:blipFill>
        <p:spPr bwMode="auto">
          <a:xfrm>
            <a:off x="6290443" y="1412776"/>
            <a:ext cx="2801944" cy="24639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57D9E8-F78C-3E5D-D15D-084C43974B8F}"/>
              </a:ext>
            </a:extLst>
          </p:cNvPr>
          <p:cNvSpPr txBox="1"/>
          <p:nvPr/>
        </p:nvSpPr>
        <p:spPr>
          <a:xfrm>
            <a:off x="6476148" y="6047710"/>
            <a:ext cx="4576572" cy="261610"/>
          </a:xfrm>
          <a:prstGeom prst="rect">
            <a:avLst/>
          </a:prstGeom>
          <a:noFill/>
        </p:spPr>
        <p:txBody>
          <a:bodyPr wrap="square">
            <a:spAutoFit/>
          </a:bodyPr>
          <a:lstStyle/>
          <a:p>
            <a:r>
              <a:rPr lang="en-US" sz="1050" b="0" dirty="0">
                <a:latin typeface="LM Roman 10" pitchFamily="2" charset="77"/>
              </a:rPr>
              <a:t>B</a:t>
            </a:r>
            <a:r>
              <a:rPr lang="en-IL" sz="1050" b="0" dirty="0">
                <a:latin typeface="LM Roman 10" pitchFamily="2" charset="77"/>
              </a:rPr>
              <a:t>y backblaze.com</a:t>
            </a:r>
          </a:p>
        </p:txBody>
      </p:sp>
      <p:pic>
        <p:nvPicPr>
          <p:cNvPr id="13316" name="Picture 4" descr="diagram of single and multi-treaded process">
            <a:extLst>
              <a:ext uri="{FF2B5EF4-FFF2-40B4-BE49-F238E27FC236}">
                <a16:creationId xmlns:a16="http://schemas.microsoft.com/office/drawing/2014/main" id="{AEEE89BD-FF60-7696-2B8B-51B23ADA3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357" y="3680980"/>
            <a:ext cx="2545085" cy="234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61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899592" y="764704"/>
            <a:ext cx="5616575" cy="649287"/>
          </a:xfrm>
        </p:spPr>
        <p:txBody>
          <a:bodyPr/>
          <a:lstStyle/>
          <a:p>
            <a:pPr algn="l"/>
            <a:r>
              <a:rPr lang="en-US" sz="2800" b="0" dirty="0">
                <a:solidFill>
                  <a:srgbClr val="5D5D5D"/>
                </a:solidFill>
                <a:effectLst/>
                <a:latin typeface="LM Roman 10" pitchFamily="2" charset="77"/>
                <a:cs typeface="Calibri" panose="020F0502020204030204" pitchFamily="34" charset="0"/>
              </a:rPr>
              <a:t>What Is Parallel Computing?</a:t>
            </a:r>
          </a:p>
        </p:txBody>
      </p:sp>
      <p:pic>
        <p:nvPicPr>
          <p:cNvPr id="1025" name="Picture 1" descr="page6image24105568">
            <a:extLst>
              <a:ext uri="{FF2B5EF4-FFF2-40B4-BE49-F238E27FC236}">
                <a16:creationId xmlns:a16="http://schemas.microsoft.com/office/drawing/2014/main" id="{5B7EEBF2-B65D-A34F-55ED-FEC8BA4D1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72816"/>
            <a:ext cx="4038600" cy="391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5B8DD5-1FB9-47AB-A304-183FA3C4ECA5}"/>
              </a:ext>
            </a:extLst>
          </p:cNvPr>
          <p:cNvSpPr txBox="1"/>
          <p:nvPr/>
        </p:nvSpPr>
        <p:spPr>
          <a:xfrm>
            <a:off x="5076056" y="2636912"/>
            <a:ext cx="3168352" cy="1754326"/>
          </a:xfrm>
          <a:prstGeom prst="rect">
            <a:avLst/>
          </a:prstGeom>
          <a:noFill/>
        </p:spPr>
        <p:txBody>
          <a:bodyPr wrap="square">
            <a:spAutoFit/>
          </a:bodyPr>
          <a:lstStyle/>
          <a:p>
            <a:r>
              <a:rPr lang="en-US" sz="1800" b="0" dirty="0">
                <a:effectLst/>
                <a:latin typeface="LM Roman 10" pitchFamily="2" charset="77"/>
              </a:rPr>
              <a:t>World’s oldest known </a:t>
            </a:r>
            <a:r>
              <a:rPr lang="en-US" sz="1800" b="0" dirty="0" err="1">
                <a:effectLst/>
                <a:latin typeface="LM Roman 10" pitchFamily="2" charset="77"/>
              </a:rPr>
              <a:t>mathemacal</a:t>
            </a:r>
            <a:r>
              <a:rPr lang="en-US" sz="1800" b="0" dirty="0">
                <a:effectLst/>
                <a:latin typeface="LM Roman 10" pitchFamily="2" charset="77"/>
              </a:rPr>
              <a:t> table, Sumerian, c. 2600 BCE, used to compute area of fields (3</a:t>
            </a:r>
            <a:r>
              <a:rPr lang="en-US" sz="1200" b="0" dirty="0">
                <a:effectLst/>
                <a:latin typeface="LM Roman 10" pitchFamily="2" charset="77"/>
              </a:rPr>
              <a:t>rd </a:t>
            </a:r>
            <a:r>
              <a:rPr lang="en-US" sz="1800" b="0" dirty="0">
                <a:effectLst/>
                <a:latin typeface="LM Roman 10" pitchFamily="2" charset="77"/>
              </a:rPr>
              <a:t>column) from length and width (1</a:t>
            </a:r>
            <a:r>
              <a:rPr lang="en-US" sz="1200" b="0" dirty="0">
                <a:effectLst/>
                <a:latin typeface="LM Roman 10" pitchFamily="2" charset="77"/>
              </a:rPr>
              <a:t>st </a:t>
            </a:r>
            <a:r>
              <a:rPr lang="en-US" sz="1800" b="0" dirty="0">
                <a:effectLst/>
                <a:latin typeface="LM Roman 10" pitchFamily="2" charset="77"/>
              </a:rPr>
              <a:t>&amp; 2</a:t>
            </a:r>
            <a:r>
              <a:rPr lang="en-US" sz="1200" b="0" dirty="0">
                <a:effectLst/>
                <a:latin typeface="LM Roman 10" pitchFamily="2" charset="77"/>
              </a:rPr>
              <a:t>nd </a:t>
            </a:r>
            <a:r>
              <a:rPr lang="en-US" sz="1800" b="0" dirty="0">
                <a:effectLst/>
                <a:latin typeface="LM Roman 10" pitchFamily="2" charset="77"/>
              </a:rPr>
              <a:t>columns). </a:t>
            </a:r>
            <a:endParaRPr lang="en-US" b="0" dirty="0">
              <a:effectLst/>
              <a:latin typeface="LM Roman 10" pitchFamily="2" charset="77"/>
            </a:endParaRPr>
          </a:p>
        </p:txBody>
      </p:sp>
      <p:sp>
        <p:nvSpPr>
          <p:cNvPr id="6" name="TextBox 5">
            <a:extLst>
              <a:ext uri="{FF2B5EF4-FFF2-40B4-BE49-F238E27FC236}">
                <a16:creationId xmlns:a16="http://schemas.microsoft.com/office/drawing/2014/main" id="{C51683E3-A292-9490-321C-17FFD446688B}"/>
              </a:ext>
            </a:extLst>
          </p:cNvPr>
          <p:cNvSpPr txBox="1"/>
          <p:nvPr/>
        </p:nvSpPr>
        <p:spPr>
          <a:xfrm>
            <a:off x="971600" y="5684416"/>
            <a:ext cx="4578350" cy="461665"/>
          </a:xfrm>
          <a:prstGeom prst="rect">
            <a:avLst/>
          </a:prstGeom>
          <a:noFill/>
        </p:spPr>
        <p:txBody>
          <a:bodyPr wrap="square">
            <a:spAutoFit/>
          </a:bodyPr>
          <a:lstStyle/>
          <a:p>
            <a:r>
              <a:rPr lang="en-US" sz="1200" b="1" dirty="0">
                <a:solidFill>
                  <a:srgbClr val="164760"/>
                </a:solidFill>
                <a:effectLst/>
                <a:latin typeface="LM Roman 10" pitchFamily="2" charset="77"/>
              </a:rPr>
              <a:t>Rebecca Hartman-Baker, </a:t>
            </a:r>
            <a:r>
              <a:rPr lang="en-US" sz="1200" b="1" dirty="0">
                <a:solidFill>
                  <a:schemeClr val="tx2"/>
                </a:solidFill>
                <a:effectLst/>
                <a:latin typeface="LM Roman 10" pitchFamily="2" charset="77"/>
              </a:rPr>
              <a:t>Past, Present, &amp; Future Parallel Programming Paradigms and Numerical Algorithms, 2017 </a:t>
            </a:r>
            <a:endParaRPr lang="en-US" sz="1200" dirty="0">
              <a:solidFill>
                <a:schemeClr val="tx2"/>
              </a:solidFill>
              <a:effectLst/>
              <a:latin typeface="LM Roman 10" pitchFamily="2" charset="77"/>
            </a:endParaRPr>
          </a:p>
        </p:txBody>
      </p:sp>
    </p:spTree>
    <p:extLst>
      <p:ext uri="{BB962C8B-B14F-4D97-AF65-F5344CB8AC3E}">
        <p14:creationId xmlns:p14="http://schemas.microsoft.com/office/powerpoint/2010/main" val="26260956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1" y="1052736"/>
            <a:ext cx="7489007"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Distributed Memory / Message Passing Model </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48965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Message Passing Interface (MPI)</a:t>
            </a:r>
            <a:endParaRPr lang="en-US" sz="2000" b="0" kern="0" dirty="0">
              <a:solidFill>
                <a:schemeClr val="tx2"/>
              </a:solidFill>
              <a:latin typeface="LM Roman 10" pitchFamily="2" charset="77"/>
              <a:ea typeface="굴림" charset="-127"/>
            </a:endParaRPr>
          </a:p>
          <a:p>
            <a:pPr marL="0" indent="0" algn="l">
              <a:buNone/>
            </a:pPr>
            <a:endParaRPr lang="en-US" sz="2000" b="0" kern="0" dirty="0">
              <a:solidFill>
                <a:schemeClr val="tx2"/>
              </a:solidFill>
              <a:latin typeface="LM Roman 10" pitchFamily="2" charset="77"/>
              <a:ea typeface="굴림" charset="-127"/>
            </a:endParaRP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23529" y="2042396"/>
            <a:ext cx="4752527" cy="5131020"/>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Tasks exchange data through communications by sending and receiving messages.</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Data transfer usually requires cooperative operations to be performed by each process.</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In 1992, the MPI Forum was formed with the primary goal of establishing a standard interface for message passing implementations.</a:t>
            </a: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b="0" dirty="0">
              <a:solidFill>
                <a:srgbClr val="212529"/>
              </a:solidFill>
              <a:latin typeface="LM Roman 10" pitchFamily="2" charset="77"/>
            </a:endParaRPr>
          </a:p>
        </p:txBody>
      </p:sp>
      <p:pic>
        <p:nvPicPr>
          <p:cNvPr id="3" name="תמונה 2" descr="תמונה שמכילה טקסט, צילום מסך, מכשיר, מד&#10;&#10;התיאור נוצר באופן אוטומטי">
            <a:extLst>
              <a:ext uri="{FF2B5EF4-FFF2-40B4-BE49-F238E27FC236}">
                <a16:creationId xmlns:a16="http://schemas.microsoft.com/office/drawing/2014/main" id="{659893D3-111D-E910-3ACE-F5D15044C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276872"/>
            <a:ext cx="3745529" cy="2606973"/>
          </a:xfrm>
          <a:prstGeom prst="rect">
            <a:avLst/>
          </a:prstGeom>
        </p:spPr>
      </p:pic>
      <p:sp>
        <p:nvSpPr>
          <p:cNvPr id="6" name="תיבת טקסט 5">
            <a:extLst>
              <a:ext uri="{FF2B5EF4-FFF2-40B4-BE49-F238E27FC236}">
                <a16:creationId xmlns:a16="http://schemas.microsoft.com/office/drawing/2014/main" id="{5126D9C3-DC59-4BEE-27B0-D8888214E406}"/>
              </a:ext>
            </a:extLst>
          </p:cNvPr>
          <p:cNvSpPr txBox="1"/>
          <p:nvPr/>
        </p:nvSpPr>
        <p:spPr>
          <a:xfrm>
            <a:off x="5292080" y="5074608"/>
            <a:ext cx="3816424" cy="338554"/>
          </a:xfrm>
          <a:prstGeom prst="rect">
            <a:avLst/>
          </a:prstGeom>
          <a:noFill/>
        </p:spPr>
        <p:txBody>
          <a:bodyPr wrap="square" rtlCol="1">
            <a:spAutoFit/>
          </a:bodyPr>
          <a:lstStyle/>
          <a:p>
            <a:pPr algn="ctr"/>
            <a:r>
              <a:rPr lang="en-US" sz="1600" b="0" dirty="0">
                <a:solidFill>
                  <a:srgbClr val="212529"/>
                </a:solidFill>
                <a:latin typeface="LM Roman 10" pitchFamily="2" charset="77"/>
              </a:rPr>
              <a:t>Distributed memory model</a:t>
            </a:r>
            <a:endParaRPr lang="he-IL" sz="1600" b="0" dirty="0">
              <a:solidFill>
                <a:srgbClr val="212529"/>
              </a:solidFill>
              <a:latin typeface="LM Roman 10" pitchFamily="2" charset="77"/>
            </a:endParaRPr>
          </a:p>
        </p:txBody>
      </p:sp>
    </p:spTree>
    <p:extLst>
      <p:ext uri="{BB962C8B-B14F-4D97-AF65-F5344CB8AC3E}">
        <p14:creationId xmlns:p14="http://schemas.microsoft.com/office/powerpoint/2010/main" val="11463523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1" y="1052736"/>
            <a:ext cx="7489007"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Distributed Memory / Message Passing Model </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48965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Process vs. Thread</a:t>
            </a:r>
            <a:endParaRPr lang="en-US" sz="2000" b="0" kern="0" dirty="0">
              <a:solidFill>
                <a:schemeClr val="tx2"/>
              </a:solidFill>
              <a:latin typeface="LM Roman 10" pitchFamily="2" charset="77"/>
              <a:ea typeface="굴림" charset="-127"/>
            </a:endParaRPr>
          </a:p>
          <a:p>
            <a:pPr marL="0" indent="0" algn="l">
              <a:buNone/>
            </a:pPr>
            <a:endParaRPr lang="en-US" sz="2000" b="0" kern="0" dirty="0">
              <a:solidFill>
                <a:schemeClr val="tx2"/>
              </a:solidFill>
              <a:latin typeface="LM Roman 10" pitchFamily="2" charset="77"/>
              <a:ea typeface="굴림" charset="-127"/>
            </a:endParaRPr>
          </a:p>
        </p:txBody>
      </p:sp>
      <p:graphicFrame>
        <p:nvGraphicFramePr>
          <p:cNvPr id="2" name="Table 1">
            <a:extLst>
              <a:ext uri="{FF2B5EF4-FFF2-40B4-BE49-F238E27FC236}">
                <a16:creationId xmlns:a16="http://schemas.microsoft.com/office/drawing/2014/main" id="{29C07291-6AAA-53AA-8784-98FD04D0098C}"/>
              </a:ext>
            </a:extLst>
          </p:cNvPr>
          <p:cNvGraphicFramePr>
            <a:graphicFrameLocks noGrp="1"/>
          </p:cNvGraphicFramePr>
          <p:nvPr>
            <p:extLst>
              <p:ext uri="{D42A27DB-BD31-4B8C-83A1-F6EECF244321}">
                <p14:modId xmlns:p14="http://schemas.microsoft.com/office/powerpoint/2010/main" val="263312538"/>
              </p:ext>
            </p:extLst>
          </p:nvPr>
        </p:nvGraphicFramePr>
        <p:xfrm>
          <a:off x="467544" y="2011238"/>
          <a:ext cx="8280920" cy="4385120"/>
        </p:xfrm>
        <a:graphic>
          <a:graphicData uri="http://schemas.openxmlformats.org/drawingml/2006/table">
            <a:tbl>
              <a:tblPr/>
              <a:tblGrid>
                <a:gridCol w="439695">
                  <a:extLst>
                    <a:ext uri="{9D8B030D-6E8A-4147-A177-3AD203B41FA5}">
                      <a16:colId xmlns:a16="http://schemas.microsoft.com/office/drawing/2014/main" val="1535266754"/>
                    </a:ext>
                  </a:extLst>
                </a:gridCol>
                <a:gridCol w="3736769">
                  <a:extLst>
                    <a:ext uri="{9D8B030D-6E8A-4147-A177-3AD203B41FA5}">
                      <a16:colId xmlns:a16="http://schemas.microsoft.com/office/drawing/2014/main" val="3079286169"/>
                    </a:ext>
                  </a:extLst>
                </a:gridCol>
                <a:gridCol w="4104456">
                  <a:extLst>
                    <a:ext uri="{9D8B030D-6E8A-4147-A177-3AD203B41FA5}">
                      <a16:colId xmlns:a16="http://schemas.microsoft.com/office/drawing/2014/main" val="86889271"/>
                    </a:ext>
                  </a:extLst>
                </a:gridCol>
              </a:tblGrid>
              <a:tr h="125686">
                <a:tc>
                  <a:txBody>
                    <a:bodyPr/>
                    <a:lstStyle/>
                    <a:p>
                      <a:pPr algn="l" fontAlgn="base"/>
                      <a:r>
                        <a:rPr lang="en-US" sz="900" b="1" dirty="0">
                          <a:effectLst/>
                        </a:rPr>
                        <a:t>S.NO</a:t>
                      </a:r>
                    </a:p>
                  </a:txBody>
                  <a:tcPr marL="40111" marR="40111" marT="40111" marB="40111" anchor="ctr">
                    <a:lnL>
                      <a:noFill/>
                    </a:lnL>
                    <a:lnR>
                      <a:noFill/>
                    </a:lnR>
                    <a:lnT>
                      <a:noFill/>
                    </a:lnT>
                    <a:lnB>
                      <a:noFill/>
                    </a:lnB>
                  </a:tcPr>
                </a:tc>
                <a:tc>
                  <a:txBody>
                    <a:bodyPr/>
                    <a:lstStyle/>
                    <a:p>
                      <a:pPr algn="l" fontAlgn="base"/>
                      <a:r>
                        <a:rPr lang="en-US" sz="900" b="1" dirty="0">
                          <a:effectLst/>
                        </a:rPr>
                        <a:t>Process</a:t>
                      </a:r>
                    </a:p>
                  </a:txBody>
                  <a:tcPr marL="40111" marR="40111" marT="40111" marB="40111" anchor="ctr">
                    <a:lnL>
                      <a:noFill/>
                    </a:lnL>
                    <a:lnR>
                      <a:noFill/>
                    </a:lnR>
                    <a:lnT>
                      <a:noFill/>
                    </a:lnT>
                    <a:lnB>
                      <a:noFill/>
                    </a:lnB>
                  </a:tcPr>
                </a:tc>
                <a:tc>
                  <a:txBody>
                    <a:bodyPr/>
                    <a:lstStyle/>
                    <a:p>
                      <a:pPr algn="l" fontAlgn="base"/>
                      <a:r>
                        <a:rPr lang="en-US" sz="900" b="1" dirty="0">
                          <a:effectLst/>
                        </a:rPr>
                        <a:t>Thread</a:t>
                      </a:r>
                    </a:p>
                  </a:txBody>
                  <a:tcPr marL="40111" marR="40111" marT="40111" marB="40111" anchor="ctr">
                    <a:lnL>
                      <a:noFill/>
                    </a:lnL>
                    <a:lnR>
                      <a:noFill/>
                    </a:lnR>
                    <a:lnT>
                      <a:noFill/>
                    </a:lnT>
                    <a:lnB>
                      <a:noFill/>
                    </a:lnB>
                  </a:tcPr>
                </a:tc>
                <a:extLst>
                  <a:ext uri="{0D108BD9-81ED-4DB2-BD59-A6C34878D82A}">
                    <a16:rowId xmlns:a16="http://schemas.microsoft.com/office/drawing/2014/main" val="1238533877"/>
                  </a:ext>
                </a:extLst>
              </a:tr>
              <a:tr h="199704">
                <a:tc>
                  <a:txBody>
                    <a:bodyPr/>
                    <a:lstStyle/>
                    <a:p>
                      <a:pPr algn="l" fontAlgn="base"/>
                      <a:r>
                        <a:rPr lang="en-IL" sz="1050" b="1" dirty="0">
                          <a:effectLst/>
                        </a:rPr>
                        <a:t>1.</a:t>
                      </a:r>
                    </a:p>
                  </a:txBody>
                  <a:tcPr marL="38507" marR="38507" marT="19253" marB="19253" anchor="ctr">
                    <a:lnL>
                      <a:noFill/>
                    </a:lnL>
                    <a:lnR>
                      <a:noFill/>
                    </a:lnR>
                    <a:lnT>
                      <a:noFill/>
                    </a:lnT>
                    <a:lnB>
                      <a:noFill/>
                    </a:lnB>
                  </a:tcPr>
                </a:tc>
                <a:tc>
                  <a:txBody>
                    <a:bodyPr/>
                    <a:lstStyle/>
                    <a:p>
                      <a:pPr algn="l" fontAlgn="base"/>
                      <a:r>
                        <a:rPr lang="en-US" sz="800" b="0">
                          <a:effectLst/>
                        </a:rPr>
                        <a:t>Process means any program is in execution.</a:t>
                      </a:r>
                    </a:p>
                  </a:txBody>
                  <a:tcPr marL="40111" marR="40111" marT="56155" marB="56155" anchor="ctr">
                    <a:lnL>
                      <a:noFill/>
                    </a:lnL>
                    <a:lnR>
                      <a:noFill/>
                    </a:lnR>
                    <a:lnT>
                      <a:noFill/>
                    </a:lnT>
                    <a:lnB>
                      <a:noFill/>
                    </a:lnB>
                  </a:tcPr>
                </a:tc>
                <a:tc>
                  <a:txBody>
                    <a:bodyPr/>
                    <a:lstStyle/>
                    <a:p>
                      <a:pPr algn="l" fontAlgn="base"/>
                      <a:r>
                        <a:rPr lang="en-US" sz="800" b="0">
                          <a:effectLst/>
                        </a:rPr>
                        <a:t>Thread means a segment of a process.</a:t>
                      </a:r>
                    </a:p>
                  </a:txBody>
                  <a:tcPr marL="40111" marR="40111" marT="56155" marB="56155" anchor="ctr">
                    <a:lnL>
                      <a:noFill/>
                    </a:lnL>
                    <a:lnR>
                      <a:noFill/>
                    </a:lnR>
                    <a:lnT>
                      <a:noFill/>
                    </a:lnT>
                    <a:lnB>
                      <a:noFill/>
                    </a:lnB>
                  </a:tcPr>
                </a:tc>
                <a:extLst>
                  <a:ext uri="{0D108BD9-81ED-4DB2-BD59-A6C34878D82A}">
                    <a16:rowId xmlns:a16="http://schemas.microsoft.com/office/drawing/2014/main" val="1481833287"/>
                  </a:ext>
                </a:extLst>
              </a:tr>
              <a:tr h="199704">
                <a:tc>
                  <a:txBody>
                    <a:bodyPr/>
                    <a:lstStyle/>
                    <a:p>
                      <a:pPr algn="l" fontAlgn="base"/>
                      <a:r>
                        <a:rPr lang="en-IL" sz="1050" b="1" dirty="0">
                          <a:effectLst/>
                        </a:rPr>
                        <a:t>2.</a:t>
                      </a:r>
                    </a:p>
                  </a:txBody>
                  <a:tcPr marL="38507" marR="38507" marT="19253" marB="19253" anchor="ctr">
                    <a:lnL>
                      <a:noFill/>
                    </a:lnL>
                    <a:lnR>
                      <a:noFill/>
                    </a:lnR>
                    <a:lnT>
                      <a:noFill/>
                    </a:lnT>
                    <a:lnB>
                      <a:noFill/>
                    </a:lnB>
                  </a:tcPr>
                </a:tc>
                <a:tc>
                  <a:txBody>
                    <a:bodyPr/>
                    <a:lstStyle/>
                    <a:p>
                      <a:pPr algn="l" fontAlgn="base"/>
                      <a:r>
                        <a:rPr lang="en-US" sz="800" b="0">
                          <a:effectLst/>
                        </a:rPr>
                        <a:t>The process takes more time to terminate.</a:t>
                      </a:r>
                    </a:p>
                  </a:txBody>
                  <a:tcPr marL="40111" marR="40111" marT="56155" marB="56155" anchor="ctr">
                    <a:lnL>
                      <a:noFill/>
                    </a:lnL>
                    <a:lnR>
                      <a:noFill/>
                    </a:lnR>
                    <a:lnT>
                      <a:noFill/>
                    </a:lnT>
                    <a:lnB>
                      <a:noFill/>
                    </a:lnB>
                  </a:tcPr>
                </a:tc>
                <a:tc>
                  <a:txBody>
                    <a:bodyPr/>
                    <a:lstStyle/>
                    <a:p>
                      <a:pPr algn="l" fontAlgn="base"/>
                      <a:r>
                        <a:rPr lang="en-US" sz="800" b="0">
                          <a:effectLst/>
                        </a:rPr>
                        <a:t>The thread takes less time to terminate.</a:t>
                      </a:r>
                    </a:p>
                  </a:txBody>
                  <a:tcPr marL="40111" marR="40111" marT="56155" marB="56155" anchor="ctr">
                    <a:lnL>
                      <a:noFill/>
                    </a:lnL>
                    <a:lnR>
                      <a:noFill/>
                    </a:lnR>
                    <a:lnT>
                      <a:noFill/>
                    </a:lnT>
                    <a:lnB>
                      <a:noFill/>
                    </a:lnB>
                  </a:tcPr>
                </a:tc>
                <a:extLst>
                  <a:ext uri="{0D108BD9-81ED-4DB2-BD59-A6C34878D82A}">
                    <a16:rowId xmlns:a16="http://schemas.microsoft.com/office/drawing/2014/main" val="251741277"/>
                  </a:ext>
                </a:extLst>
              </a:tr>
              <a:tr h="199704">
                <a:tc>
                  <a:txBody>
                    <a:bodyPr/>
                    <a:lstStyle/>
                    <a:p>
                      <a:pPr algn="l" fontAlgn="base"/>
                      <a:r>
                        <a:rPr lang="en-IL" sz="1050" b="1" dirty="0">
                          <a:effectLst/>
                        </a:rPr>
                        <a:t>3.</a:t>
                      </a:r>
                    </a:p>
                  </a:txBody>
                  <a:tcPr marL="38507" marR="38507" marT="19253" marB="19253" anchor="ctr">
                    <a:lnL>
                      <a:noFill/>
                    </a:lnL>
                    <a:lnR>
                      <a:noFill/>
                    </a:lnR>
                    <a:lnT>
                      <a:noFill/>
                    </a:lnT>
                    <a:lnB>
                      <a:noFill/>
                    </a:lnB>
                  </a:tcPr>
                </a:tc>
                <a:tc>
                  <a:txBody>
                    <a:bodyPr/>
                    <a:lstStyle/>
                    <a:p>
                      <a:pPr algn="l" fontAlgn="base"/>
                      <a:r>
                        <a:rPr lang="en-US" sz="800" b="0">
                          <a:effectLst/>
                        </a:rPr>
                        <a:t>It takes more time for creation.</a:t>
                      </a:r>
                    </a:p>
                  </a:txBody>
                  <a:tcPr marL="40111" marR="40111" marT="56155" marB="56155" anchor="ctr">
                    <a:lnL>
                      <a:noFill/>
                    </a:lnL>
                    <a:lnR>
                      <a:noFill/>
                    </a:lnR>
                    <a:lnT>
                      <a:noFill/>
                    </a:lnT>
                    <a:lnB>
                      <a:noFill/>
                    </a:lnB>
                  </a:tcPr>
                </a:tc>
                <a:tc>
                  <a:txBody>
                    <a:bodyPr/>
                    <a:lstStyle/>
                    <a:p>
                      <a:pPr algn="l" fontAlgn="base"/>
                      <a:r>
                        <a:rPr lang="en-US" sz="800" b="0">
                          <a:effectLst/>
                        </a:rPr>
                        <a:t>It takes less time for creation.</a:t>
                      </a:r>
                    </a:p>
                  </a:txBody>
                  <a:tcPr marL="40111" marR="40111" marT="56155" marB="56155" anchor="ctr">
                    <a:lnL>
                      <a:noFill/>
                    </a:lnL>
                    <a:lnR>
                      <a:noFill/>
                    </a:lnR>
                    <a:lnT>
                      <a:noFill/>
                    </a:lnT>
                    <a:lnB>
                      <a:noFill/>
                    </a:lnB>
                  </a:tcPr>
                </a:tc>
                <a:extLst>
                  <a:ext uri="{0D108BD9-81ED-4DB2-BD59-A6C34878D82A}">
                    <a16:rowId xmlns:a16="http://schemas.microsoft.com/office/drawing/2014/main" val="1815094671"/>
                  </a:ext>
                </a:extLst>
              </a:tr>
              <a:tr h="199704">
                <a:tc>
                  <a:txBody>
                    <a:bodyPr/>
                    <a:lstStyle/>
                    <a:p>
                      <a:pPr algn="l" fontAlgn="base"/>
                      <a:r>
                        <a:rPr lang="en-IL" sz="1050" b="1" dirty="0">
                          <a:effectLst/>
                        </a:rPr>
                        <a:t>4.</a:t>
                      </a:r>
                    </a:p>
                  </a:txBody>
                  <a:tcPr marL="38507" marR="38507" marT="19253" marB="19253" anchor="ctr">
                    <a:lnL>
                      <a:noFill/>
                    </a:lnL>
                    <a:lnR>
                      <a:noFill/>
                    </a:lnR>
                    <a:lnT>
                      <a:noFill/>
                    </a:lnT>
                    <a:lnB>
                      <a:noFill/>
                    </a:lnB>
                  </a:tcPr>
                </a:tc>
                <a:tc>
                  <a:txBody>
                    <a:bodyPr/>
                    <a:lstStyle/>
                    <a:p>
                      <a:pPr algn="l" fontAlgn="base"/>
                      <a:r>
                        <a:rPr lang="en-US" sz="800" b="0">
                          <a:effectLst/>
                        </a:rPr>
                        <a:t>It also takes more time for context switching.</a:t>
                      </a:r>
                    </a:p>
                  </a:txBody>
                  <a:tcPr marL="40111" marR="40111" marT="56155" marB="56155" anchor="ctr">
                    <a:lnL>
                      <a:noFill/>
                    </a:lnL>
                    <a:lnR>
                      <a:noFill/>
                    </a:lnR>
                    <a:lnT>
                      <a:noFill/>
                    </a:lnT>
                    <a:lnB>
                      <a:noFill/>
                    </a:lnB>
                  </a:tcPr>
                </a:tc>
                <a:tc>
                  <a:txBody>
                    <a:bodyPr/>
                    <a:lstStyle/>
                    <a:p>
                      <a:pPr algn="l" fontAlgn="base"/>
                      <a:r>
                        <a:rPr lang="en-US" sz="800" b="0">
                          <a:effectLst/>
                        </a:rPr>
                        <a:t>It takes less time for context switching.</a:t>
                      </a:r>
                    </a:p>
                  </a:txBody>
                  <a:tcPr marL="40111" marR="40111" marT="56155" marB="56155" anchor="ctr">
                    <a:lnL>
                      <a:noFill/>
                    </a:lnL>
                    <a:lnR>
                      <a:noFill/>
                    </a:lnR>
                    <a:lnT>
                      <a:noFill/>
                    </a:lnT>
                    <a:lnB>
                      <a:noFill/>
                    </a:lnB>
                  </a:tcPr>
                </a:tc>
                <a:extLst>
                  <a:ext uri="{0D108BD9-81ED-4DB2-BD59-A6C34878D82A}">
                    <a16:rowId xmlns:a16="http://schemas.microsoft.com/office/drawing/2014/main" val="758561644"/>
                  </a:ext>
                </a:extLst>
              </a:tr>
              <a:tr h="199704">
                <a:tc>
                  <a:txBody>
                    <a:bodyPr/>
                    <a:lstStyle/>
                    <a:p>
                      <a:pPr algn="l" fontAlgn="base"/>
                      <a:r>
                        <a:rPr lang="en-IL" sz="1050" b="1">
                          <a:effectLst/>
                        </a:rPr>
                        <a:t>5.</a:t>
                      </a:r>
                    </a:p>
                  </a:txBody>
                  <a:tcPr marL="38507" marR="38507" marT="19253" marB="19253" anchor="ctr">
                    <a:lnL>
                      <a:noFill/>
                    </a:lnL>
                    <a:lnR>
                      <a:noFill/>
                    </a:lnR>
                    <a:lnT>
                      <a:noFill/>
                    </a:lnT>
                    <a:lnB>
                      <a:noFill/>
                    </a:lnB>
                  </a:tcPr>
                </a:tc>
                <a:tc>
                  <a:txBody>
                    <a:bodyPr/>
                    <a:lstStyle/>
                    <a:p>
                      <a:pPr algn="l" fontAlgn="base"/>
                      <a:r>
                        <a:rPr lang="en-US" sz="800" b="0">
                          <a:effectLst/>
                        </a:rPr>
                        <a:t>The process is less efficient in terms of communication.</a:t>
                      </a:r>
                    </a:p>
                  </a:txBody>
                  <a:tcPr marL="40111" marR="40111" marT="56155" marB="56155" anchor="ctr">
                    <a:lnL>
                      <a:noFill/>
                    </a:lnL>
                    <a:lnR>
                      <a:noFill/>
                    </a:lnR>
                    <a:lnT>
                      <a:noFill/>
                    </a:lnT>
                    <a:lnB>
                      <a:noFill/>
                    </a:lnB>
                  </a:tcPr>
                </a:tc>
                <a:tc>
                  <a:txBody>
                    <a:bodyPr/>
                    <a:lstStyle/>
                    <a:p>
                      <a:pPr algn="l" fontAlgn="base"/>
                      <a:r>
                        <a:rPr lang="en-US" sz="800" b="0">
                          <a:effectLst/>
                        </a:rPr>
                        <a:t>Thread is more efficient in terms of communication.</a:t>
                      </a:r>
                    </a:p>
                  </a:txBody>
                  <a:tcPr marL="40111" marR="40111" marT="56155" marB="56155" anchor="ctr">
                    <a:lnL>
                      <a:noFill/>
                    </a:lnL>
                    <a:lnR>
                      <a:noFill/>
                    </a:lnR>
                    <a:lnT>
                      <a:noFill/>
                    </a:lnT>
                    <a:lnB>
                      <a:noFill/>
                    </a:lnB>
                  </a:tcPr>
                </a:tc>
                <a:extLst>
                  <a:ext uri="{0D108BD9-81ED-4DB2-BD59-A6C34878D82A}">
                    <a16:rowId xmlns:a16="http://schemas.microsoft.com/office/drawing/2014/main" val="2263787158"/>
                  </a:ext>
                </a:extLst>
              </a:tr>
              <a:tr h="375913">
                <a:tc>
                  <a:txBody>
                    <a:bodyPr/>
                    <a:lstStyle/>
                    <a:p>
                      <a:pPr algn="l" fontAlgn="base"/>
                      <a:r>
                        <a:rPr lang="en-IL" sz="1050" b="1" dirty="0">
                          <a:effectLst/>
                        </a:rPr>
                        <a:t>6. </a:t>
                      </a:r>
                    </a:p>
                  </a:txBody>
                  <a:tcPr marL="38507" marR="38507" marT="19253" marB="19253" anchor="ctr">
                    <a:lnL>
                      <a:noFill/>
                    </a:lnL>
                    <a:lnR>
                      <a:noFill/>
                    </a:lnR>
                    <a:lnT>
                      <a:noFill/>
                    </a:lnT>
                    <a:lnB>
                      <a:noFill/>
                    </a:lnB>
                  </a:tcPr>
                </a:tc>
                <a:tc>
                  <a:txBody>
                    <a:bodyPr/>
                    <a:lstStyle/>
                    <a:p>
                      <a:pPr algn="l" fontAlgn="base"/>
                      <a:r>
                        <a:rPr lang="en-US" sz="800" b="0">
                          <a:effectLst/>
                        </a:rPr>
                        <a:t>Multiprogramming holds the concepts of multi-process.</a:t>
                      </a:r>
                    </a:p>
                  </a:txBody>
                  <a:tcPr marL="40111" marR="40111" marT="56155" marB="56155" anchor="ctr">
                    <a:lnL>
                      <a:noFill/>
                    </a:lnL>
                    <a:lnR>
                      <a:noFill/>
                    </a:lnR>
                    <a:lnT>
                      <a:noFill/>
                    </a:lnT>
                    <a:lnB>
                      <a:noFill/>
                    </a:lnB>
                  </a:tcPr>
                </a:tc>
                <a:tc>
                  <a:txBody>
                    <a:bodyPr/>
                    <a:lstStyle/>
                    <a:p>
                      <a:pPr algn="l" fontAlgn="base"/>
                      <a:r>
                        <a:rPr lang="en-US" sz="800" b="0" dirty="0">
                          <a:effectLst/>
                        </a:rPr>
                        <a:t>We don’t need multi programs in action for multiple threads because a single process consists of multiple threads.</a:t>
                      </a:r>
                    </a:p>
                  </a:txBody>
                  <a:tcPr marL="40111" marR="40111" marT="56155" marB="56155" anchor="ctr">
                    <a:lnL>
                      <a:noFill/>
                    </a:lnL>
                    <a:lnR>
                      <a:noFill/>
                    </a:lnR>
                    <a:lnT>
                      <a:noFill/>
                    </a:lnT>
                    <a:lnB>
                      <a:noFill/>
                    </a:lnB>
                  </a:tcPr>
                </a:tc>
                <a:extLst>
                  <a:ext uri="{0D108BD9-81ED-4DB2-BD59-A6C34878D82A}">
                    <a16:rowId xmlns:a16="http://schemas.microsoft.com/office/drawing/2014/main" val="2605975152"/>
                  </a:ext>
                </a:extLst>
              </a:tr>
              <a:tr h="140967">
                <a:tc>
                  <a:txBody>
                    <a:bodyPr/>
                    <a:lstStyle/>
                    <a:p>
                      <a:pPr algn="l" fontAlgn="base"/>
                      <a:r>
                        <a:rPr lang="en-IL" sz="1050" b="1" dirty="0">
                          <a:effectLst/>
                        </a:rPr>
                        <a:t>7.</a:t>
                      </a:r>
                    </a:p>
                  </a:txBody>
                  <a:tcPr marL="38507" marR="38507" marT="19253" marB="19253" anchor="ctr">
                    <a:lnL>
                      <a:noFill/>
                    </a:lnL>
                    <a:lnR>
                      <a:noFill/>
                    </a:lnR>
                    <a:lnT>
                      <a:noFill/>
                    </a:lnT>
                    <a:lnB>
                      <a:noFill/>
                    </a:lnB>
                  </a:tcPr>
                </a:tc>
                <a:tc>
                  <a:txBody>
                    <a:bodyPr/>
                    <a:lstStyle/>
                    <a:p>
                      <a:pPr algn="l" fontAlgn="base"/>
                      <a:r>
                        <a:rPr lang="en-US" sz="800" b="0">
                          <a:effectLst/>
                        </a:rPr>
                        <a:t>The process is isolated.</a:t>
                      </a:r>
                    </a:p>
                  </a:txBody>
                  <a:tcPr marL="40111" marR="40111" marT="56155" marB="56155" anchor="ctr">
                    <a:lnL>
                      <a:noFill/>
                    </a:lnL>
                    <a:lnR>
                      <a:noFill/>
                    </a:lnR>
                    <a:lnT>
                      <a:noFill/>
                    </a:lnT>
                    <a:lnB>
                      <a:noFill/>
                    </a:lnB>
                  </a:tcPr>
                </a:tc>
                <a:tc>
                  <a:txBody>
                    <a:bodyPr/>
                    <a:lstStyle/>
                    <a:p>
                      <a:pPr algn="l" fontAlgn="base"/>
                      <a:r>
                        <a:rPr lang="en-US" sz="800" b="0">
                          <a:effectLst/>
                        </a:rPr>
                        <a:t>Threads share memory.</a:t>
                      </a:r>
                    </a:p>
                  </a:txBody>
                  <a:tcPr marL="40111" marR="40111" marT="56155" marB="56155" anchor="ctr">
                    <a:lnL>
                      <a:noFill/>
                    </a:lnL>
                    <a:lnR>
                      <a:noFill/>
                    </a:lnR>
                    <a:lnT>
                      <a:noFill/>
                    </a:lnT>
                    <a:lnB>
                      <a:noFill/>
                    </a:lnB>
                  </a:tcPr>
                </a:tc>
                <a:extLst>
                  <a:ext uri="{0D108BD9-81ED-4DB2-BD59-A6C34878D82A}">
                    <a16:rowId xmlns:a16="http://schemas.microsoft.com/office/drawing/2014/main" val="3099532222"/>
                  </a:ext>
                </a:extLst>
              </a:tr>
              <a:tr h="317176">
                <a:tc>
                  <a:txBody>
                    <a:bodyPr/>
                    <a:lstStyle/>
                    <a:p>
                      <a:pPr algn="l" fontAlgn="base"/>
                      <a:r>
                        <a:rPr lang="en-IL" sz="1050" b="1" dirty="0">
                          <a:effectLst/>
                        </a:rPr>
                        <a:t>8.</a:t>
                      </a:r>
                    </a:p>
                  </a:txBody>
                  <a:tcPr marL="38507" marR="38507" marT="19253" marB="19253" anchor="ctr">
                    <a:lnL>
                      <a:noFill/>
                    </a:lnL>
                    <a:lnR>
                      <a:noFill/>
                    </a:lnR>
                    <a:lnT>
                      <a:noFill/>
                    </a:lnT>
                    <a:lnB>
                      <a:noFill/>
                    </a:lnB>
                  </a:tcPr>
                </a:tc>
                <a:tc>
                  <a:txBody>
                    <a:bodyPr/>
                    <a:lstStyle/>
                    <a:p>
                      <a:pPr algn="l" fontAlgn="base"/>
                      <a:r>
                        <a:rPr lang="en-US" sz="800" b="0" dirty="0">
                          <a:effectLst/>
                        </a:rPr>
                        <a:t>The process is called the heavyweight process.</a:t>
                      </a:r>
                    </a:p>
                  </a:txBody>
                  <a:tcPr marL="40111" marR="40111" marT="56155" marB="56155" anchor="ctr">
                    <a:lnL>
                      <a:noFill/>
                    </a:lnL>
                    <a:lnR>
                      <a:noFill/>
                    </a:lnR>
                    <a:lnT>
                      <a:noFill/>
                    </a:lnT>
                    <a:lnB>
                      <a:noFill/>
                    </a:lnB>
                  </a:tcPr>
                </a:tc>
                <a:tc>
                  <a:txBody>
                    <a:bodyPr/>
                    <a:lstStyle/>
                    <a:p>
                      <a:pPr algn="l" fontAlgn="base"/>
                      <a:r>
                        <a:rPr lang="en-US" sz="800" b="0">
                          <a:effectLst/>
                        </a:rPr>
                        <a:t>A Thread is lightweight as each thread in a process shares code, data, and resources.</a:t>
                      </a:r>
                    </a:p>
                  </a:txBody>
                  <a:tcPr marL="40111" marR="40111" marT="56155" marB="56155" anchor="ctr">
                    <a:lnL>
                      <a:noFill/>
                    </a:lnL>
                    <a:lnR>
                      <a:noFill/>
                    </a:lnR>
                    <a:lnT>
                      <a:noFill/>
                    </a:lnT>
                    <a:lnB>
                      <a:noFill/>
                    </a:lnB>
                  </a:tcPr>
                </a:tc>
                <a:extLst>
                  <a:ext uri="{0D108BD9-81ED-4DB2-BD59-A6C34878D82A}">
                    <a16:rowId xmlns:a16="http://schemas.microsoft.com/office/drawing/2014/main" val="937296913"/>
                  </a:ext>
                </a:extLst>
              </a:tr>
              <a:tr h="317176">
                <a:tc>
                  <a:txBody>
                    <a:bodyPr/>
                    <a:lstStyle/>
                    <a:p>
                      <a:pPr algn="l" fontAlgn="base"/>
                      <a:r>
                        <a:rPr lang="en-IL" sz="1050" b="1" dirty="0">
                          <a:effectLst/>
                        </a:rPr>
                        <a:t>9.</a:t>
                      </a:r>
                    </a:p>
                  </a:txBody>
                  <a:tcPr marL="38507" marR="38507" marT="19253" marB="19253" anchor="ctr">
                    <a:lnL>
                      <a:noFill/>
                    </a:lnL>
                    <a:lnR>
                      <a:noFill/>
                    </a:lnR>
                    <a:lnT>
                      <a:noFill/>
                    </a:lnT>
                    <a:lnB>
                      <a:noFill/>
                    </a:lnB>
                  </a:tcPr>
                </a:tc>
                <a:tc>
                  <a:txBody>
                    <a:bodyPr/>
                    <a:lstStyle/>
                    <a:p>
                      <a:pPr algn="l" fontAlgn="base"/>
                      <a:r>
                        <a:rPr lang="en-US" sz="800" b="0">
                          <a:effectLst/>
                        </a:rPr>
                        <a:t>Process switching uses an interface in an operating system.</a:t>
                      </a:r>
                    </a:p>
                  </a:txBody>
                  <a:tcPr marL="40111" marR="40111" marT="56155" marB="56155" anchor="ctr">
                    <a:lnL>
                      <a:noFill/>
                    </a:lnL>
                    <a:lnR>
                      <a:noFill/>
                    </a:lnR>
                    <a:lnT>
                      <a:noFill/>
                    </a:lnT>
                    <a:lnB>
                      <a:noFill/>
                    </a:lnB>
                  </a:tcPr>
                </a:tc>
                <a:tc>
                  <a:txBody>
                    <a:bodyPr/>
                    <a:lstStyle/>
                    <a:p>
                      <a:pPr algn="l" fontAlgn="base"/>
                      <a:r>
                        <a:rPr lang="en-US" sz="800" b="0">
                          <a:effectLst/>
                        </a:rPr>
                        <a:t>Thread switching does not require calling an operating system and causes an interrupt to the kernel.</a:t>
                      </a:r>
                    </a:p>
                  </a:txBody>
                  <a:tcPr marL="40111" marR="40111" marT="56155" marB="56155" anchor="ctr">
                    <a:lnL>
                      <a:noFill/>
                    </a:lnL>
                    <a:lnR>
                      <a:noFill/>
                    </a:lnR>
                    <a:lnT>
                      <a:noFill/>
                    </a:lnT>
                    <a:lnB>
                      <a:noFill/>
                    </a:lnB>
                  </a:tcPr>
                </a:tc>
                <a:extLst>
                  <a:ext uri="{0D108BD9-81ED-4DB2-BD59-A6C34878D82A}">
                    <a16:rowId xmlns:a16="http://schemas.microsoft.com/office/drawing/2014/main" val="2678502472"/>
                  </a:ext>
                </a:extLst>
              </a:tr>
              <a:tr h="258440">
                <a:tc>
                  <a:txBody>
                    <a:bodyPr/>
                    <a:lstStyle/>
                    <a:p>
                      <a:pPr algn="l" fontAlgn="base"/>
                      <a:r>
                        <a:rPr lang="en-IL" sz="1050" b="1" dirty="0">
                          <a:effectLst/>
                        </a:rPr>
                        <a:t>10.</a:t>
                      </a:r>
                    </a:p>
                  </a:txBody>
                  <a:tcPr marL="38507" marR="38507" marT="19253" marB="19253" anchor="ctr">
                    <a:lnL>
                      <a:noFill/>
                    </a:lnL>
                    <a:lnR>
                      <a:noFill/>
                    </a:lnR>
                    <a:lnT>
                      <a:noFill/>
                    </a:lnT>
                    <a:lnB>
                      <a:noFill/>
                    </a:lnB>
                  </a:tcPr>
                </a:tc>
                <a:tc>
                  <a:txBody>
                    <a:bodyPr/>
                    <a:lstStyle/>
                    <a:p>
                      <a:pPr algn="l" fontAlgn="base"/>
                      <a:r>
                        <a:rPr lang="en-US" sz="800" b="0">
                          <a:effectLst/>
                        </a:rPr>
                        <a:t>If one process is blocked then it will not affect the execution of other processes </a:t>
                      </a:r>
                    </a:p>
                  </a:txBody>
                  <a:tcPr marL="40111" marR="40111" marT="56155" marB="56155" anchor="ctr">
                    <a:lnL>
                      <a:noFill/>
                    </a:lnL>
                    <a:lnR>
                      <a:noFill/>
                    </a:lnR>
                    <a:lnT>
                      <a:noFill/>
                    </a:lnT>
                    <a:lnB>
                      <a:noFill/>
                    </a:lnB>
                  </a:tcPr>
                </a:tc>
                <a:tc>
                  <a:txBody>
                    <a:bodyPr/>
                    <a:lstStyle/>
                    <a:p>
                      <a:pPr algn="l" fontAlgn="base"/>
                      <a:r>
                        <a:rPr lang="en-US" sz="800" b="0">
                          <a:effectLst/>
                        </a:rPr>
                        <a:t>If a user-level thread is blocked, then all other user-level threads are blocked. </a:t>
                      </a:r>
                    </a:p>
                  </a:txBody>
                  <a:tcPr marL="40111" marR="40111" marT="56155" marB="56155" anchor="ctr">
                    <a:lnL>
                      <a:noFill/>
                    </a:lnL>
                    <a:lnR>
                      <a:noFill/>
                    </a:lnR>
                    <a:lnT>
                      <a:noFill/>
                    </a:lnT>
                    <a:lnB>
                      <a:noFill/>
                    </a:lnB>
                  </a:tcPr>
                </a:tc>
                <a:extLst>
                  <a:ext uri="{0D108BD9-81ED-4DB2-BD59-A6C34878D82A}">
                    <a16:rowId xmlns:a16="http://schemas.microsoft.com/office/drawing/2014/main" val="2629258659"/>
                  </a:ext>
                </a:extLst>
              </a:tr>
              <a:tr h="317176">
                <a:tc>
                  <a:txBody>
                    <a:bodyPr/>
                    <a:lstStyle/>
                    <a:p>
                      <a:pPr algn="l" fontAlgn="base"/>
                      <a:r>
                        <a:rPr lang="en-IL" sz="1050" b="1" dirty="0">
                          <a:effectLst/>
                        </a:rPr>
                        <a:t>11.</a:t>
                      </a:r>
                    </a:p>
                  </a:txBody>
                  <a:tcPr marL="38507" marR="38507" marT="19253" marB="19253" anchor="ctr">
                    <a:lnL>
                      <a:noFill/>
                    </a:lnL>
                    <a:lnR>
                      <a:noFill/>
                    </a:lnR>
                    <a:lnT>
                      <a:noFill/>
                    </a:lnT>
                    <a:lnB>
                      <a:noFill/>
                    </a:lnB>
                  </a:tcPr>
                </a:tc>
                <a:tc>
                  <a:txBody>
                    <a:bodyPr/>
                    <a:lstStyle/>
                    <a:p>
                      <a:pPr algn="l" fontAlgn="base"/>
                      <a:r>
                        <a:rPr lang="en-US" sz="800" b="0">
                          <a:effectLst/>
                        </a:rPr>
                        <a:t>The process has its own Process Control Block, Stack, and Address Space.</a:t>
                      </a:r>
                    </a:p>
                  </a:txBody>
                  <a:tcPr marL="40111" marR="40111" marT="56155" marB="56155" anchor="ctr">
                    <a:lnL>
                      <a:noFill/>
                    </a:lnL>
                    <a:lnR>
                      <a:noFill/>
                    </a:lnR>
                    <a:lnT>
                      <a:noFill/>
                    </a:lnT>
                    <a:lnB>
                      <a:noFill/>
                    </a:lnB>
                  </a:tcPr>
                </a:tc>
                <a:tc>
                  <a:txBody>
                    <a:bodyPr/>
                    <a:lstStyle/>
                    <a:p>
                      <a:pPr algn="l" fontAlgn="base"/>
                      <a:r>
                        <a:rPr lang="en-US" sz="800" b="0">
                          <a:effectLst/>
                        </a:rPr>
                        <a:t>Thread has Parents’ PCB, its own Thread Control Block, and Stack and common Address space.</a:t>
                      </a:r>
                    </a:p>
                  </a:txBody>
                  <a:tcPr marL="40111" marR="40111" marT="56155" marB="56155" anchor="ctr">
                    <a:lnL>
                      <a:noFill/>
                    </a:lnL>
                    <a:lnR>
                      <a:noFill/>
                    </a:lnR>
                    <a:lnT>
                      <a:noFill/>
                    </a:lnT>
                    <a:lnB>
                      <a:noFill/>
                    </a:lnB>
                  </a:tcPr>
                </a:tc>
                <a:extLst>
                  <a:ext uri="{0D108BD9-81ED-4DB2-BD59-A6C34878D82A}">
                    <a16:rowId xmlns:a16="http://schemas.microsoft.com/office/drawing/2014/main" val="4228446216"/>
                  </a:ext>
                </a:extLst>
              </a:tr>
              <a:tr h="493385">
                <a:tc>
                  <a:txBody>
                    <a:bodyPr/>
                    <a:lstStyle/>
                    <a:p>
                      <a:pPr algn="l" fontAlgn="base"/>
                      <a:r>
                        <a:rPr lang="en-IL" sz="1050" b="1" dirty="0">
                          <a:effectLst/>
                        </a:rPr>
                        <a:t>12.</a:t>
                      </a:r>
                    </a:p>
                  </a:txBody>
                  <a:tcPr marL="38507" marR="38507" marT="19253" marB="19253" anchor="ctr">
                    <a:lnL>
                      <a:noFill/>
                    </a:lnL>
                    <a:lnR>
                      <a:noFill/>
                    </a:lnR>
                    <a:lnT>
                      <a:noFill/>
                    </a:lnT>
                    <a:lnB>
                      <a:noFill/>
                    </a:lnB>
                  </a:tcPr>
                </a:tc>
                <a:tc>
                  <a:txBody>
                    <a:bodyPr/>
                    <a:lstStyle/>
                    <a:p>
                      <a:pPr algn="l" fontAlgn="base"/>
                      <a:r>
                        <a:rPr lang="en-US" sz="800" b="0">
                          <a:effectLst/>
                        </a:rPr>
                        <a:t>Changes to the parent process do not affect child processes.</a:t>
                      </a:r>
                    </a:p>
                  </a:txBody>
                  <a:tcPr marL="40111" marR="40111" marT="56155" marB="56155" anchor="ctr">
                    <a:lnL>
                      <a:noFill/>
                    </a:lnL>
                    <a:lnR>
                      <a:noFill/>
                    </a:lnR>
                    <a:lnT>
                      <a:noFill/>
                    </a:lnT>
                    <a:lnB>
                      <a:noFill/>
                    </a:lnB>
                  </a:tcPr>
                </a:tc>
                <a:tc>
                  <a:txBody>
                    <a:bodyPr/>
                    <a:lstStyle/>
                    <a:p>
                      <a:pPr algn="l" fontAlgn="base"/>
                      <a:r>
                        <a:rPr lang="en-US" sz="800" b="0">
                          <a:effectLst/>
                        </a:rPr>
                        <a:t>Since all threads of the same process share address space and other resources so any changes to the main thread may affect the behavior of the other threads of the process.</a:t>
                      </a:r>
                    </a:p>
                  </a:txBody>
                  <a:tcPr marL="40111" marR="40111" marT="56155" marB="56155" anchor="ctr">
                    <a:lnL>
                      <a:noFill/>
                    </a:lnL>
                    <a:lnR>
                      <a:noFill/>
                    </a:lnR>
                    <a:lnT>
                      <a:noFill/>
                    </a:lnT>
                    <a:lnB>
                      <a:noFill/>
                    </a:lnB>
                  </a:tcPr>
                </a:tc>
                <a:extLst>
                  <a:ext uri="{0D108BD9-81ED-4DB2-BD59-A6C34878D82A}">
                    <a16:rowId xmlns:a16="http://schemas.microsoft.com/office/drawing/2014/main" val="1056978778"/>
                  </a:ext>
                </a:extLst>
              </a:tr>
              <a:tr h="199704">
                <a:tc>
                  <a:txBody>
                    <a:bodyPr/>
                    <a:lstStyle/>
                    <a:p>
                      <a:pPr algn="l" fontAlgn="base"/>
                      <a:r>
                        <a:rPr lang="en-IL" sz="1050" b="1" dirty="0">
                          <a:effectLst/>
                        </a:rPr>
                        <a:t>13.</a:t>
                      </a:r>
                    </a:p>
                  </a:txBody>
                  <a:tcPr marL="38507" marR="38507" marT="19253" marB="19253" anchor="ctr">
                    <a:lnL>
                      <a:noFill/>
                    </a:lnL>
                    <a:lnR>
                      <a:noFill/>
                    </a:lnR>
                    <a:lnT>
                      <a:noFill/>
                    </a:lnT>
                    <a:lnB>
                      <a:noFill/>
                    </a:lnB>
                  </a:tcPr>
                </a:tc>
                <a:tc>
                  <a:txBody>
                    <a:bodyPr/>
                    <a:lstStyle/>
                    <a:p>
                      <a:pPr algn="l" fontAlgn="base"/>
                      <a:r>
                        <a:rPr lang="en-US" sz="800" b="0">
                          <a:effectLst/>
                        </a:rPr>
                        <a:t>A system call is involved in it.</a:t>
                      </a:r>
                    </a:p>
                  </a:txBody>
                  <a:tcPr marL="40111" marR="40111" marT="56155" marB="56155" anchor="ctr">
                    <a:lnL>
                      <a:noFill/>
                    </a:lnL>
                    <a:lnR>
                      <a:noFill/>
                    </a:lnR>
                    <a:lnT>
                      <a:noFill/>
                    </a:lnT>
                    <a:lnB>
                      <a:noFill/>
                    </a:lnB>
                  </a:tcPr>
                </a:tc>
                <a:tc>
                  <a:txBody>
                    <a:bodyPr/>
                    <a:lstStyle/>
                    <a:p>
                      <a:pPr algn="l" fontAlgn="base"/>
                      <a:r>
                        <a:rPr lang="en-US" sz="800" b="0">
                          <a:effectLst/>
                        </a:rPr>
                        <a:t>No system call is involved, it is created using APIs.</a:t>
                      </a:r>
                    </a:p>
                  </a:txBody>
                  <a:tcPr marL="40111" marR="40111" marT="56155" marB="56155" anchor="ctr">
                    <a:lnL>
                      <a:noFill/>
                    </a:lnL>
                    <a:lnR>
                      <a:noFill/>
                    </a:lnR>
                    <a:lnT>
                      <a:noFill/>
                    </a:lnT>
                    <a:lnB>
                      <a:noFill/>
                    </a:lnB>
                  </a:tcPr>
                </a:tc>
                <a:extLst>
                  <a:ext uri="{0D108BD9-81ED-4DB2-BD59-A6C34878D82A}">
                    <a16:rowId xmlns:a16="http://schemas.microsoft.com/office/drawing/2014/main" val="3797566857"/>
                  </a:ext>
                </a:extLst>
              </a:tr>
              <a:tr h="199704">
                <a:tc>
                  <a:txBody>
                    <a:bodyPr/>
                    <a:lstStyle/>
                    <a:p>
                      <a:pPr algn="l" fontAlgn="base"/>
                      <a:r>
                        <a:rPr lang="en-IL" sz="1050" b="1" dirty="0">
                          <a:effectLst/>
                        </a:rPr>
                        <a:t>14.</a:t>
                      </a:r>
                    </a:p>
                  </a:txBody>
                  <a:tcPr marL="38507" marR="38507" marT="19253" marB="19253" anchor="ctr">
                    <a:lnL>
                      <a:noFill/>
                    </a:lnL>
                    <a:lnR>
                      <a:noFill/>
                    </a:lnR>
                    <a:lnT>
                      <a:noFill/>
                    </a:lnT>
                    <a:lnB>
                      <a:noFill/>
                    </a:lnB>
                  </a:tcPr>
                </a:tc>
                <a:tc>
                  <a:txBody>
                    <a:bodyPr/>
                    <a:lstStyle/>
                    <a:p>
                      <a:pPr algn="l" fontAlgn="base"/>
                      <a:r>
                        <a:rPr lang="en-US" sz="800" b="0">
                          <a:effectLst/>
                        </a:rPr>
                        <a:t>The process does not share data with each other.</a:t>
                      </a:r>
                    </a:p>
                  </a:txBody>
                  <a:tcPr marL="40111" marR="40111" marT="56155" marB="56155" anchor="ctr">
                    <a:lnL>
                      <a:noFill/>
                    </a:lnL>
                    <a:lnR>
                      <a:noFill/>
                    </a:lnR>
                    <a:lnT>
                      <a:noFill/>
                    </a:lnT>
                    <a:lnB>
                      <a:noFill/>
                    </a:lnB>
                  </a:tcPr>
                </a:tc>
                <a:tc>
                  <a:txBody>
                    <a:bodyPr/>
                    <a:lstStyle/>
                    <a:p>
                      <a:pPr algn="l" fontAlgn="base"/>
                      <a:r>
                        <a:rPr lang="en-US" sz="800" b="0" dirty="0">
                          <a:effectLst/>
                        </a:rPr>
                        <a:t>Threads share data with each other.</a:t>
                      </a:r>
                    </a:p>
                  </a:txBody>
                  <a:tcPr marL="40111" marR="40111" marT="56155" marB="56155" anchor="ctr">
                    <a:lnL>
                      <a:noFill/>
                    </a:lnL>
                    <a:lnR>
                      <a:noFill/>
                    </a:lnR>
                    <a:lnT>
                      <a:noFill/>
                    </a:lnT>
                    <a:lnB>
                      <a:noFill/>
                    </a:lnB>
                  </a:tcPr>
                </a:tc>
                <a:extLst>
                  <a:ext uri="{0D108BD9-81ED-4DB2-BD59-A6C34878D82A}">
                    <a16:rowId xmlns:a16="http://schemas.microsoft.com/office/drawing/2014/main" val="1814837397"/>
                  </a:ext>
                </a:extLst>
              </a:tr>
            </a:tbl>
          </a:graphicData>
        </a:graphic>
      </p:graphicFrame>
    </p:spTree>
    <p:extLst>
      <p:ext uri="{BB962C8B-B14F-4D97-AF65-F5344CB8AC3E}">
        <p14:creationId xmlns:p14="http://schemas.microsoft.com/office/powerpoint/2010/main" val="36349799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B8C54954-A0CB-739C-1A55-09EA01AEB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338" y="3724339"/>
            <a:ext cx="4603158" cy="2390443"/>
          </a:xfrm>
          <a:prstGeom prst="rect">
            <a:avLst/>
          </a:prstGeom>
        </p:spPr>
      </p:pic>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79713"/>
            <a:ext cx="8208910"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Hybrid Parallel &amp; Distributed Programming Model</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455367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OpenMP with MPI</a:t>
            </a:r>
          </a:p>
        </p:txBody>
      </p:sp>
      <p:sp>
        <p:nvSpPr>
          <p:cNvPr id="8" name="תיבת טקסט 7">
            <a:extLst>
              <a:ext uri="{FF2B5EF4-FFF2-40B4-BE49-F238E27FC236}">
                <a16:creationId xmlns:a16="http://schemas.microsoft.com/office/drawing/2014/main" id="{5F692A1D-2017-8ABA-78AC-5E7D784D6139}"/>
              </a:ext>
            </a:extLst>
          </p:cNvPr>
          <p:cNvSpPr txBox="1"/>
          <p:nvPr/>
        </p:nvSpPr>
        <p:spPr>
          <a:xfrm>
            <a:off x="4932040" y="6114782"/>
            <a:ext cx="3816424" cy="338554"/>
          </a:xfrm>
          <a:prstGeom prst="rect">
            <a:avLst/>
          </a:prstGeom>
          <a:noFill/>
        </p:spPr>
        <p:txBody>
          <a:bodyPr wrap="square" rtlCol="1">
            <a:spAutoFit/>
          </a:bodyPr>
          <a:lstStyle/>
          <a:p>
            <a:pPr algn="ctr"/>
            <a:r>
              <a:rPr lang="en-US" sz="1600" b="0" dirty="0">
                <a:solidFill>
                  <a:srgbClr val="212529"/>
                </a:solidFill>
                <a:effectLst/>
                <a:latin typeface="LM Roman 10" pitchFamily="2" charset="77"/>
              </a:rPr>
              <a:t>Hybrid model with MPI and OpenMP</a:t>
            </a:r>
            <a:endParaRPr lang="he-IL" sz="1600" b="0" dirty="0">
              <a:solidFill>
                <a:srgbClr val="212529"/>
              </a:solidFill>
              <a:latin typeface="LM Roman 10" pitchFamily="2" charset="77"/>
            </a:endParaRPr>
          </a:p>
        </p:txBody>
      </p:sp>
      <p:sp>
        <p:nvSpPr>
          <p:cNvPr id="10" name="תיבת טקסט 9">
            <a:extLst>
              <a:ext uri="{FF2B5EF4-FFF2-40B4-BE49-F238E27FC236}">
                <a16:creationId xmlns:a16="http://schemas.microsoft.com/office/drawing/2014/main" id="{AB710BE2-B587-ABF5-D84F-209F5E2E2EA2}"/>
              </a:ext>
            </a:extLst>
          </p:cNvPr>
          <p:cNvSpPr txBox="1"/>
          <p:nvPr/>
        </p:nvSpPr>
        <p:spPr>
          <a:xfrm>
            <a:off x="323528" y="1979633"/>
            <a:ext cx="8208910" cy="1737399"/>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a:t>
            </a:r>
            <a:r>
              <a:rPr lang="en-US" sz="2000" b="0" dirty="0">
                <a:solidFill>
                  <a:srgbClr val="212529"/>
                </a:solidFill>
                <a:effectLst/>
                <a:latin typeface="LM Roman 10" pitchFamily="2" charset="77"/>
                <a:cs typeface="Calibri" panose="020F0502020204030204" pitchFamily="34" charset="0"/>
              </a:rPr>
              <a:t> common example of a hybrid model is the combination of the message passing model (MPI) with the threads model (OpenMP).</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Threads perform computationally intensive kernels using local, on-node data (with OpenMP parallelism). </a:t>
            </a:r>
          </a:p>
        </p:txBody>
      </p:sp>
      <p:sp>
        <p:nvSpPr>
          <p:cNvPr id="12" name="תיבת טקסט 11">
            <a:extLst>
              <a:ext uri="{FF2B5EF4-FFF2-40B4-BE49-F238E27FC236}">
                <a16:creationId xmlns:a16="http://schemas.microsoft.com/office/drawing/2014/main" id="{684D7E28-233E-BB8D-D63B-1504EF9E9A0D}"/>
              </a:ext>
            </a:extLst>
          </p:cNvPr>
          <p:cNvSpPr txBox="1"/>
          <p:nvPr/>
        </p:nvSpPr>
        <p:spPr>
          <a:xfrm>
            <a:off x="323528" y="3645024"/>
            <a:ext cx="3816424" cy="1660455"/>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Communications between processes on different nodes  occurs over the network using MPI.</a:t>
            </a:r>
          </a:p>
        </p:txBody>
      </p:sp>
    </p:spTree>
    <p:extLst>
      <p:ext uri="{BB962C8B-B14F-4D97-AF65-F5344CB8AC3E}">
        <p14:creationId xmlns:p14="http://schemas.microsoft.com/office/powerpoint/2010/main" val="32764497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455367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OpenMP with MPI (</a:t>
            </a:r>
            <a:r>
              <a:rPr lang="en-US" sz="2400" b="0" i="1" u="sng" kern="0" dirty="0">
                <a:solidFill>
                  <a:schemeClr val="tx2"/>
                </a:solidFill>
                <a:latin typeface="LM Roman 10" pitchFamily="2" charset="77"/>
                <a:ea typeface="굴림" charset="-127"/>
                <a:cs typeface="Calibri" panose="020F0502020204030204" pitchFamily="34" charset="0"/>
              </a:rPr>
              <a:t>MPI-X</a:t>
            </a:r>
            <a:r>
              <a:rPr lang="en-US" sz="2400" b="0" u="sng" kern="0" dirty="0">
                <a:solidFill>
                  <a:schemeClr val="tx2"/>
                </a:solidFill>
                <a:latin typeface="LM Roman 10" pitchFamily="2" charset="77"/>
                <a:ea typeface="굴림" charset="-127"/>
                <a:cs typeface="Calibri" panose="020F0502020204030204" pitchFamily="34" charset="0"/>
              </a:rPr>
              <a:t>)</a:t>
            </a:r>
          </a:p>
        </p:txBody>
      </p:sp>
      <p:pic>
        <p:nvPicPr>
          <p:cNvPr id="3" name="תמונה 2">
            <a:extLst>
              <a:ext uri="{FF2B5EF4-FFF2-40B4-BE49-F238E27FC236}">
                <a16:creationId xmlns:a16="http://schemas.microsoft.com/office/drawing/2014/main" id="{473CB6DF-6C2E-AB8C-5D33-F71300D254E1}"/>
              </a:ext>
            </a:extLst>
          </p:cNvPr>
          <p:cNvPicPr>
            <a:picLocks noChangeAspect="1"/>
          </p:cNvPicPr>
          <p:nvPr/>
        </p:nvPicPr>
        <p:blipFill>
          <a:blip r:embed="rId3"/>
          <a:stretch>
            <a:fillRect/>
          </a:stretch>
        </p:blipFill>
        <p:spPr>
          <a:xfrm>
            <a:off x="1259632" y="1988840"/>
            <a:ext cx="6840760" cy="4044579"/>
          </a:xfrm>
          <a:prstGeom prst="rect">
            <a:avLst/>
          </a:prstGeom>
        </p:spPr>
      </p:pic>
      <p:sp>
        <p:nvSpPr>
          <p:cNvPr id="6" name="תיבת טקסט 5">
            <a:extLst>
              <a:ext uri="{FF2B5EF4-FFF2-40B4-BE49-F238E27FC236}">
                <a16:creationId xmlns:a16="http://schemas.microsoft.com/office/drawing/2014/main" id="{42E2344C-F6FB-5737-1317-853131898FB7}"/>
              </a:ext>
            </a:extLst>
          </p:cNvPr>
          <p:cNvSpPr txBox="1"/>
          <p:nvPr/>
        </p:nvSpPr>
        <p:spPr>
          <a:xfrm>
            <a:off x="1403648" y="6002124"/>
            <a:ext cx="6336704" cy="430887"/>
          </a:xfrm>
          <a:prstGeom prst="rect">
            <a:avLst/>
          </a:prstGeom>
          <a:noFill/>
        </p:spPr>
        <p:txBody>
          <a:bodyPr wrap="square" rtlCol="1">
            <a:spAutoFit/>
          </a:bodyPr>
          <a:lstStyle/>
          <a:p>
            <a:pPr algn="ctr"/>
            <a:r>
              <a:rPr lang="en-US" sz="1100" b="0" dirty="0">
                <a:solidFill>
                  <a:srgbClr val="212529"/>
                </a:solidFill>
                <a:latin typeface="LM Roman 10" pitchFamily="2" charset="77"/>
              </a:rPr>
              <a:t>Courtesy of Yun (Helen) He, Alice </a:t>
            </a:r>
            <a:r>
              <a:rPr lang="en-US" sz="1100" b="0" dirty="0" err="1">
                <a:solidFill>
                  <a:srgbClr val="212529"/>
                </a:solidFill>
                <a:latin typeface="LM Roman 10" pitchFamily="2" charset="77"/>
              </a:rPr>
              <a:t>Koniges</a:t>
            </a:r>
            <a:r>
              <a:rPr lang="en-US" sz="1100" b="0" dirty="0">
                <a:solidFill>
                  <a:srgbClr val="212529"/>
                </a:solidFill>
                <a:latin typeface="LM Roman 10" pitchFamily="2" charset="77"/>
              </a:rPr>
              <a:t>, et. al., (NERSC) at OpenMPCon’2015 (source: SC’2015 LLVM-HPC2 Workshop)</a:t>
            </a:r>
            <a:endParaRPr lang="he-IL" sz="1100" b="0" dirty="0">
              <a:solidFill>
                <a:srgbClr val="212529"/>
              </a:solidFill>
              <a:latin typeface="LM Roman 10" pitchFamily="2" charset="77"/>
            </a:endParaRPr>
          </a:p>
        </p:txBody>
      </p:sp>
      <p:sp>
        <p:nvSpPr>
          <p:cNvPr id="2" name="Rectangle 2">
            <a:extLst>
              <a:ext uri="{FF2B5EF4-FFF2-40B4-BE49-F238E27FC236}">
                <a16:creationId xmlns:a16="http://schemas.microsoft.com/office/drawing/2014/main" id="{F786F726-1B91-D989-5620-EED91077BA14}"/>
              </a:ext>
            </a:extLst>
          </p:cNvPr>
          <p:cNvSpPr txBox="1">
            <a:spLocks noChangeArrowheads="1"/>
          </p:cNvSpPr>
          <p:nvPr/>
        </p:nvSpPr>
        <p:spPr bwMode="auto">
          <a:xfrm>
            <a:off x="899592" y="1079713"/>
            <a:ext cx="824440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Hybrid Parallel &amp; Distributed Programming Model</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14907884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426647"/>
            <a:ext cx="5256584" cy="5380704"/>
          </a:xfrm>
          <a:prstGeom prst="rect">
            <a:avLst/>
          </a:prstGeom>
          <a:noFill/>
        </p:spPr>
        <p:txBody>
          <a:bodyPr wrap="square" rtlCol="1">
            <a:spAutoFit/>
          </a:bodyPr>
          <a:lstStyle/>
          <a:p>
            <a:pPr marL="342900" indent="-342900" algn="l">
              <a:lnSpc>
                <a:spcPct val="130000"/>
              </a:lnSpc>
              <a:buAutoNum type="arabicPeriod"/>
            </a:pPr>
            <a:r>
              <a:rPr lang="en-US" sz="1050"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sz="1050"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sz="1050"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sz="1050"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sz="1050"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rgbClr val="212529"/>
                </a:solidFill>
                <a:latin typeface="LM Roman 10" pitchFamily="2" charset="77"/>
              </a:rPr>
              <a:t>Designing Parallel Programs</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Partitioning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Types of synchronization</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Data dependencies</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Load balancing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Granularity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I/O</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Debugging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Performance Analysis and Tuning</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Automatic vs. Manual Parallelization</a:t>
            </a:r>
            <a:endParaRPr lang="en-US" b="0" dirty="0">
              <a:solidFill>
                <a:schemeClr val="bg1">
                  <a:lumMod val="75000"/>
                </a:schemeClr>
              </a:solidFill>
              <a:latin typeface="LM Roman 10" pitchFamily="2" charset="77"/>
            </a:endParaRP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Tree>
    <p:extLst>
      <p:ext uri="{BB962C8B-B14F-4D97-AF65-F5344CB8AC3E}">
        <p14:creationId xmlns:p14="http://schemas.microsoft.com/office/powerpoint/2010/main" val="33112468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916832"/>
            <a:ext cx="7560840"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b="0" kern="0" dirty="0">
                <a:solidFill>
                  <a:schemeClr val="tx2"/>
                </a:solidFill>
                <a:latin typeface="LM Roman 10" pitchFamily="2" charset="77"/>
                <a:ea typeface="굴림" charset="-127"/>
                <a:cs typeface="Calibri" panose="020F0502020204030204" pitchFamily="34" charset="0"/>
              </a:rPr>
              <a:t>Programs = algorithms + data + (hardware)</a:t>
            </a:r>
          </a:p>
          <a:p>
            <a:pPr marL="0" indent="0">
              <a:buNone/>
            </a:pPr>
            <a:br>
              <a:rPr lang="en-US" sz="1800" b="0" dirty="0">
                <a:effectLst/>
                <a:latin typeface="LM Roman 10" pitchFamily="2" charset="77"/>
                <a:cs typeface="Calibri" panose="020F0502020204030204" pitchFamily="34" charset="0"/>
              </a:rPr>
            </a:br>
            <a:endParaRPr lang="en-US" b="0" kern="0" dirty="0">
              <a:solidFill>
                <a:schemeClr val="tx2"/>
              </a:solidFill>
              <a:latin typeface="LM Roman 10" pitchFamily="2" charset="77"/>
              <a:ea typeface="굴림" charset="-127"/>
              <a:cs typeface="Calibri" panose="020F0502020204030204" pitchFamily="34" charset="0"/>
            </a:endParaRPr>
          </a:p>
        </p:txBody>
      </p:sp>
      <p:pic>
        <p:nvPicPr>
          <p:cNvPr id="7" name="תמונה 6" descr="תמונה שמכילה מפה&#10;&#10;התיאור נוצר באופן אוטומטי">
            <a:extLst>
              <a:ext uri="{FF2B5EF4-FFF2-40B4-BE49-F238E27FC236}">
                <a16:creationId xmlns:a16="http://schemas.microsoft.com/office/drawing/2014/main" id="{EF2D1CA0-0A9A-E9FF-41E9-F7F04BECC966}"/>
              </a:ext>
            </a:extLst>
          </p:cNvPr>
          <p:cNvPicPr>
            <a:picLocks noChangeAspect="1"/>
          </p:cNvPicPr>
          <p:nvPr/>
        </p:nvPicPr>
        <p:blipFill rotWithShape="1">
          <a:blip r:embed="rId3">
            <a:extLst>
              <a:ext uri="{28A0092B-C50C-407E-A947-70E740481C1C}">
                <a14:useLocalDpi xmlns:a14="http://schemas.microsoft.com/office/drawing/2010/main" val="0"/>
              </a:ext>
            </a:extLst>
          </a:blip>
          <a:srcRect t="48866"/>
          <a:stretch/>
        </p:blipFill>
        <p:spPr>
          <a:xfrm>
            <a:off x="2123728" y="2464398"/>
            <a:ext cx="4865386" cy="3109832"/>
          </a:xfrm>
          <a:prstGeom prst="rect">
            <a:avLst/>
          </a:prstGeom>
        </p:spPr>
      </p:pic>
      <p:sp>
        <p:nvSpPr>
          <p:cNvPr id="9" name="תיבת טקסט 8">
            <a:extLst>
              <a:ext uri="{FF2B5EF4-FFF2-40B4-BE49-F238E27FC236}">
                <a16:creationId xmlns:a16="http://schemas.microsoft.com/office/drawing/2014/main" id="{54E0A4FF-3312-837A-BB24-7D557BDB37AE}"/>
              </a:ext>
            </a:extLst>
          </p:cNvPr>
          <p:cNvSpPr txBox="1"/>
          <p:nvPr/>
        </p:nvSpPr>
        <p:spPr>
          <a:xfrm>
            <a:off x="2286000" y="5661248"/>
            <a:ext cx="4572000" cy="646331"/>
          </a:xfrm>
          <a:prstGeom prst="rect">
            <a:avLst/>
          </a:prstGeom>
          <a:noFill/>
        </p:spPr>
        <p:txBody>
          <a:bodyPr wrap="square">
            <a:spAutoFit/>
          </a:bodyPr>
          <a:lstStyle/>
          <a:p>
            <a:pPr algn="ctr"/>
            <a:r>
              <a:rPr lang="en-US" b="0" dirty="0">
                <a:solidFill>
                  <a:srgbClr val="212529"/>
                </a:solidFill>
                <a:effectLst/>
                <a:latin typeface="LM Roman 10" pitchFamily="2" charset="77"/>
              </a:rPr>
              <a:t>Determine whether the problem can actually be parallelized</a:t>
            </a:r>
            <a:endParaRPr lang="he-IL" b="0" dirty="0">
              <a:latin typeface="LM Roman 10" pitchFamily="2" charset="77"/>
            </a:endParaRPr>
          </a:p>
        </p:txBody>
      </p:sp>
      <p:sp>
        <p:nvSpPr>
          <p:cNvPr id="2" name="Rectangle 2">
            <a:extLst>
              <a:ext uri="{FF2B5EF4-FFF2-40B4-BE49-F238E27FC236}">
                <a16:creationId xmlns:a16="http://schemas.microsoft.com/office/drawing/2014/main" id="{01B3B7AA-CA8B-F2D0-E2F7-8B0E3B0A643A}"/>
              </a:ext>
            </a:extLst>
          </p:cNvPr>
          <p:cNvSpPr txBox="1">
            <a:spLocks noChangeArrowheads="1"/>
          </p:cNvSpPr>
          <p:nvPr/>
        </p:nvSpPr>
        <p:spPr bwMode="auto">
          <a:xfrm>
            <a:off x="395536" y="1628800"/>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spcBef>
                <a:spcPct val="20000"/>
              </a:spcBef>
            </a:pPr>
            <a:r>
              <a:rPr lang="en-US" sz="2400" b="0" u="sng" kern="0" dirty="0">
                <a:solidFill>
                  <a:schemeClr val="tx2"/>
                </a:solidFill>
                <a:latin typeface="LM Roman 10" pitchFamily="2" charset="77"/>
                <a:ea typeface="굴림" charset="-127"/>
                <a:cs typeface="Calibri" panose="020F0502020204030204" pitchFamily="34" charset="0"/>
              </a:rPr>
              <a:t>Understand the Problem and the Program</a:t>
            </a:r>
          </a:p>
          <a:p>
            <a:pPr algn="l"/>
            <a:endParaRPr lang="en-US" sz="2000" b="0" dirty="0">
              <a:solidFill>
                <a:srgbClr val="5D5D5D"/>
              </a:solidFill>
              <a:effectLst/>
              <a:latin typeface="LM Roman 10" pitchFamily="2" charset="77"/>
            </a:endParaRPr>
          </a:p>
        </p:txBody>
      </p:sp>
    </p:spTree>
    <p:extLst>
      <p:ext uri="{BB962C8B-B14F-4D97-AF65-F5344CB8AC3E}">
        <p14:creationId xmlns:p14="http://schemas.microsoft.com/office/powerpoint/2010/main" val="37050329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06E8AD5-088D-1AA1-F285-2B798F0A963B}"/>
              </a:ext>
            </a:extLst>
          </p:cNvPr>
          <p:cNvSpPr txBox="1"/>
          <p:nvPr/>
        </p:nvSpPr>
        <p:spPr>
          <a:xfrm>
            <a:off x="395538" y="1844824"/>
            <a:ext cx="8568950" cy="5949193"/>
          </a:xfrm>
          <a:prstGeom prst="rect">
            <a:avLst/>
          </a:prstGeom>
          <a:noFill/>
        </p:spPr>
        <p:txBody>
          <a:bodyPr wrap="square">
            <a:spAutoFit/>
          </a:bodyPr>
          <a:lstStyle/>
          <a:p>
            <a:pPr>
              <a:lnSpc>
                <a:spcPct val="130000"/>
              </a:lnSpc>
              <a:spcAft>
                <a:spcPts val="600"/>
              </a:spcAft>
            </a:pPr>
            <a:r>
              <a:rPr lang="en-US" sz="2000" b="0" u="sng" dirty="0">
                <a:solidFill>
                  <a:srgbClr val="212529"/>
                </a:solidFill>
                <a:effectLst/>
                <a:latin typeface="LM Roman 10" pitchFamily="2" charset="77"/>
                <a:cs typeface="Calibri" panose="020F0502020204030204" pitchFamily="34" charset="0"/>
              </a:rPr>
              <a:t>Identify the program's hotspots:</a:t>
            </a:r>
          </a:p>
          <a:p>
            <a:pPr marL="342900" indent="-34290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Know where most of the real work is being done. The majority of scientific and technical programs usually accomplish most of their work in a few places. Profilers and performance analysis tools can help here.</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Focus on parallelizing the hotspots and ignore those sections of the program that account for little CPU usage.</a:t>
            </a: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pic>
        <p:nvPicPr>
          <p:cNvPr id="6" name="תמונה 5" descr="תמונה שמכילה טקסט&#10;&#10;התיאור נוצר באופן אוטומטי">
            <a:extLst>
              <a:ext uri="{FF2B5EF4-FFF2-40B4-BE49-F238E27FC236}">
                <a16:creationId xmlns:a16="http://schemas.microsoft.com/office/drawing/2014/main" id="{B5ECF397-D0BC-BB4C-A57E-BC0B9CCAA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717032"/>
            <a:ext cx="2736304" cy="1730090"/>
          </a:xfrm>
          <a:prstGeom prst="rect">
            <a:avLst/>
          </a:prstGeom>
        </p:spPr>
      </p:pic>
      <p:pic>
        <p:nvPicPr>
          <p:cNvPr id="10" name="תמונה 9">
            <a:extLst>
              <a:ext uri="{FF2B5EF4-FFF2-40B4-BE49-F238E27FC236}">
                <a16:creationId xmlns:a16="http://schemas.microsoft.com/office/drawing/2014/main" id="{4AFEDEA7-FB15-ED6F-A886-BCE0B7178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36" y="3717032"/>
            <a:ext cx="2592288" cy="1718860"/>
          </a:xfrm>
          <a:prstGeom prst="rect">
            <a:avLst/>
          </a:prstGeom>
        </p:spPr>
      </p:pic>
      <p:sp>
        <p:nvSpPr>
          <p:cNvPr id="11" name="תיבת טקסט 10">
            <a:extLst>
              <a:ext uri="{FF2B5EF4-FFF2-40B4-BE49-F238E27FC236}">
                <a16:creationId xmlns:a16="http://schemas.microsoft.com/office/drawing/2014/main" id="{BF3C25C7-8D1E-9D4C-B05D-21F03A0B8EA5}"/>
              </a:ext>
            </a:extLst>
          </p:cNvPr>
          <p:cNvSpPr txBox="1"/>
          <p:nvPr/>
        </p:nvSpPr>
        <p:spPr>
          <a:xfrm>
            <a:off x="6566470" y="4221088"/>
            <a:ext cx="1944214" cy="830997"/>
          </a:xfrm>
          <a:prstGeom prst="rect">
            <a:avLst/>
          </a:prstGeom>
          <a:noFill/>
        </p:spPr>
        <p:txBody>
          <a:bodyPr wrap="square" rtlCol="1">
            <a:spAutoFit/>
          </a:bodyPr>
          <a:lstStyle/>
          <a:p>
            <a:pPr algn="ctr"/>
            <a:r>
              <a:rPr lang="en-US" sz="1600" b="0" dirty="0">
                <a:solidFill>
                  <a:srgbClr val="212529"/>
                </a:solidFill>
                <a:latin typeface="LM Roman 10" pitchFamily="2" charset="77"/>
              </a:rPr>
              <a:t>examples of Scalasca and Intel VTune profilers</a:t>
            </a:r>
            <a:endParaRPr lang="he-IL" sz="1600" b="0" dirty="0">
              <a:solidFill>
                <a:srgbClr val="212529"/>
              </a:solidFill>
              <a:latin typeface="LM Roman 10" pitchFamily="2" charset="77"/>
            </a:endParaRPr>
          </a:p>
        </p:txBody>
      </p:sp>
      <p:sp>
        <p:nvSpPr>
          <p:cNvPr id="14" name="Rectangle 2">
            <a:extLst>
              <a:ext uri="{FF2B5EF4-FFF2-40B4-BE49-F238E27FC236}">
                <a16:creationId xmlns:a16="http://schemas.microsoft.com/office/drawing/2014/main" id="{631E1AC9-4796-7FD2-86BA-410AC1730C3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3" name="Rectangle 2">
            <a:extLst>
              <a:ext uri="{FF2B5EF4-FFF2-40B4-BE49-F238E27FC236}">
                <a16:creationId xmlns:a16="http://schemas.microsoft.com/office/drawing/2014/main" id="{7A458803-9C16-6149-E61F-BC4EA5BBF8C3}"/>
              </a:ext>
            </a:extLst>
          </p:cNvPr>
          <p:cNvSpPr txBox="1">
            <a:spLocks noChangeArrowheads="1"/>
          </p:cNvSpPr>
          <p:nvPr/>
        </p:nvSpPr>
        <p:spPr bwMode="auto">
          <a:xfrm>
            <a:off x="395536" y="1628800"/>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spcBef>
                <a:spcPct val="20000"/>
              </a:spcBef>
            </a:pPr>
            <a:r>
              <a:rPr lang="en-US" sz="2400" b="0" u="sng" kern="0" dirty="0">
                <a:solidFill>
                  <a:schemeClr val="tx2"/>
                </a:solidFill>
                <a:latin typeface="LM Roman 10" pitchFamily="2" charset="77"/>
                <a:ea typeface="굴림" charset="-127"/>
                <a:cs typeface="Calibri" panose="020F0502020204030204" pitchFamily="34" charset="0"/>
              </a:rPr>
              <a:t>Understand the Problem and the Program</a:t>
            </a:r>
          </a:p>
          <a:p>
            <a:pPr algn="l"/>
            <a:endParaRPr lang="en-US" sz="2000" b="0" dirty="0">
              <a:solidFill>
                <a:srgbClr val="5D5D5D"/>
              </a:solidFill>
              <a:effectLst/>
              <a:latin typeface="LM Roman 10" pitchFamily="2" charset="77"/>
            </a:endParaRPr>
          </a:p>
        </p:txBody>
      </p:sp>
    </p:spTree>
    <p:extLst>
      <p:ext uri="{BB962C8B-B14F-4D97-AF65-F5344CB8AC3E}">
        <p14:creationId xmlns:p14="http://schemas.microsoft.com/office/powerpoint/2010/main" val="21050479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06E8AD5-088D-1AA1-F285-2B798F0A963B}"/>
              </a:ext>
            </a:extLst>
          </p:cNvPr>
          <p:cNvSpPr txBox="1"/>
          <p:nvPr/>
        </p:nvSpPr>
        <p:spPr>
          <a:xfrm>
            <a:off x="395538" y="1916832"/>
            <a:ext cx="8208910" cy="4409027"/>
          </a:xfrm>
          <a:prstGeom prst="rect">
            <a:avLst/>
          </a:prstGeom>
          <a:noFill/>
        </p:spPr>
        <p:txBody>
          <a:bodyPr wrap="square">
            <a:spAutoFit/>
          </a:bodyPr>
          <a:lstStyle/>
          <a:p>
            <a:pPr>
              <a:lnSpc>
                <a:spcPct val="130000"/>
              </a:lnSpc>
              <a:spcAft>
                <a:spcPts val="600"/>
              </a:spcAft>
            </a:pPr>
            <a:r>
              <a:rPr lang="en-US" sz="2000" b="0" u="sng" dirty="0">
                <a:solidFill>
                  <a:srgbClr val="212529"/>
                </a:solidFill>
                <a:effectLst/>
                <a:latin typeface="LM Roman 10" pitchFamily="2" charset="77"/>
                <a:cs typeface="Calibri" panose="020F0502020204030204" pitchFamily="34" charset="0"/>
              </a:rPr>
              <a:t>Identify bottlenecks in the program:</a:t>
            </a:r>
          </a:p>
          <a:p>
            <a:pPr marL="742950" lvl="1"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Are there areas that are disproportionately slow, or cause parallelizable work to halt or be deferred? For example, I/O is usually something that slows a program down.</a:t>
            </a:r>
          </a:p>
          <a:p>
            <a:pPr marL="742950" lvl="1"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May be possible to restructure the program or use a different algorithm to reduce or eliminate unnecessary slow areas.</a:t>
            </a:r>
          </a:p>
          <a:p>
            <a:pPr>
              <a:lnSpc>
                <a:spcPct val="130000"/>
              </a:lnSpc>
              <a:spcAft>
                <a:spcPts val="600"/>
              </a:spcAft>
            </a:pPr>
            <a:r>
              <a:rPr lang="en-US" sz="2000" b="0" u="sng" dirty="0">
                <a:solidFill>
                  <a:srgbClr val="212529"/>
                </a:solidFill>
                <a:effectLst/>
                <a:latin typeface="LM Roman 10" pitchFamily="2" charset="77"/>
                <a:cs typeface="Calibri" panose="020F0502020204030204" pitchFamily="34" charset="0"/>
              </a:rPr>
              <a:t>Identify inhibitors to parallelism:</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One common class of inhibitor is data dependence, as demonstrated by the Fibonacci sequence: </a:t>
            </a:r>
          </a:p>
          <a:p>
            <a:pPr>
              <a:lnSpc>
                <a:spcPct val="130000"/>
              </a:lnSpc>
              <a:spcAft>
                <a:spcPts val="600"/>
              </a:spcAft>
            </a:pPr>
            <a:endParaRPr lang="en-US" sz="2000" b="0" u="sng" dirty="0">
              <a:solidFill>
                <a:srgbClr val="212529"/>
              </a:solidFill>
              <a:effectLst/>
              <a:latin typeface="LM Roman 10" pitchFamily="2" charset="77"/>
              <a:cs typeface="Calibri" panose="020F0502020204030204" pitchFamily="34" charset="0"/>
            </a:endParaRP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4ED5EE84-C173-63A3-FC72-4FA3A31BECEB}"/>
                  </a:ext>
                </a:extLst>
              </p:cNvPr>
              <p:cNvSpPr txBox="1"/>
              <p:nvPr/>
            </p:nvSpPr>
            <p:spPr>
              <a:xfrm>
                <a:off x="3059832" y="5939988"/>
                <a:ext cx="2174057" cy="369332"/>
              </a:xfrm>
              <a:prstGeom prst="rect">
                <a:avLst/>
              </a:prstGeom>
              <a:noFill/>
            </p:spPr>
            <p:txBody>
              <a:bodyPr wrap="none" lIns="0" tIns="0" rIns="0" bIns="0" rtlCol="1">
                <a:spAutoFit/>
              </a:bodyPr>
              <a:lstStyle/>
              <a:p>
                <a14:m>
                  <m:oMath xmlns:m="http://schemas.openxmlformats.org/officeDocument/2006/math">
                    <m:sSub>
                      <m:sSubPr>
                        <m:ctrlPr>
                          <a:rPr lang="he-IL"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𝑛</m:t>
                        </m:r>
                      </m:sub>
                    </m:sSub>
                    <m:r>
                      <a:rPr lang="he-IL" sz="2400" b="0" i="1" smtClean="0">
                        <a:latin typeface="Cambria Math" panose="02040503050406030204" pitchFamily="18" charset="0"/>
                      </a:rPr>
                      <m:t>=</m:t>
                    </m:r>
                    <m:sSub>
                      <m:sSubPr>
                        <m:ctrlPr>
                          <a:rPr lang="he-IL" sz="2400" b="0" i="1">
                            <a:latin typeface="Cambria Math" panose="02040503050406030204" pitchFamily="18" charset="0"/>
                          </a:rPr>
                        </m:ctrlPr>
                      </m:sSubPr>
                      <m:e>
                        <m:r>
                          <a:rPr lang="en-US" sz="2400" b="0" i="1">
                            <a:latin typeface="Cambria Math" panose="02040503050406030204" pitchFamily="18" charset="0"/>
                          </a:rPr>
                          <m:t>𝐹</m:t>
                        </m:r>
                      </m:e>
                      <m:sub>
                        <m:r>
                          <a:rPr lang="en-US" sz="2400" b="0" i="1">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1</m:t>
                        </m:r>
                      </m:sub>
                    </m:sSub>
                  </m:oMath>
                </a14:m>
                <a:r>
                  <a:rPr lang="he-IL" sz="2400" b="0" dirty="0">
                    <a:latin typeface="LM Roman 10" pitchFamily="2" charset="77"/>
                  </a:rPr>
                  <a:t>+ </a:t>
                </a:r>
                <a14:m>
                  <m:oMath xmlns:m="http://schemas.openxmlformats.org/officeDocument/2006/math">
                    <m:sSub>
                      <m:sSubPr>
                        <m:ctrlPr>
                          <a:rPr lang="he-IL" sz="2400" b="0" i="1">
                            <a:latin typeface="Cambria Math" panose="02040503050406030204" pitchFamily="18" charset="0"/>
                          </a:rPr>
                        </m:ctrlPr>
                      </m:sSubPr>
                      <m:e>
                        <m:r>
                          <a:rPr lang="en-US" sz="2400" b="0" i="1">
                            <a:latin typeface="Cambria Math" panose="02040503050406030204" pitchFamily="18" charset="0"/>
                          </a:rPr>
                          <m:t>𝐹</m:t>
                        </m:r>
                      </m:e>
                      <m:sub>
                        <m:r>
                          <a:rPr lang="en-US" sz="2400" b="0" i="1">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2</m:t>
                        </m:r>
                      </m:sub>
                    </m:sSub>
                  </m:oMath>
                </a14:m>
                <a:endParaRPr lang="he-IL" sz="2400" b="0" dirty="0">
                  <a:latin typeface="LM Roman 10" pitchFamily="2" charset="77"/>
                </a:endParaRPr>
              </a:p>
            </p:txBody>
          </p:sp>
        </mc:Choice>
        <mc:Fallback xmlns="">
          <p:sp>
            <p:nvSpPr>
              <p:cNvPr id="7" name="תיבת טקסט 6">
                <a:extLst>
                  <a:ext uri="{FF2B5EF4-FFF2-40B4-BE49-F238E27FC236}">
                    <a16:creationId xmlns:a16="http://schemas.microsoft.com/office/drawing/2014/main" id="{4ED5EE84-C173-63A3-FC72-4FA3A31BECEB}"/>
                  </a:ext>
                </a:extLst>
              </p:cNvPr>
              <p:cNvSpPr txBox="1">
                <a:spLocks noRot="1" noChangeAspect="1" noMove="1" noResize="1" noEditPoints="1" noAdjustHandles="1" noChangeArrowheads="1" noChangeShapeType="1" noTextEdit="1"/>
              </p:cNvSpPr>
              <p:nvPr/>
            </p:nvSpPr>
            <p:spPr>
              <a:xfrm>
                <a:off x="3059832" y="5939988"/>
                <a:ext cx="2174057" cy="369332"/>
              </a:xfrm>
              <a:prstGeom prst="rect">
                <a:avLst/>
              </a:prstGeom>
              <a:blipFill>
                <a:blip r:embed="rId3"/>
                <a:stretch>
                  <a:fillRect l="-4624" t="-23333" r="-11561" b="-46667"/>
                </a:stretch>
              </a:blipFill>
            </p:spPr>
            <p:txBody>
              <a:bodyPr/>
              <a:lstStyle/>
              <a:p>
                <a:r>
                  <a:rPr lang="en-IL">
                    <a:noFill/>
                  </a:rPr>
                  <a:t> </a:t>
                </a:r>
              </a:p>
            </p:txBody>
          </p:sp>
        </mc:Fallback>
      </mc:AlternateContent>
      <p:sp>
        <p:nvSpPr>
          <p:cNvPr id="8" name="Rectangle 2">
            <a:extLst>
              <a:ext uri="{FF2B5EF4-FFF2-40B4-BE49-F238E27FC236}">
                <a16:creationId xmlns:a16="http://schemas.microsoft.com/office/drawing/2014/main" id="{A300AD41-11E6-9C44-8CA8-A58B78B02423}"/>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3" name="Rectangle 2">
            <a:extLst>
              <a:ext uri="{FF2B5EF4-FFF2-40B4-BE49-F238E27FC236}">
                <a16:creationId xmlns:a16="http://schemas.microsoft.com/office/drawing/2014/main" id="{BF591C11-F488-EB40-5167-2250B9349975}"/>
              </a:ext>
            </a:extLst>
          </p:cNvPr>
          <p:cNvSpPr txBox="1">
            <a:spLocks noChangeArrowheads="1"/>
          </p:cNvSpPr>
          <p:nvPr/>
        </p:nvSpPr>
        <p:spPr bwMode="auto">
          <a:xfrm>
            <a:off x="395536" y="1628800"/>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spcBef>
                <a:spcPct val="20000"/>
              </a:spcBef>
            </a:pPr>
            <a:r>
              <a:rPr lang="en-US" sz="2400" b="0" u="sng" kern="0" dirty="0">
                <a:solidFill>
                  <a:schemeClr val="tx2"/>
                </a:solidFill>
                <a:latin typeface="LM Roman 10" pitchFamily="2" charset="77"/>
                <a:ea typeface="굴림" charset="-127"/>
                <a:cs typeface="Calibri" panose="020F0502020204030204" pitchFamily="34" charset="0"/>
              </a:rPr>
              <a:t>Understand the Problem and the Program</a:t>
            </a:r>
          </a:p>
          <a:p>
            <a:pPr algn="l"/>
            <a:endParaRPr lang="en-US" sz="2000" b="0" dirty="0">
              <a:solidFill>
                <a:srgbClr val="5D5D5D"/>
              </a:solidFill>
              <a:effectLst/>
              <a:latin typeface="LM Roman 10" pitchFamily="2" charset="77"/>
            </a:endParaRPr>
          </a:p>
        </p:txBody>
      </p:sp>
    </p:spTree>
    <p:extLst>
      <p:ext uri="{BB962C8B-B14F-4D97-AF65-F5344CB8AC3E}">
        <p14:creationId xmlns:p14="http://schemas.microsoft.com/office/powerpoint/2010/main" val="18880794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06E8AD5-088D-1AA1-F285-2B798F0A963B}"/>
              </a:ext>
            </a:extLst>
          </p:cNvPr>
          <p:cNvSpPr txBox="1"/>
          <p:nvPr/>
        </p:nvSpPr>
        <p:spPr>
          <a:xfrm>
            <a:off x="323528" y="1988840"/>
            <a:ext cx="8208910" cy="2614562"/>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Investigate other algorithms if possible. This may be the single most important consideration when designing a parallel application.</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Take advantage of optimized third party parallel software and highly optimized math libraries available from leading vendors (IBM's ESSL, Intel's MKL, AMD's AMCL, etc.).</a:t>
            </a:r>
          </a:p>
          <a:p>
            <a:pPr marL="285750" indent="-285750">
              <a:lnSpc>
                <a:spcPct val="130000"/>
              </a:lnSpc>
              <a:spcAft>
                <a:spcPts val="600"/>
              </a:spcAft>
              <a:buFont typeface="Arial" panose="020B0604020202020204" pitchFamily="34" charset="0"/>
              <a:buChar char="•"/>
            </a:pPr>
            <a:endParaRPr lang="en-US" sz="2000" b="0" u="sng"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1000E86E-DD1E-A97C-D06B-F3D5E75F75C7}"/>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4" name="Rectangle 2">
            <a:extLst>
              <a:ext uri="{FF2B5EF4-FFF2-40B4-BE49-F238E27FC236}">
                <a16:creationId xmlns:a16="http://schemas.microsoft.com/office/drawing/2014/main" id="{2CA45BCA-776A-651B-E1C9-0FDF6DF08373}"/>
              </a:ext>
            </a:extLst>
          </p:cNvPr>
          <p:cNvSpPr txBox="1">
            <a:spLocks noChangeArrowheads="1"/>
          </p:cNvSpPr>
          <p:nvPr/>
        </p:nvSpPr>
        <p:spPr bwMode="auto">
          <a:xfrm>
            <a:off x="395536" y="1628800"/>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spcBef>
                <a:spcPct val="20000"/>
              </a:spcBef>
            </a:pPr>
            <a:r>
              <a:rPr lang="en-US" sz="2400" b="0" u="sng" kern="0" dirty="0">
                <a:solidFill>
                  <a:schemeClr val="tx2"/>
                </a:solidFill>
                <a:latin typeface="LM Roman 10" pitchFamily="2" charset="77"/>
                <a:ea typeface="굴림" charset="-127"/>
                <a:cs typeface="Calibri" panose="020F0502020204030204" pitchFamily="34" charset="0"/>
              </a:rPr>
              <a:t>Understand the Problem and the Program</a:t>
            </a:r>
          </a:p>
          <a:p>
            <a:pPr algn="l"/>
            <a:endParaRPr lang="en-US" sz="2000" b="0" dirty="0">
              <a:solidFill>
                <a:srgbClr val="5D5D5D"/>
              </a:solidFill>
              <a:effectLst/>
              <a:latin typeface="LM Roman 10" pitchFamily="2" charset="77"/>
            </a:endParaRPr>
          </a:p>
        </p:txBody>
      </p:sp>
      <p:graphicFrame>
        <p:nvGraphicFramePr>
          <p:cNvPr id="5" name="Diagram 4">
            <a:extLst>
              <a:ext uri="{FF2B5EF4-FFF2-40B4-BE49-F238E27FC236}">
                <a16:creationId xmlns:a16="http://schemas.microsoft.com/office/drawing/2014/main" id="{A42EC323-4AE7-1971-9F48-BA99EF533B40}"/>
              </a:ext>
            </a:extLst>
          </p:cNvPr>
          <p:cNvGraphicFramePr/>
          <p:nvPr>
            <p:extLst>
              <p:ext uri="{D42A27DB-BD31-4B8C-83A1-F6EECF244321}">
                <p14:modId xmlns:p14="http://schemas.microsoft.com/office/powerpoint/2010/main" val="3074083254"/>
              </p:ext>
            </p:extLst>
          </p:nvPr>
        </p:nvGraphicFramePr>
        <p:xfrm>
          <a:off x="899592" y="2708920"/>
          <a:ext cx="7128792" cy="4552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874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1692258B-4B2D-10FC-85A4-5C20A285CF43}"/>
              </a:ext>
            </a:extLst>
          </p:cNvPr>
          <p:cNvSpPr txBox="1"/>
          <p:nvPr/>
        </p:nvSpPr>
        <p:spPr>
          <a:xfrm>
            <a:off x="323528" y="1993679"/>
            <a:ext cx="7920880" cy="3086871"/>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One of the first steps in designing a parallel program is to break the problem into discrete "chunks" of work that can be distributed to multiple tasks. This is known as decomposition or partitioning.</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There are two basic ways to partition computational work among parallel tasks: </a:t>
            </a:r>
          </a:p>
          <a:p>
            <a:pPr marL="914400" lvl="1" indent="-457200">
              <a:lnSpc>
                <a:spcPct val="130000"/>
              </a:lnSpc>
              <a:spcAft>
                <a:spcPts val="600"/>
              </a:spcAft>
              <a:buFont typeface="+mj-lt"/>
              <a:buAutoNum type="arabicPeriod"/>
            </a:pPr>
            <a:r>
              <a:rPr lang="en-US" sz="2000" b="0" dirty="0">
                <a:solidFill>
                  <a:srgbClr val="212529"/>
                </a:solidFill>
                <a:effectLst/>
                <a:latin typeface="LM Roman 10" pitchFamily="2" charset="77"/>
                <a:cs typeface="Calibri" panose="020F0502020204030204" pitchFamily="34" charset="0"/>
              </a:rPr>
              <a:t>domain decomposition.</a:t>
            </a:r>
          </a:p>
          <a:p>
            <a:pPr marL="914400" lvl="1" indent="-457200">
              <a:lnSpc>
                <a:spcPct val="130000"/>
              </a:lnSpc>
              <a:spcAft>
                <a:spcPts val="600"/>
              </a:spcAft>
              <a:buFont typeface="+mj-lt"/>
              <a:buAutoNum type="arabicPeriod"/>
            </a:pPr>
            <a:r>
              <a:rPr lang="en-US" sz="2000" b="0" dirty="0">
                <a:solidFill>
                  <a:srgbClr val="212529"/>
                </a:solidFill>
                <a:effectLst/>
                <a:latin typeface="LM Roman 10" pitchFamily="2" charset="77"/>
                <a:cs typeface="Calibri" panose="020F0502020204030204" pitchFamily="34" charset="0"/>
              </a:rPr>
              <a:t>functional decomposition.</a:t>
            </a:r>
          </a:p>
        </p:txBody>
      </p:sp>
      <p:sp>
        <p:nvSpPr>
          <p:cNvPr id="10" name="Rectangle 2">
            <a:extLst>
              <a:ext uri="{FF2B5EF4-FFF2-40B4-BE49-F238E27FC236}">
                <a16:creationId xmlns:a16="http://schemas.microsoft.com/office/drawing/2014/main" id="{9836C0AA-5460-B98D-2A0F-A28CC5267442}"/>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11" name="Rectangle 2">
            <a:extLst>
              <a:ext uri="{FF2B5EF4-FFF2-40B4-BE49-F238E27FC236}">
                <a16:creationId xmlns:a16="http://schemas.microsoft.com/office/drawing/2014/main" id="{E8C6BE53-FF89-25BD-447A-C4B2A60AEDBF}"/>
              </a:ext>
            </a:extLst>
          </p:cNvPr>
          <p:cNvSpPr txBox="1">
            <a:spLocks noChangeArrowheads="1"/>
          </p:cNvSpPr>
          <p:nvPr/>
        </p:nvSpPr>
        <p:spPr bwMode="auto">
          <a:xfrm>
            <a:off x="467544"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Partitioning</a:t>
            </a:r>
          </a:p>
        </p:txBody>
      </p:sp>
    </p:spTree>
    <p:extLst>
      <p:ext uri="{BB962C8B-B14F-4D97-AF65-F5344CB8AC3E}">
        <p14:creationId xmlns:p14="http://schemas.microsoft.com/office/powerpoint/2010/main" val="299277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899592" y="764704"/>
            <a:ext cx="5616575" cy="649287"/>
          </a:xfrm>
        </p:spPr>
        <p:txBody>
          <a:bodyPr/>
          <a:lstStyle/>
          <a:p>
            <a:pPr algn="l"/>
            <a:r>
              <a:rPr lang="en-US" sz="2800" b="0" dirty="0">
                <a:solidFill>
                  <a:srgbClr val="5D5D5D"/>
                </a:solidFill>
                <a:effectLst/>
                <a:latin typeface="LM Roman 10" pitchFamily="2" charset="77"/>
                <a:cs typeface="Calibri" panose="020F0502020204030204" pitchFamily="34" charset="0"/>
              </a:rPr>
              <a:t>What Is Parallel Computing?</a:t>
            </a:r>
          </a:p>
        </p:txBody>
      </p:sp>
      <p:sp>
        <p:nvSpPr>
          <p:cNvPr id="6" name="TextBox 5">
            <a:extLst>
              <a:ext uri="{FF2B5EF4-FFF2-40B4-BE49-F238E27FC236}">
                <a16:creationId xmlns:a16="http://schemas.microsoft.com/office/drawing/2014/main" id="{C51683E3-A292-9490-321C-17FFD446688B}"/>
              </a:ext>
            </a:extLst>
          </p:cNvPr>
          <p:cNvSpPr txBox="1"/>
          <p:nvPr/>
        </p:nvSpPr>
        <p:spPr>
          <a:xfrm>
            <a:off x="932384" y="5748634"/>
            <a:ext cx="4578350" cy="461665"/>
          </a:xfrm>
          <a:prstGeom prst="rect">
            <a:avLst/>
          </a:prstGeom>
          <a:noFill/>
        </p:spPr>
        <p:txBody>
          <a:bodyPr wrap="square">
            <a:spAutoFit/>
          </a:bodyPr>
          <a:lstStyle/>
          <a:p>
            <a:r>
              <a:rPr lang="en-US" sz="1200" b="1" dirty="0">
                <a:solidFill>
                  <a:srgbClr val="164760"/>
                </a:solidFill>
                <a:effectLst/>
                <a:latin typeface="LM Roman 10" pitchFamily="2" charset="77"/>
              </a:rPr>
              <a:t>Rebecca Hartman-Baker, </a:t>
            </a:r>
            <a:r>
              <a:rPr lang="en-US" sz="1200" b="1" dirty="0">
                <a:solidFill>
                  <a:schemeClr val="tx2"/>
                </a:solidFill>
                <a:effectLst/>
                <a:latin typeface="LM Roman 10" pitchFamily="2" charset="77"/>
              </a:rPr>
              <a:t>Past, Present, &amp; Future Parallel Programming Paradigms and Numerical Algorithms, 2017 </a:t>
            </a:r>
            <a:endParaRPr lang="en-US" sz="1200" dirty="0">
              <a:solidFill>
                <a:schemeClr val="tx2"/>
              </a:solidFill>
              <a:effectLst/>
              <a:latin typeface="LM Roman 10" pitchFamily="2" charset="77"/>
            </a:endParaRPr>
          </a:p>
        </p:txBody>
      </p:sp>
      <p:pic>
        <p:nvPicPr>
          <p:cNvPr id="4" name="Picture 3" descr="Diagram&#10;&#10;Description automatically generated with medium confidence">
            <a:extLst>
              <a:ext uri="{FF2B5EF4-FFF2-40B4-BE49-F238E27FC236}">
                <a16:creationId xmlns:a16="http://schemas.microsoft.com/office/drawing/2014/main" id="{1DEB887A-59AD-05E5-4407-A893030EA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413991"/>
            <a:ext cx="7232853" cy="4175249"/>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9C630D2B-0CB7-B8F8-2EB2-F5B7E8EA86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5567521"/>
            <a:ext cx="2696349" cy="813807"/>
          </a:xfrm>
          <a:prstGeom prst="rect">
            <a:avLst/>
          </a:prstGeom>
        </p:spPr>
      </p:pic>
    </p:spTree>
    <p:extLst>
      <p:ext uri="{BB962C8B-B14F-4D97-AF65-F5344CB8AC3E}">
        <p14:creationId xmlns:p14="http://schemas.microsoft.com/office/powerpoint/2010/main" val="24149460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1692258B-4B2D-10FC-85A4-5C20A285CF43}"/>
              </a:ext>
            </a:extLst>
          </p:cNvPr>
          <p:cNvSpPr txBox="1"/>
          <p:nvPr/>
        </p:nvSpPr>
        <p:spPr>
          <a:xfrm>
            <a:off x="323528" y="1993679"/>
            <a:ext cx="8820472" cy="1814343"/>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 this type of partitioning, the data associated with a problem is decomposed. </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Each parallel task then works on a portion of the data.</a:t>
            </a: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10" name="Rectangle 2">
            <a:extLst>
              <a:ext uri="{FF2B5EF4-FFF2-40B4-BE49-F238E27FC236}">
                <a16:creationId xmlns:a16="http://schemas.microsoft.com/office/drawing/2014/main" id="{9836C0AA-5460-B98D-2A0F-A28CC5267442}"/>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11" name="Rectangle 2">
            <a:extLst>
              <a:ext uri="{FF2B5EF4-FFF2-40B4-BE49-F238E27FC236}">
                <a16:creationId xmlns:a16="http://schemas.microsoft.com/office/drawing/2014/main" id="{E8C6BE53-FF89-25BD-447A-C4B2A60AEDBF}"/>
              </a:ext>
            </a:extLst>
          </p:cNvPr>
          <p:cNvSpPr txBox="1">
            <a:spLocks noChangeArrowheads="1"/>
          </p:cNvSpPr>
          <p:nvPr/>
        </p:nvSpPr>
        <p:spPr bwMode="auto">
          <a:xfrm>
            <a:off x="475928"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Partitioning: Domain Decomposition</a:t>
            </a:r>
          </a:p>
        </p:txBody>
      </p:sp>
      <p:pic>
        <p:nvPicPr>
          <p:cNvPr id="3" name="תמונה 2">
            <a:extLst>
              <a:ext uri="{FF2B5EF4-FFF2-40B4-BE49-F238E27FC236}">
                <a16:creationId xmlns:a16="http://schemas.microsoft.com/office/drawing/2014/main" id="{A5904164-B28D-446B-EE5E-DA4FECE2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429000"/>
            <a:ext cx="4527170" cy="2520280"/>
          </a:xfrm>
          <a:prstGeom prst="rect">
            <a:avLst/>
          </a:prstGeom>
        </p:spPr>
      </p:pic>
    </p:spTree>
    <p:extLst>
      <p:ext uri="{BB962C8B-B14F-4D97-AF65-F5344CB8AC3E}">
        <p14:creationId xmlns:p14="http://schemas.microsoft.com/office/powerpoint/2010/main" val="3541496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1692258B-4B2D-10FC-85A4-5C20A285CF43}"/>
              </a:ext>
            </a:extLst>
          </p:cNvPr>
          <p:cNvSpPr txBox="1"/>
          <p:nvPr/>
        </p:nvSpPr>
        <p:spPr>
          <a:xfrm>
            <a:off x="467544" y="1888754"/>
            <a:ext cx="7920880" cy="460126"/>
          </a:xfrm>
          <a:prstGeom prst="rect">
            <a:avLst/>
          </a:prstGeom>
          <a:noFill/>
        </p:spPr>
        <p:txBody>
          <a:bodyPr wrap="square">
            <a:spAutoFit/>
          </a:bodyPr>
          <a:lstStyle/>
          <a:p>
            <a:pPr>
              <a:lnSpc>
                <a:spcPct val="130000"/>
              </a:lnSpc>
              <a:spcAft>
                <a:spcPts val="600"/>
              </a:spcAft>
            </a:pPr>
            <a:r>
              <a:rPr lang="en-US" sz="2000" b="0" dirty="0">
                <a:solidFill>
                  <a:srgbClr val="212529"/>
                </a:solidFill>
                <a:effectLst/>
                <a:latin typeface="LM Roman 10" pitchFamily="2" charset="77"/>
                <a:cs typeface="Calibri" panose="020F0502020204030204" pitchFamily="34" charset="0"/>
              </a:rPr>
              <a:t>There are different ways to partition data.</a:t>
            </a:r>
          </a:p>
        </p:txBody>
      </p:sp>
      <p:pic>
        <p:nvPicPr>
          <p:cNvPr id="4" name="תמונה 3">
            <a:extLst>
              <a:ext uri="{FF2B5EF4-FFF2-40B4-BE49-F238E27FC236}">
                <a16:creationId xmlns:a16="http://schemas.microsoft.com/office/drawing/2014/main" id="{6AB6E676-92DE-3C0E-061D-4B40EF12E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492896"/>
            <a:ext cx="4535260" cy="3487272"/>
          </a:xfrm>
          <a:prstGeom prst="rect">
            <a:avLst/>
          </a:prstGeom>
        </p:spPr>
      </p:pic>
      <p:sp>
        <p:nvSpPr>
          <p:cNvPr id="2" name="Rectangle 2">
            <a:extLst>
              <a:ext uri="{FF2B5EF4-FFF2-40B4-BE49-F238E27FC236}">
                <a16:creationId xmlns:a16="http://schemas.microsoft.com/office/drawing/2014/main" id="{83F1F228-0304-7937-6056-2C51A757612B}"/>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8EE84737-5675-5F64-D1D3-6EC4342348E9}"/>
              </a:ext>
            </a:extLst>
          </p:cNvPr>
          <p:cNvSpPr txBox="1">
            <a:spLocks noChangeArrowheads="1"/>
          </p:cNvSpPr>
          <p:nvPr/>
        </p:nvSpPr>
        <p:spPr bwMode="auto">
          <a:xfrm>
            <a:off x="467544"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Partitioning: Domain Decomposition</a:t>
            </a:r>
          </a:p>
        </p:txBody>
      </p:sp>
      <p:pic>
        <p:nvPicPr>
          <p:cNvPr id="3" name="Online Media 2">
            <a:hlinkClick r:id="" action="ppaction://media"/>
            <a:extLst>
              <a:ext uri="{FF2B5EF4-FFF2-40B4-BE49-F238E27FC236}">
                <a16:creationId xmlns:a16="http://schemas.microsoft.com/office/drawing/2014/main" id="{B396A5D8-0141-3DFF-2D91-CF06E400F565}"/>
              </a:ext>
            </a:extLst>
          </p:cNvPr>
          <p:cNvPicPr>
            <a:picLocks noRot="1" noChangeAspect="1"/>
          </p:cNvPicPr>
          <p:nvPr>
            <a:videoFile r:link="rId1"/>
          </p:nvPr>
        </p:nvPicPr>
        <p:blipFill>
          <a:blip r:embed="rId5"/>
          <a:stretch>
            <a:fillRect/>
          </a:stretch>
        </p:blipFill>
        <p:spPr>
          <a:xfrm>
            <a:off x="4974300" y="3286114"/>
            <a:ext cx="3787143" cy="2139736"/>
          </a:xfrm>
          <a:prstGeom prst="rect">
            <a:avLst/>
          </a:prstGeom>
        </p:spPr>
      </p:pic>
      <p:sp>
        <p:nvSpPr>
          <p:cNvPr id="7" name="TextBox 6">
            <a:extLst>
              <a:ext uri="{FF2B5EF4-FFF2-40B4-BE49-F238E27FC236}">
                <a16:creationId xmlns:a16="http://schemas.microsoft.com/office/drawing/2014/main" id="{E2EDF4AA-4BBB-D124-ABC5-FB78A9A77239}"/>
              </a:ext>
            </a:extLst>
          </p:cNvPr>
          <p:cNvSpPr txBox="1"/>
          <p:nvPr/>
        </p:nvSpPr>
        <p:spPr>
          <a:xfrm>
            <a:off x="4974300" y="5572737"/>
            <a:ext cx="4579144" cy="276999"/>
          </a:xfrm>
          <a:prstGeom prst="rect">
            <a:avLst/>
          </a:prstGeom>
          <a:noFill/>
        </p:spPr>
        <p:txBody>
          <a:bodyPr wrap="square">
            <a:spAutoFit/>
          </a:bodyPr>
          <a:lstStyle/>
          <a:p>
            <a:r>
              <a:rPr lang="en-US" sz="1200" b="0" i="0" u="none" strike="noStrike" dirty="0">
                <a:solidFill>
                  <a:srgbClr val="030303"/>
                </a:solidFill>
                <a:effectLst/>
                <a:latin typeface="LM Roman 10" pitchFamily="2" charset="77"/>
              </a:rPr>
              <a:t>Laplace equation solved using domain decomposition</a:t>
            </a:r>
            <a:endParaRPr lang="en-IL" sz="1200" dirty="0">
              <a:latin typeface="LM Roman 10" pitchFamily="2" charset="77"/>
            </a:endParaRPr>
          </a:p>
        </p:txBody>
      </p:sp>
    </p:spTree>
    <p:extLst>
      <p:ext uri="{BB962C8B-B14F-4D97-AF65-F5344CB8AC3E}">
        <p14:creationId xmlns:p14="http://schemas.microsoft.com/office/powerpoint/2010/main" val="288638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9836C0AA-5460-B98D-2A0F-A28CC5267442}"/>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11" name="Rectangle 2">
            <a:extLst>
              <a:ext uri="{FF2B5EF4-FFF2-40B4-BE49-F238E27FC236}">
                <a16:creationId xmlns:a16="http://schemas.microsoft.com/office/drawing/2014/main" id="{E8C6BE53-FF89-25BD-447A-C4B2A60AEDBF}"/>
              </a:ext>
            </a:extLst>
          </p:cNvPr>
          <p:cNvSpPr txBox="1">
            <a:spLocks noChangeArrowheads="1"/>
          </p:cNvSpPr>
          <p:nvPr/>
        </p:nvSpPr>
        <p:spPr bwMode="auto">
          <a:xfrm>
            <a:off x="467544"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Partitioning: Functional Decomposition</a:t>
            </a:r>
          </a:p>
        </p:txBody>
      </p:sp>
      <p:sp>
        <p:nvSpPr>
          <p:cNvPr id="2" name="תיבת טקסט 1">
            <a:extLst>
              <a:ext uri="{FF2B5EF4-FFF2-40B4-BE49-F238E27FC236}">
                <a16:creationId xmlns:a16="http://schemas.microsoft.com/office/drawing/2014/main" id="{7B79507A-0C3C-BA2D-D393-8B001F35932A}"/>
              </a:ext>
            </a:extLst>
          </p:cNvPr>
          <p:cNvSpPr txBox="1"/>
          <p:nvPr/>
        </p:nvSpPr>
        <p:spPr>
          <a:xfrm>
            <a:off x="467544" y="1907625"/>
            <a:ext cx="8568952" cy="1809598"/>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 this approach, the focus is on the computation that is to be performed rather than on the data manipulated by the computation.</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problem is decomposed according to the work that must be done.</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Each task then performs a portion of the overall work.</a:t>
            </a:r>
          </a:p>
        </p:txBody>
      </p:sp>
      <p:pic>
        <p:nvPicPr>
          <p:cNvPr id="5" name="תמונה 4">
            <a:extLst>
              <a:ext uri="{FF2B5EF4-FFF2-40B4-BE49-F238E27FC236}">
                <a16:creationId xmlns:a16="http://schemas.microsoft.com/office/drawing/2014/main" id="{3149A424-9810-8570-4D14-9C6CFA217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3653698"/>
            <a:ext cx="4655490" cy="2799638"/>
          </a:xfrm>
          <a:prstGeom prst="rect">
            <a:avLst/>
          </a:prstGeom>
        </p:spPr>
      </p:pic>
    </p:spTree>
    <p:extLst>
      <p:ext uri="{BB962C8B-B14F-4D97-AF65-F5344CB8AC3E}">
        <p14:creationId xmlns:p14="http://schemas.microsoft.com/office/powerpoint/2010/main" val="29392104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67544" y="1877290"/>
            <a:ext cx="8136904" cy="860235"/>
          </a:xfrm>
          <a:prstGeom prst="rect">
            <a:avLst/>
          </a:prstGeom>
          <a:noFill/>
        </p:spPr>
        <p:txBody>
          <a:bodyPr wrap="square">
            <a:spAutoFit/>
          </a:bodyPr>
          <a:lstStyle/>
          <a:p>
            <a:pPr>
              <a:lnSpc>
                <a:spcPct val="130000"/>
              </a:lnSpc>
              <a:spcAft>
                <a:spcPts val="600"/>
              </a:spcAft>
            </a:pPr>
            <a:r>
              <a:rPr lang="en-US" sz="2000" b="0" dirty="0">
                <a:solidFill>
                  <a:srgbClr val="212529"/>
                </a:solidFill>
                <a:effectLst/>
                <a:latin typeface="LM Roman 10" pitchFamily="2" charset="77"/>
                <a:cs typeface="Calibri" panose="020F0502020204030204" pitchFamily="34" charset="0"/>
              </a:rPr>
              <a:t>Functional decomposition lends itself well to problems that can be split into different tasks. For example:</a:t>
            </a:r>
          </a:p>
        </p:txBody>
      </p:sp>
      <p:pic>
        <p:nvPicPr>
          <p:cNvPr id="4" name="תמונה 3">
            <a:extLst>
              <a:ext uri="{FF2B5EF4-FFF2-40B4-BE49-F238E27FC236}">
                <a16:creationId xmlns:a16="http://schemas.microsoft.com/office/drawing/2014/main" id="{4ADAC668-B083-E362-3AD6-4537F0B2C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429000"/>
            <a:ext cx="3136324" cy="2166762"/>
          </a:xfrm>
          <a:prstGeom prst="rect">
            <a:avLst/>
          </a:prstGeom>
        </p:spPr>
      </p:pic>
      <p:pic>
        <p:nvPicPr>
          <p:cNvPr id="7" name="תמונה 6">
            <a:extLst>
              <a:ext uri="{FF2B5EF4-FFF2-40B4-BE49-F238E27FC236}">
                <a16:creationId xmlns:a16="http://schemas.microsoft.com/office/drawing/2014/main" id="{0D12E9C3-D26F-6E6F-5D6E-44B2DE381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134" y="2924944"/>
            <a:ext cx="4221971" cy="1645601"/>
          </a:xfrm>
          <a:prstGeom prst="rect">
            <a:avLst/>
          </a:prstGeom>
        </p:spPr>
      </p:pic>
      <p:pic>
        <p:nvPicPr>
          <p:cNvPr id="9" name="תמונה 8">
            <a:extLst>
              <a:ext uri="{FF2B5EF4-FFF2-40B4-BE49-F238E27FC236}">
                <a16:creationId xmlns:a16="http://schemas.microsoft.com/office/drawing/2014/main" id="{38E40EF7-BB93-61D7-8BF5-CD343130B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988" y="4982464"/>
            <a:ext cx="4254782" cy="1645600"/>
          </a:xfrm>
          <a:prstGeom prst="rect">
            <a:avLst/>
          </a:prstGeom>
        </p:spPr>
      </p:pic>
      <p:sp>
        <p:nvSpPr>
          <p:cNvPr id="12" name="תיבת טקסט 11">
            <a:extLst>
              <a:ext uri="{FF2B5EF4-FFF2-40B4-BE49-F238E27FC236}">
                <a16:creationId xmlns:a16="http://schemas.microsoft.com/office/drawing/2014/main" id="{FDDD60D1-08EA-7AC2-A663-2D027A5D5E58}"/>
              </a:ext>
            </a:extLst>
          </p:cNvPr>
          <p:cNvSpPr txBox="1"/>
          <p:nvPr/>
        </p:nvSpPr>
        <p:spPr>
          <a:xfrm>
            <a:off x="5419975" y="2559130"/>
            <a:ext cx="2592288" cy="646331"/>
          </a:xfrm>
          <a:prstGeom prst="rect">
            <a:avLst/>
          </a:prstGeom>
          <a:noFill/>
        </p:spPr>
        <p:txBody>
          <a:bodyPr wrap="square" rtlCol="1">
            <a:spAutoFit/>
          </a:bodyPr>
          <a:lstStyle/>
          <a:p>
            <a:r>
              <a:rPr lang="en-US" b="0" dirty="0">
                <a:solidFill>
                  <a:srgbClr val="212529"/>
                </a:solidFill>
                <a:effectLst/>
                <a:latin typeface="LM Roman 10" pitchFamily="2" charset="77"/>
              </a:rPr>
              <a:t>Ecosystem Modeling</a:t>
            </a:r>
          </a:p>
          <a:p>
            <a:endParaRPr lang="he-IL" b="0" dirty="0">
              <a:latin typeface="LM Roman 10" pitchFamily="2" charset="77"/>
            </a:endParaRPr>
          </a:p>
        </p:txBody>
      </p:sp>
      <p:sp>
        <p:nvSpPr>
          <p:cNvPr id="13" name="תיבת טקסט 12">
            <a:extLst>
              <a:ext uri="{FF2B5EF4-FFF2-40B4-BE49-F238E27FC236}">
                <a16:creationId xmlns:a16="http://schemas.microsoft.com/office/drawing/2014/main" id="{1A70641B-A97D-1E75-E253-E4C0C4EC2F09}"/>
              </a:ext>
            </a:extLst>
          </p:cNvPr>
          <p:cNvSpPr txBox="1"/>
          <p:nvPr/>
        </p:nvSpPr>
        <p:spPr>
          <a:xfrm>
            <a:off x="5652120" y="4653136"/>
            <a:ext cx="2592288" cy="369332"/>
          </a:xfrm>
          <a:prstGeom prst="rect">
            <a:avLst/>
          </a:prstGeom>
          <a:noFill/>
        </p:spPr>
        <p:txBody>
          <a:bodyPr wrap="square" rtlCol="1">
            <a:spAutoFit/>
          </a:bodyPr>
          <a:lstStyle/>
          <a:p>
            <a:r>
              <a:rPr lang="en-US" b="0" dirty="0">
                <a:solidFill>
                  <a:srgbClr val="212529"/>
                </a:solidFill>
                <a:effectLst/>
                <a:latin typeface="LM Roman 10" pitchFamily="2" charset="77"/>
              </a:rPr>
              <a:t>Signal Processing</a:t>
            </a:r>
            <a:endParaRPr lang="he-IL" b="0" dirty="0">
              <a:latin typeface="LM Roman 10" pitchFamily="2" charset="77"/>
            </a:endParaRPr>
          </a:p>
        </p:txBody>
      </p:sp>
      <p:sp>
        <p:nvSpPr>
          <p:cNvPr id="15" name="תיבת טקסט 14">
            <a:extLst>
              <a:ext uri="{FF2B5EF4-FFF2-40B4-BE49-F238E27FC236}">
                <a16:creationId xmlns:a16="http://schemas.microsoft.com/office/drawing/2014/main" id="{208D0D88-1744-50CA-85CB-6B6B6948B516}"/>
              </a:ext>
            </a:extLst>
          </p:cNvPr>
          <p:cNvSpPr txBox="1"/>
          <p:nvPr/>
        </p:nvSpPr>
        <p:spPr>
          <a:xfrm>
            <a:off x="773832" y="3068960"/>
            <a:ext cx="2430016" cy="369332"/>
          </a:xfrm>
          <a:prstGeom prst="rect">
            <a:avLst/>
          </a:prstGeom>
          <a:noFill/>
        </p:spPr>
        <p:txBody>
          <a:bodyPr wrap="square">
            <a:spAutoFit/>
          </a:bodyPr>
          <a:lstStyle/>
          <a:p>
            <a:pPr algn="l"/>
            <a:r>
              <a:rPr lang="en-US" b="0" dirty="0">
                <a:solidFill>
                  <a:srgbClr val="212529"/>
                </a:solidFill>
                <a:effectLst/>
                <a:latin typeface="LM Roman 10" pitchFamily="2" charset="77"/>
              </a:rPr>
              <a:t>Climate Modeling</a:t>
            </a: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467544"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sz="2400" u="sng" kern="0" dirty="0">
                <a:solidFill>
                  <a:schemeClr val="tx2"/>
                </a:solidFill>
                <a:latin typeface="LM Roman 10" pitchFamily="2" charset="77"/>
                <a:ea typeface="굴림" charset="-127"/>
              </a:rPr>
              <a:t>Partitioning: </a:t>
            </a:r>
            <a:r>
              <a:rPr lang="en-US" dirty="0">
                <a:latin typeface="LM Roman 10" pitchFamily="2" charset="77"/>
              </a:rPr>
              <a:t>Functional Decomposition</a:t>
            </a:r>
          </a:p>
        </p:txBody>
      </p:sp>
    </p:spTree>
    <p:extLst>
      <p:ext uri="{BB962C8B-B14F-4D97-AF65-F5344CB8AC3E}">
        <p14:creationId xmlns:p14="http://schemas.microsoft.com/office/powerpoint/2010/main" val="16976322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67544" y="1877290"/>
            <a:ext cx="8136904" cy="5472139"/>
          </a:xfrm>
          <a:prstGeom prst="rect">
            <a:avLst/>
          </a:prstGeom>
          <a:noFill/>
        </p:spPr>
        <p:txBody>
          <a:bodyPr wrap="square">
            <a:spAutoFit/>
          </a:bodyPr>
          <a:lstStyle/>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Managing the sequence of work and the tasks performing it is a critical design consideration for most parallel programs.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Can be a significant factor in program performance (or lack of it).</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Often requires "serialization" of segments of the program.</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Two main type of synchronization:</a:t>
            </a:r>
          </a:p>
          <a:p>
            <a:pPr marL="914400" lvl="1" indent="-457200">
              <a:lnSpc>
                <a:spcPct val="130000"/>
              </a:lnSpc>
              <a:spcAft>
                <a:spcPts val="600"/>
              </a:spcAft>
              <a:buFont typeface="+mj-lt"/>
              <a:buAutoNum type="arabicPeriod"/>
            </a:pPr>
            <a:r>
              <a:rPr lang="en-US" sz="2000" b="0" dirty="0">
                <a:solidFill>
                  <a:srgbClr val="212529"/>
                </a:solidFill>
                <a:latin typeface="LM Roman 10" pitchFamily="2" charset="77"/>
                <a:cs typeface="Calibri" panose="020F0502020204030204" pitchFamily="34" charset="0"/>
              </a:rPr>
              <a:t>Data synchronization: Two threads to see a consistent value of a variable in memory.</a:t>
            </a:r>
          </a:p>
          <a:p>
            <a:pPr marL="914400" lvl="1" indent="-457200">
              <a:lnSpc>
                <a:spcPct val="130000"/>
              </a:lnSpc>
              <a:spcAft>
                <a:spcPts val="600"/>
              </a:spcAft>
              <a:buFont typeface="+mj-lt"/>
              <a:buAutoNum type="arabicPeriod"/>
            </a:pPr>
            <a:r>
              <a:rPr lang="en-US" sz="2000" b="0" dirty="0">
                <a:solidFill>
                  <a:srgbClr val="212529"/>
                </a:solidFill>
                <a:latin typeface="LM Roman 10" pitchFamily="2" charset="77"/>
                <a:cs typeface="Calibri" panose="020F0502020204030204" pitchFamily="34" charset="0"/>
              </a:rPr>
              <a:t>Thread synchronization: How we establish a synchronized-with relationship between the two threads.</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467544"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sz="2400" u="sng" kern="0" dirty="0">
                <a:solidFill>
                  <a:schemeClr val="tx2"/>
                </a:solidFill>
                <a:latin typeface="LM Roman 10" pitchFamily="2" charset="77"/>
                <a:ea typeface="굴림" charset="-127"/>
              </a:rPr>
              <a:t>Synchronization</a:t>
            </a:r>
            <a:endParaRPr lang="en-US" dirty="0">
              <a:latin typeface="LM Roman 10" pitchFamily="2" charset="77"/>
            </a:endParaRPr>
          </a:p>
        </p:txBody>
      </p:sp>
      <p:pic>
        <p:nvPicPr>
          <p:cNvPr id="6" name="תמונה 5" descr="תמונה שמכילה טקסט, שעון, שחור, זמן&#10;&#10;התיאור נוצר באופן אוטומטי">
            <a:extLst>
              <a:ext uri="{FF2B5EF4-FFF2-40B4-BE49-F238E27FC236}">
                <a16:creationId xmlns:a16="http://schemas.microsoft.com/office/drawing/2014/main" id="{B54D4621-179F-1EB8-A70D-2539AEE36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519" y="227576"/>
            <a:ext cx="2447283" cy="1631522"/>
          </a:xfrm>
          <a:prstGeom prst="rect">
            <a:avLst/>
          </a:prstGeom>
        </p:spPr>
      </p:pic>
    </p:spTree>
    <p:extLst>
      <p:ext uri="{BB962C8B-B14F-4D97-AF65-F5344CB8AC3E}">
        <p14:creationId xmlns:p14="http://schemas.microsoft.com/office/powerpoint/2010/main" val="17548231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32048" y="1844824"/>
            <a:ext cx="8676456" cy="7368043"/>
          </a:xfrm>
          <a:prstGeom prst="rect">
            <a:avLst/>
          </a:prstGeom>
          <a:noFill/>
        </p:spPr>
        <p:txBody>
          <a:bodyPr wrap="square">
            <a:spAutoFit/>
          </a:bodyPr>
          <a:lstStyle/>
          <a:p>
            <a:pPr>
              <a:lnSpc>
                <a:spcPct val="130000"/>
              </a:lnSpc>
              <a:spcAft>
                <a:spcPts val="600"/>
              </a:spcAft>
            </a:pPr>
            <a:r>
              <a:rPr lang="en-US" sz="2400" b="0" dirty="0">
                <a:solidFill>
                  <a:srgbClr val="212529"/>
                </a:solidFill>
                <a:latin typeface="LM Roman 10" pitchFamily="2" charset="77"/>
                <a:cs typeface="Calibri" panose="020F0502020204030204" pitchFamily="34" charset="0"/>
              </a:rPr>
              <a:t>Barrier:</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Usually implies that all tasks are involved (collective).</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Each task performs its work until it reaches the barrier. It then stops, or "blocks".</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When the last task reaches the barrier, all tasks are synchronized.</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What happens from here varies. Often, a serial section of work must be done. In other cases, the tasks are automatically released to continue their work.</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Understand the distinction between data synchronization and thread synchronization. Barriers combine the two making their use particularly simple. </a:t>
            </a:r>
          </a:p>
          <a:p>
            <a:pPr marL="342900" indent="-342900">
              <a:lnSpc>
                <a:spcPct val="120000"/>
              </a:lnSpc>
              <a:spcAft>
                <a:spcPts val="5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Types of Synchronization</a:t>
            </a:r>
          </a:p>
        </p:txBody>
      </p:sp>
      <p:pic>
        <p:nvPicPr>
          <p:cNvPr id="5" name="תמונה 4">
            <a:extLst>
              <a:ext uri="{FF2B5EF4-FFF2-40B4-BE49-F238E27FC236}">
                <a16:creationId xmlns:a16="http://schemas.microsoft.com/office/drawing/2014/main" id="{F9EBD32A-65CD-CB97-F83A-F226490F9EF9}"/>
              </a:ext>
            </a:extLst>
          </p:cNvPr>
          <p:cNvPicPr>
            <a:picLocks noChangeAspect="1"/>
          </p:cNvPicPr>
          <p:nvPr/>
        </p:nvPicPr>
        <p:blipFill rotWithShape="1">
          <a:blip r:embed="rId3">
            <a:clrChange>
              <a:clrFrom>
                <a:srgbClr val="EDEDED"/>
              </a:clrFrom>
              <a:clrTo>
                <a:srgbClr val="EDEDED">
                  <a:alpha val="0"/>
                </a:srgbClr>
              </a:clrTo>
            </a:clrChange>
            <a:extLst>
              <a:ext uri="{28A0092B-C50C-407E-A947-70E740481C1C}">
                <a14:useLocalDpi xmlns:a14="http://schemas.microsoft.com/office/drawing/2010/main" val="0"/>
              </a:ext>
            </a:extLst>
          </a:blip>
          <a:srcRect t="7650" b="8203"/>
          <a:stretch/>
        </p:blipFill>
        <p:spPr>
          <a:xfrm>
            <a:off x="6832376" y="692696"/>
            <a:ext cx="1840987" cy="1584176"/>
          </a:xfrm>
          <a:prstGeom prst="rect">
            <a:avLst/>
          </a:prstGeom>
        </p:spPr>
      </p:pic>
    </p:spTree>
    <p:extLst>
      <p:ext uri="{BB962C8B-B14F-4D97-AF65-F5344CB8AC3E}">
        <p14:creationId xmlns:p14="http://schemas.microsoft.com/office/powerpoint/2010/main" val="1840910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32048" y="1793191"/>
            <a:ext cx="8676456" cy="6890989"/>
          </a:xfrm>
          <a:prstGeom prst="rect">
            <a:avLst/>
          </a:prstGeom>
          <a:noFill/>
        </p:spPr>
        <p:txBody>
          <a:bodyPr wrap="square">
            <a:spAutoFit/>
          </a:bodyPr>
          <a:lstStyle/>
          <a:p>
            <a:pPr>
              <a:lnSpc>
                <a:spcPct val="130000"/>
              </a:lnSpc>
              <a:spcAft>
                <a:spcPts val="600"/>
              </a:spcAft>
            </a:pPr>
            <a:r>
              <a:rPr lang="en-US" sz="2400" b="0" dirty="0">
                <a:solidFill>
                  <a:srgbClr val="212529"/>
                </a:solidFill>
                <a:latin typeface="LM Roman 10" pitchFamily="2" charset="77"/>
                <a:cs typeface="Calibri" panose="020F0502020204030204" pitchFamily="34" charset="0"/>
              </a:rPr>
              <a:t>Lock / semaphore:</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Can involve any number of tasks.</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Typically used to serialize (protect) access to global data or a section of code. Only one task at a time may use (own) the lock/semaphore/flag.</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first task to acquire the lock "sets" it. This task can then safely (serially) access the protected data or code.</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Other tasks can attempt to acquire the lock but must wait until the task that owns the lock releases it. Can be blocking or non-blocking.</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Mutual exclusion constructs (critical sections and locks) are best used  only for data synchronization. For thread synchronization, use atomics with the sequential consistent memory order.</a:t>
            </a:r>
          </a:p>
          <a:p>
            <a:pPr marL="342900" indent="-342900">
              <a:lnSpc>
                <a:spcPct val="120000"/>
              </a:lnSpc>
              <a:spcAft>
                <a:spcPts val="500"/>
              </a:spcAft>
              <a:buFont typeface="Arial" panose="020B0604020202020204" pitchFamily="34" charset="0"/>
              <a:buChar char="•"/>
            </a:pPr>
            <a:endParaRPr lang="en-US" sz="2000" b="0" dirty="0">
              <a:solidFill>
                <a:srgbClr val="212529"/>
              </a:solidFill>
              <a:effectLst/>
              <a:latin typeface="LM Roman 10" pitchFamily="2" charset="77"/>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Types of Synchronization</a:t>
            </a:r>
          </a:p>
        </p:txBody>
      </p:sp>
      <p:pic>
        <p:nvPicPr>
          <p:cNvPr id="6" name="תמונה 5">
            <a:extLst>
              <a:ext uri="{FF2B5EF4-FFF2-40B4-BE49-F238E27FC236}">
                <a16:creationId xmlns:a16="http://schemas.microsoft.com/office/drawing/2014/main" id="{7E36F695-B4EB-5A0D-BE81-F9083E896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930" y="1100917"/>
            <a:ext cx="1440427" cy="1440427"/>
          </a:xfrm>
          <a:prstGeom prst="rect">
            <a:avLst/>
          </a:prstGeom>
        </p:spPr>
      </p:pic>
    </p:spTree>
    <p:extLst>
      <p:ext uri="{BB962C8B-B14F-4D97-AF65-F5344CB8AC3E}">
        <p14:creationId xmlns:p14="http://schemas.microsoft.com/office/powerpoint/2010/main" val="31279029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32048" y="1844824"/>
            <a:ext cx="8676456" cy="5659498"/>
          </a:xfrm>
          <a:prstGeom prst="rect">
            <a:avLst/>
          </a:prstGeom>
          <a:noFill/>
        </p:spPr>
        <p:txBody>
          <a:bodyPr wrap="square">
            <a:spAutoFit/>
          </a:bodyPr>
          <a:lstStyle/>
          <a:p>
            <a:pPr>
              <a:lnSpc>
                <a:spcPct val="130000"/>
              </a:lnSpc>
              <a:spcAft>
                <a:spcPts val="600"/>
              </a:spcAft>
            </a:pPr>
            <a:r>
              <a:rPr lang="en-US" sz="2400" b="0" dirty="0">
                <a:solidFill>
                  <a:srgbClr val="212529"/>
                </a:solidFill>
                <a:latin typeface="LM Roman 10" pitchFamily="2" charset="77"/>
                <a:cs typeface="Calibri" panose="020F0502020204030204" pitchFamily="34" charset="0"/>
              </a:rPr>
              <a:t>Synchronous communication operations:</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Involves only those tasks executing a communication operation.</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When a task performs a communication operation, some form of coordination is required with the other task(s) participating in the communication. </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example, before a task can perform a send operation, it must first receive an acknowledgment from the receiving task that it is OK to send.</a:t>
            </a:r>
          </a:p>
          <a:p>
            <a:pPr marL="342900" indent="-342900">
              <a:lnSpc>
                <a:spcPct val="120000"/>
              </a:lnSpc>
              <a:spcAft>
                <a:spcPts val="500"/>
              </a:spcAft>
              <a:buFont typeface="Arial" panose="020B0604020202020204" pitchFamily="34" charset="0"/>
              <a:buChar char="•"/>
            </a:pPr>
            <a:endParaRPr lang="en-US" sz="2000" b="0" dirty="0">
              <a:solidFill>
                <a:srgbClr val="212529"/>
              </a:solidFill>
              <a:effectLst/>
              <a:latin typeface="LM Roman 10" pitchFamily="2" charset="77"/>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Types of Synchronization</a:t>
            </a:r>
          </a:p>
        </p:txBody>
      </p:sp>
      <p:pic>
        <p:nvPicPr>
          <p:cNvPr id="5" name="תמונה 4">
            <a:extLst>
              <a:ext uri="{FF2B5EF4-FFF2-40B4-BE49-F238E27FC236}">
                <a16:creationId xmlns:a16="http://schemas.microsoft.com/office/drawing/2014/main" id="{D14ADEF1-EED6-E518-7BD8-243966548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4879337"/>
            <a:ext cx="1501991" cy="1501991"/>
          </a:xfrm>
          <a:prstGeom prst="rect">
            <a:avLst/>
          </a:prstGeom>
        </p:spPr>
      </p:pic>
      <p:pic>
        <p:nvPicPr>
          <p:cNvPr id="7" name="תמונה 6">
            <a:extLst>
              <a:ext uri="{FF2B5EF4-FFF2-40B4-BE49-F238E27FC236}">
                <a16:creationId xmlns:a16="http://schemas.microsoft.com/office/drawing/2014/main" id="{EE60FF86-7BF9-E6B8-6387-BC11F944E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91669" y="4879337"/>
            <a:ext cx="1656795" cy="1429983"/>
          </a:xfrm>
          <a:prstGeom prst="rect">
            <a:avLst/>
          </a:prstGeom>
        </p:spPr>
      </p:pic>
    </p:spTree>
    <p:extLst>
      <p:ext uri="{BB962C8B-B14F-4D97-AF65-F5344CB8AC3E}">
        <p14:creationId xmlns:p14="http://schemas.microsoft.com/office/powerpoint/2010/main" val="4039207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432048" y="1873553"/>
            <a:ext cx="8676456" cy="6033447"/>
          </a:xfrm>
          <a:prstGeom prst="rect">
            <a:avLst/>
          </a:prstGeom>
          <a:noFill/>
        </p:spPr>
        <p:txBody>
          <a:bodyPr wrap="square">
            <a:spAutoFit/>
          </a:bodyPr>
          <a:lstStyle/>
          <a:p>
            <a:pPr>
              <a:lnSpc>
                <a:spcPct val="120000"/>
              </a:lnSpc>
              <a:spcAft>
                <a:spcPts val="500"/>
              </a:spcAft>
            </a:pPr>
            <a:r>
              <a:rPr lang="en-US" sz="2000" b="0" dirty="0">
                <a:solidFill>
                  <a:srgbClr val="212529"/>
                </a:solidFill>
                <a:latin typeface="LM Roman 10" pitchFamily="2" charset="77"/>
                <a:cs typeface="Calibri" panose="020F0502020204030204" pitchFamily="34" charset="0"/>
              </a:rPr>
              <a:t>Definition:</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dependence exists between program statements when the order of statement execution affects the results of the program.</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data dependence results from multiple use of the same location(s) in storage by different tasks.</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Dependencies are important to parallel programming because they are one of the primary inhibitors to parallelism.</a:t>
            </a:r>
          </a:p>
          <a:p>
            <a:pPr marL="342900" indent="-342900">
              <a:lnSpc>
                <a:spcPct val="120000"/>
              </a:lnSpc>
              <a:spcAft>
                <a:spcPts val="5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20000"/>
              </a:lnSpc>
              <a:spcAft>
                <a:spcPts val="5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20000"/>
              </a:lnSpc>
              <a:spcAft>
                <a:spcPts val="500"/>
              </a:spcAft>
              <a:buFont typeface="Arial" panose="020B0604020202020204" pitchFamily="34" charset="0"/>
              <a:buChar char="•"/>
            </a:pPr>
            <a:endParaRPr lang="en-US" sz="2000" b="0" dirty="0">
              <a:solidFill>
                <a:srgbClr val="212529"/>
              </a:solidFill>
              <a:effectLst/>
              <a:latin typeface="LM Roman 10" pitchFamily="2" charset="77"/>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Data Dependencies:</a:t>
            </a:r>
          </a:p>
        </p:txBody>
      </p:sp>
      <p:pic>
        <p:nvPicPr>
          <p:cNvPr id="6" name="תמונה 5">
            <a:extLst>
              <a:ext uri="{FF2B5EF4-FFF2-40B4-BE49-F238E27FC236}">
                <a16:creationId xmlns:a16="http://schemas.microsoft.com/office/drawing/2014/main" id="{6DD46356-C2DE-5DCE-B9B5-7C2E5518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534" y="4437112"/>
            <a:ext cx="1718660" cy="1718660"/>
          </a:xfrm>
          <a:prstGeom prst="rect">
            <a:avLst/>
          </a:prstGeom>
        </p:spPr>
      </p:pic>
    </p:spTree>
    <p:extLst>
      <p:ext uri="{BB962C8B-B14F-4D97-AF65-F5344CB8AC3E}">
        <p14:creationId xmlns:p14="http://schemas.microsoft.com/office/powerpoint/2010/main" val="14849794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251520" y="1873553"/>
            <a:ext cx="8892480" cy="7251729"/>
          </a:xfrm>
          <a:prstGeom prst="rect">
            <a:avLst/>
          </a:prstGeom>
          <a:noFill/>
        </p:spPr>
        <p:txBody>
          <a:bodyPr wrap="square">
            <a:spAutoFit/>
          </a:bodyPr>
          <a:lstStyle/>
          <a:p>
            <a:pPr>
              <a:lnSpc>
                <a:spcPct val="120000"/>
              </a:lnSpc>
              <a:spcAft>
                <a:spcPts val="500"/>
              </a:spcAft>
            </a:pPr>
            <a:r>
              <a:rPr lang="en-US" sz="2000" b="0" dirty="0">
                <a:solidFill>
                  <a:srgbClr val="212529"/>
                </a:solidFill>
                <a:latin typeface="LM Roman 10" pitchFamily="2" charset="77"/>
                <a:cs typeface="Calibri" panose="020F0502020204030204" pitchFamily="34" charset="0"/>
              </a:rPr>
              <a:t>Example (Loop carried data dependence):</a:t>
            </a:r>
          </a:p>
          <a:p>
            <a:pPr>
              <a:lnSpc>
                <a:spcPct val="120000"/>
              </a:lnSpc>
              <a:spcAft>
                <a:spcPts val="500"/>
              </a:spcAft>
            </a:pPr>
            <a:endParaRPr lang="en-US" sz="2000" b="0" dirty="0">
              <a:solidFill>
                <a:srgbClr val="212529"/>
              </a:solidFill>
              <a:latin typeface="LM Roman 10" pitchFamily="2" charset="77"/>
              <a:cs typeface="Calibri" panose="020F0502020204030204" pitchFamily="34" charset="0"/>
            </a:endParaRPr>
          </a:p>
          <a:p>
            <a:pPr>
              <a:lnSpc>
                <a:spcPct val="120000"/>
              </a:lnSpc>
              <a:spcAft>
                <a:spcPts val="500"/>
              </a:spcAft>
            </a:pPr>
            <a:endParaRPr lang="en-US" sz="2000" b="0" dirty="0">
              <a:solidFill>
                <a:srgbClr val="212529"/>
              </a:solidFill>
              <a:latin typeface="LM Roman 10" pitchFamily="2" charset="77"/>
              <a:cs typeface="Calibri" panose="020F0502020204030204" pitchFamily="34" charset="0"/>
            </a:endParaRPr>
          </a:p>
          <a:p>
            <a:pPr>
              <a:lnSpc>
                <a:spcPct val="120000"/>
              </a:lnSpc>
              <a:spcAft>
                <a:spcPts val="5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20000"/>
              </a:lnSpc>
              <a:spcAft>
                <a:spcPts val="500"/>
              </a:spcAft>
              <a:buFont typeface="Arial" panose="020B0604020202020204" pitchFamily="34" charset="0"/>
              <a:buChar char="•"/>
            </a:pPr>
            <a:r>
              <a:rPr lang="en-US" sz="1950" b="0" dirty="0">
                <a:solidFill>
                  <a:srgbClr val="212529"/>
                </a:solidFill>
                <a:latin typeface="LM Roman 10" pitchFamily="2" charset="77"/>
                <a:cs typeface="Calibri" panose="020F0502020204030204" pitchFamily="34" charset="0"/>
              </a:rPr>
              <a:t>The value of A(J-1) must be computed before the value of A(J), therefore A(J) exhibits a data dependency on A(J-1). Parallelism is inhibited.</a:t>
            </a:r>
          </a:p>
          <a:p>
            <a:pPr marL="342900" indent="-342900">
              <a:lnSpc>
                <a:spcPct val="120000"/>
              </a:lnSpc>
              <a:spcAft>
                <a:spcPts val="500"/>
              </a:spcAft>
              <a:buFont typeface="Arial" panose="020B0604020202020204" pitchFamily="34" charset="0"/>
              <a:buChar char="•"/>
            </a:pPr>
            <a:r>
              <a:rPr lang="en-US" sz="1950" b="0" dirty="0">
                <a:solidFill>
                  <a:srgbClr val="212529"/>
                </a:solidFill>
                <a:latin typeface="LM Roman 10" pitchFamily="2" charset="77"/>
                <a:cs typeface="Calibri" panose="020F0502020204030204" pitchFamily="34" charset="0"/>
              </a:rPr>
              <a:t>If task 2 has A(J) and task 1 has A(J-1), computing the correct value of A(J) necessitates:</a:t>
            </a:r>
          </a:p>
          <a:p>
            <a:pPr marL="800100" lvl="1" indent="-342900" algn="l">
              <a:buSzPct val="73000"/>
              <a:buFont typeface="Courier New" panose="02070309020205020404" pitchFamily="49" charset="0"/>
              <a:buChar char="o"/>
            </a:pPr>
            <a:r>
              <a:rPr lang="en-US" sz="1950" b="0" dirty="0">
                <a:solidFill>
                  <a:srgbClr val="212529"/>
                </a:solidFill>
                <a:latin typeface="LM Roman 10" pitchFamily="2" charset="77"/>
                <a:cs typeface="Calibri" panose="020F0502020204030204" pitchFamily="34" charset="0"/>
              </a:rPr>
              <a:t>Distributed memory architecture – task 2 must obtain the value of A(J-1) from task 1 after task 1 finishes its computation.</a:t>
            </a:r>
          </a:p>
          <a:p>
            <a:pPr marL="800100" lvl="1" indent="-342900" algn="l">
              <a:buSzPct val="73000"/>
              <a:buFont typeface="Courier New" panose="02070309020205020404" pitchFamily="49" charset="0"/>
              <a:buChar char="o"/>
            </a:pPr>
            <a:r>
              <a:rPr lang="en-US" sz="1950" b="0" dirty="0">
                <a:solidFill>
                  <a:srgbClr val="212529"/>
                </a:solidFill>
                <a:latin typeface="LM Roman 10" pitchFamily="2" charset="77"/>
                <a:cs typeface="Calibri" panose="020F0502020204030204" pitchFamily="34" charset="0"/>
              </a:rPr>
              <a:t>Shared memory architecture – task 2 must read A(J-1) after task 1 updates it</a:t>
            </a:r>
          </a:p>
          <a:p>
            <a:pPr marL="342900" indent="-342900">
              <a:lnSpc>
                <a:spcPct val="120000"/>
              </a:lnSpc>
              <a:spcAft>
                <a:spcPts val="500"/>
              </a:spcAft>
              <a:buFont typeface="Arial" panose="020B0604020202020204" pitchFamily="34" charset="0"/>
              <a:buChar char="•"/>
            </a:pPr>
            <a:endParaRPr lang="en-US" sz="1950" b="0" dirty="0">
              <a:solidFill>
                <a:srgbClr val="212529"/>
              </a:solidFill>
              <a:latin typeface="LM Roman 10" pitchFamily="2" charset="77"/>
              <a:cs typeface="Calibri" panose="020F0502020204030204" pitchFamily="34" charset="0"/>
            </a:endParaRPr>
          </a:p>
          <a:p>
            <a:pPr marL="342900" indent="-342900">
              <a:lnSpc>
                <a:spcPct val="120000"/>
              </a:lnSpc>
              <a:spcAft>
                <a:spcPts val="500"/>
              </a:spcAft>
              <a:buFont typeface="Arial" panose="020B0604020202020204" pitchFamily="34" charset="0"/>
              <a:buChar char="•"/>
            </a:pPr>
            <a:endParaRPr lang="en-US" sz="2000" b="0" dirty="0">
              <a:solidFill>
                <a:srgbClr val="212529"/>
              </a:solidFill>
              <a:effectLst/>
              <a:latin typeface="LM Roman 10" pitchFamily="2" charset="77"/>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Data Dependencies:</a:t>
            </a:r>
          </a:p>
        </p:txBody>
      </p:sp>
      <p:pic>
        <p:nvPicPr>
          <p:cNvPr id="7" name="תמונה 6">
            <a:extLst>
              <a:ext uri="{FF2B5EF4-FFF2-40B4-BE49-F238E27FC236}">
                <a16:creationId xmlns:a16="http://schemas.microsoft.com/office/drawing/2014/main" id="{29A5E0E6-8347-C3D0-043C-12D2100786B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539552" y="2385838"/>
            <a:ext cx="6400328" cy="1153431"/>
          </a:xfrm>
          <a:prstGeom prst="rect">
            <a:avLst/>
          </a:prstGeom>
        </p:spPr>
      </p:pic>
    </p:spTree>
    <p:extLst>
      <p:ext uri="{BB962C8B-B14F-4D97-AF65-F5344CB8AC3E}">
        <p14:creationId xmlns:p14="http://schemas.microsoft.com/office/powerpoint/2010/main" val="228860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899592" y="764704"/>
            <a:ext cx="5616575" cy="649287"/>
          </a:xfrm>
        </p:spPr>
        <p:txBody>
          <a:bodyPr/>
          <a:lstStyle/>
          <a:p>
            <a:pPr algn="l"/>
            <a:r>
              <a:rPr lang="en-US" sz="2800" b="0" dirty="0">
                <a:solidFill>
                  <a:srgbClr val="5D5D5D"/>
                </a:solidFill>
                <a:effectLst/>
                <a:latin typeface="LM Roman 10" pitchFamily="2" charset="77"/>
                <a:cs typeface="Calibri" panose="020F0502020204030204" pitchFamily="34" charset="0"/>
              </a:rPr>
              <a:t>What Is Parallel Computing?</a:t>
            </a:r>
          </a:p>
        </p:txBody>
      </p:sp>
      <p:sp>
        <p:nvSpPr>
          <p:cNvPr id="36867" name="Rectangle 3"/>
          <p:cNvSpPr>
            <a:spLocks noGrp="1" noChangeArrowheads="1"/>
          </p:cNvSpPr>
          <p:nvPr>
            <p:ph type="body" idx="4294967295"/>
          </p:nvPr>
        </p:nvSpPr>
        <p:spPr>
          <a:xfrm>
            <a:off x="107504" y="1628801"/>
            <a:ext cx="7993063" cy="360040"/>
          </a:xfrm>
        </p:spPr>
        <p:txBody>
          <a:bodyPr/>
          <a:lstStyle/>
          <a:p>
            <a:pPr marL="0" indent="0">
              <a:lnSpc>
                <a:spcPct val="80000"/>
              </a:lnSpc>
              <a:buNone/>
            </a:pPr>
            <a:r>
              <a:rPr lang="en-US" altLang="ko-KR" sz="2400" dirty="0">
                <a:solidFill>
                  <a:schemeClr val="tx2"/>
                </a:solidFill>
                <a:latin typeface="LM Roman 10" pitchFamily="2" charset="77"/>
                <a:ea typeface="굴림" charset="-127"/>
                <a:cs typeface="Calibri" panose="020F0502020204030204" pitchFamily="34" charset="0"/>
              </a:rPr>
              <a:t>     </a:t>
            </a:r>
            <a:r>
              <a:rPr lang="en-US" altLang="ko-KR" sz="2400" u="sng" dirty="0">
                <a:solidFill>
                  <a:schemeClr val="tx2"/>
                </a:solidFill>
                <a:latin typeface="LM Roman 10" pitchFamily="2" charset="77"/>
                <a:ea typeface="굴림" charset="-127"/>
                <a:cs typeface="Calibri" panose="020F0502020204030204" pitchFamily="34" charset="0"/>
              </a:rPr>
              <a:t>Serial computing</a:t>
            </a:r>
            <a:endParaRPr lang="uk-UA" sz="2400" u="sng" dirty="0">
              <a:solidFill>
                <a:schemeClr val="tx2"/>
              </a:solidFill>
              <a:latin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3153CA9B-F157-2AEB-BF76-C1CAC29D3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24" y="2420888"/>
            <a:ext cx="7066351" cy="2924814"/>
          </a:xfrm>
          <a:prstGeom prst="rect">
            <a:avLst/>
          </a:prstGeom>
        </p:spPr>
      </p:pic>
    </p:spTree>
    <p:extLst>
      <p:ext uri="{BB962C8B-B14F-4D97-AF65-F5344CB8AC3E}">
        <p14:creationId xmlns:p14="http://schemas.microsoft.com/office/powerpoint/2010/main" val="11682857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251520" y="2048311"/>
            <a:ext cx="8064896" cy="2065694"/>
          </a:xfrm>
          <a:prstGeom prst="rect">
            <a:avLst/>
          </a:prstGeom>
          <a:noFill/>
        </p:spPr>
        <p:txBody>
          <a:bodyPr wrap="square">
            <a:spAutoFit/>
          </a:bodyPr>
          <a:lstStyle/>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Distributed memory architectures - communicate required data at synchronization points.</a:t>
            </a:r>
          </a:p>
          <a:p>
            <a:pPr marL="342900" indent="-342900">
              <a:lnSpc>
                <a:spcPct val="120000"/>
              </a:lnSpc>
              <a:spcAft>
                <a:spcPts val="5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Shared memory architectures -synchronize read/write operations between tasks.</a:t>
            </a: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8" name="Rectangle 2">
            <a:extLst>
              <a:ext uri="{FF2B5EF4-FFF2-40B4-BE49-F238E27FC236}">
                <a16:creationId xmlns:a16="http://schemas.microsoft.com/office/drawing/2014/main" id="{AB16FA42-5177-81AF-B5FE-4DCBAF83B6A9}"/>
              </a:ext>
            </a:extLst>
          </p:cNvPr>
          <p:cNvSpPr txBox="1">
            <a:spLocks noChangeArrowheads="1"/>
          </p:cNvSpPr>
          <p:nvPr/>
        </p:nvSpPr>
        <p:spPr bwMode="auto">
          <a:xfrm>
            <a:off x="395536" y="1484784"/>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ru-RU"/>
            </a:defPPr>
            <a:lvl1pPr>
              <a:defRPr sz="2400" b="0" u="sng" kern="0">
                <a:solidFill>
                  <a:schemeClr val="tx2"/>
                </a:solidFill>
                <a:latin typeface="Calibri" panose="020F0502020204030204" pitchFamily="34" charset="0"/>
                <a:ea typeface="굴림" charset="-127"/>
                <a:cs typeface="Calibri" panose="020F0502020204030204" pitchFamily="34" charset="0"/>
              </a:defRPr>
            </a:lvl1pPr>
            <a:lvl2pPr algn="r">
              <a:defRPr sz="3600">
                <a:solidFill>
                  <a:srgbClr val="080808"/>
                </a:solidFill>
                <a:latin typeface="Century Gothic" pitchFamily="34" charset="0"/>
              </a:defRPr>
            </a:lvl2pPr>
            <a:lvl3pPr algn="r">
              <a:defRPr sz="3600">
                <a:solidFill>
                  <a:srgbClr val="080808"/>
                </a:solidFill>
                <a:latin typeface="Century Gothic" pitchFamily="34" charset="0"/>
              </a:defRPr>
            </a:lvl3pPr>
            <a:lvl4pPr algn="r">
              <a:defRPr sz="3600">
                <a:solidFill>
                  <a:srgbClr val="080808"/>
                </a:solidFill>
                <a:latin typeface="Century Gothic" pitchFamily="34" charset="0"/>
              </a:defRPr>
            </a:lvl4pPr>
            <a:lvl5pPr algn="r">
              <a:defRPr sz="3600">
                <a:solidFill>
                  <a:srgbClr val="080808"/>
                </a:solidFill>
                <a:latin typeface="Century Gothic" pitchFamily="34" charset="0"/>
              </a:defRPr>
            </a:lvl5pPr>
            <a:lvl6pPr marL="457200" algn="r" fontAlgn="base">
              <a:spcBef>
                <a:spcPct val="0"/>
              </a:spcBef>
              <a:spcAft>
                <a:spcPct val="0"/>
              </a:spcAft>
              <a:defRPr sz="3600">
                <a:solidFill>
                  <a:srgbClr val="080808"/>
                </a:solidFill>
                <a:latin typeface="Century Gothic" pitchFamily="34" charset="0"/>
              </a:defRPr>
            </a:lvl6pPr>
            <a:lvl7pPr marL="914400" algn="r" fontAlgn="base">
              <a:spcBef>
                <a:spcPct val="0"/>
              </a:spcBef>
              <a:spcAft>
                <a:spcPct val="0"/>
              </a:spcAft>
              <a:defRPr sz="3600">
                <a:solidFill>
                  <a:srgbClr val="080808"/>
                </a:solidFill>
                <a:latin typeface="Century Gothic" pitchFamily="34" charset="0"/>
              </a:defRPr>
            </a:lvl7pPr>
            <a:lvl8pPr marL="1371600" algn="r" fontAlgn="base">
              <a:spcBef>
                <a:spcPct val="0"/>
              </a:spcBef>
              <a:spcAft>
                <a:spcPct val="0"/>
              </a:spcAft>
              <a:defRPr sz="3600">
                <a:solidFill>
                  <a:srgbClr val="080808"/>
                </a:solidFill>
                <a:latin typeface="Century Gothic" pitchFamily="34" charset="0"/>
              </a:defRPr>
            </a:lvl8pPr>
            <a:lvl9pPr marL="1828800" algn="r" fontAlgn="base">
              <a:spcBef>
                <a:spcPct val="0"/>
              </a:spcBef>
              <a:spcAft>
                <a:spcPct val="0"/>
              </a:spcAft>
              <a:defRPr sz="3600">
                <a:solidFill>
                  <a:srgbClr val="080808"/>
                </a:solidFill>
                <a:latin typeface="Century Gothic" pitchFamily="34" charset="0"/>
              </a:defRPr>
            </a:lvl9pPr>
          </a:lstStyle>
          <a:p>
            <a:r>
              <a:rPr lang="en-US" dirty="0">
                <a:latin typeface="LM Roman 10" pitchFamily="2" charset="77"/>
              </a:rPr>
              <a:t>How to handle Data Dependencies?</a:t>
            </a:r>
          </a:p>
        </p:txBody>
      </p:sp>
    </p:spTree>
    <p:extLst>
      <p:ext uri="{BB962C8B-B14F-4D97-AF65-F5344CB8AC3E}">
        <p14:creationId xmlns:p14="http://schemas.microsoft.com/office/powerpoint/2010/main" val="2259091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640960" cy="2214452"/>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parallel program is done when its last thread is done. </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Therefore, o</a:t>
            </a:r>
            <a:r>
              <a:rPr lang="en-US" sz="2000" b="0" dirty="0">
                <a:solidFill>
                  <a:srgbClr val="212529"/>
                </a:solidFill>
                <a:effectLst/>
                <a:latin typeface="LM Roman 10" pitchFamily="2" charset="77"/>
                <a:cs typeface="Calibri" panose="020F0502020204030204" pitchFamily="34" charset="0"/>
              </a:rPr>
              <a:t>ur goal in designing a parallel program is to have all threads finish at the same time which means we want them all to have the same amount of work to do.</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Our job as algorithm designer is to “balance the load between threads”.</a:t>
            </a: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Load Balancing</a:t>
            </a:r>
          </a:p>
        </p:txBody>
      </p:sp>
      <p:pic>
        <p:nvPicPr>
          <p:cNvPr id="11" name="תמונה 10">
            <a:extLst>
              <a:ext uri="{FF2B5EF4-FFF2-40B4-BE49-F238E27FC236}">
                <a16:creationId xmlns:a16="http://schemas.microsoft.com/office/drawing/2014/main" id="{3BC726BA-B70A-76B8-7B84-3429D7492C65}"/>
              </a:ext>
            </a:extLst>
          </p:cNvPr>
          <p:cNvPicPr>
            <a:picLocks noChangeAspect="1"/>
          </p:cNvPicPr>
          <p:nvPr/>
        </p:nvPicPr>
        <p:blipFill rotWithShape="1">
          <a:blip r:embed="rId3">
            <a:extLst>
              <a:ext uri="{28A0092B-C50C-407E-A947-70E740481C1C}">
                <a14:useLocalDpi xmlns:a14="http://schemas.microsoft.com/office/drawing/2010/main" val="0"/>
              </a:ext>
            </a:extLst>
          </a:blip>
          <a:srcRect t="3801" b="9051"/>
          <a:stretch/>
        </p:blipFill>
        <p:spPr>
          <a:xfrm>
            <a:off x="3480556" y="4149080"/>
            <a:ext cx="2387588" cy="2161382"/>
          </a:xfrm>
          <a:prstGeom prst="rect">
            <a:avLst/>
          </a:prstGeom>
        </p:spPr>
      </p:pic>
    </p:spTree>
    <p:extLst>
      <p:ext uri="{BB962C8B-B14F-4D97-AF65-F5344CB8AC3E}">
        <p14:creationId xmlns:p14="http://schemas.microsoft.com/office/powerpoint/2010/main" val="8103790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424936" cy="3414781"/>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Load balancing refers to the practice of distributing approximately equal amounts of work among tasks so that all tasks are kept busy all of the time. It can be considered a minimization of task idle time.</a:t>
            </a:r>
          </a:p>
          <a:p>
            <a:pPr marL="285750" indent="-28575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Load balancing is important to parallel programs for performance reasons. For example, if all tasks are subject to a barrier synchronization point, the slowest task will determine the overall performance.</a:t>
            </a: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Load Balancing</a:t>
            </a:r>
          </a:p>
        </p:txBody>
      </p:sp>
      <p:pic>
        <p:nvPicPr>
          <p:cNvPr id="6" name="תמונה 5">
            <a:extLst>
              <a:ext uri="{FF2B5EF4-FFF2-40B4-BE49-F238E27FC236}">
                <a16:creationId xmlns:a16="http://schemas.microsoft.com/office/drawing/2014/main" id="{709AEDA2-55FE-5366-1AD4-BD9E46A4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557036"/>
            <a:ext cx="3910583" cy="1824292"/>
          </a:xfrm>
          <a:prstGeom prst="rect">
            <a:avLst/>
          </a:prstGeom>
        </p:spPr>
      </p:pic>
    </p:spTree>
    <p:extLst>
      <p:ext uri="{BB962C8B-B14F-4D97-AF65-F5344CB8AC3E}">
        <p14:creationId xmlns:p14="http://schemas.microsoft.com/office/powerpoint/2010/main" val="11948759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568952" cy="5399940"/>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Equally partition the work each task receives: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array/matrix operations where each task performs similar work, evenly distribute the data set among the tasks.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loop iterations where the work done in each iteration is similar, evenly distribute the iterations across the tasks.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If a heterogeneous mix of machines with varying performance characteristics are being used, be sure to use some type of performance analysis tool to detect any load imbalances. Adjust work accordingly.</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How to achieve Load Balance?</a:t>
            </a:r>
          </a:p>
        </p:txBody>
      </p:sp>
    </p:spTree>
    <p:extLst>
      <p:ext uri="{BB962C8B-B14F-4D97-AF65-F5344CB8AC3E}">
        <p14:creationId xmlns:p14="http://schemas.microsoft.com/office/powerpoint/2010/main" val="2682755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4104456" cy="4764253"/>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Use dynamic work assignment:</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Certain classes of problems result in load imbalances even if data is evenly distributed among tasks.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example: adaptive grid methods – some tasks may need to refine their mesh while others don't.</a:t>
            </a: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How to achieve Load Balance?</a:t>
            </a:r>
          </a:p>
        </p:txBody>
      </p:sp>
      <p:pic>
        <p:nvPicPr>
          <p:cNvPr id="4" name="Online Media 3">
            <a:hlinkClick r:id="" action="ppaction://media"/>
            <a:extLst>
              <a:ext uri="{FF2B5EF4-FFF2-40B4-BE49-F238E27FC236}">
                <a16:creationId xmlns:a16="http://schemas.microsoft.com/office/drawing/2014/main" id="{C5D0AC0E-092B-E535-2BF3-EEA3F1FE5B82}"/>
              </a:ext>
            </a:extLst>
          </p:cNvPr>
          <p:cNvPicPr>
            <a:picLocks noRot="1" noChangeAspect="1"/>
          </p:cNvPicPr>
          <p:nvPr>
            <a:videoFile r:link="rId1"/>
          </p:nvPr>
        </p:nvPicPr>
        <p:blipFill>
          <a:blip r:embed="rId4"/>
          <a:stretch>
            <a:fillRect/>
          </a:stretch>
        </p:blipFill>
        <p:spPr>
          <a:xfrm>
            <a:off x="4716016" y="2204864"/>
            <a:ext cx="4176464" cy="3132348"/>
          </a:xfrm>
          <a:prstGeom prst="rect">
            <a:avLst/>
          </a:prstGeom>
        </p:spPr>
      </p:pic>
      <p:sp>
        <p:nvSpPr>
          <p:cNvPr id="8" name="TextBox 7">
            <a:extLst>
              <a:ext uri="{FF2B5EF4-FFF2-40B4-BE49-F238E27FC236}">
                <a16:creationId xmlns:a16="http://schemas.microsoft.com/office/drawing/2014/main" id="{479C50A9-3D0B-C33D-4022-FF32DE54740A}"/>
              </a:ext>
            </a:extLst>
          </p:cNvPr>
          <p:cNvSpPr txBox="1"/>
          <p:nvPr/>
        </p:nvSpPr>
        <p:spPr>
          <a:xfrm>
            <a:off x="4716016" y="5397023"/>
            <a:ext cx="4578350" cy="1200329"/>
          </a:xfrm>
          <a:prstGeom prst="rect">
            <a:avLst/>
          </a:prstGeom>
          <a:noFill/>
        </p:spPr>
        <p:txBody>
          <a:bodyPr wrap="square">
            <a:spAutoFit/>
          </a:bodyPr>
          <a:lstStyle/>
          <a:p>
            <a:r>
              <a:rPr lang="en-US" b="0" dirty="0">
                <a:effectLst/>
                <a:latin typeface="LM Roman 10" pitchFamily="2" charset="77"/>
              </a:rPr>
              <a:t>Kelvin–Helmholtz instability simulation with adaptive mesh refinement</a:t>
            </a:r>
          </a:p>
          <a:p>
            <a:br>
              <a:rPr lang="en-US" dirty="0">
                <a:latin typeface="LM Roman 10" pitchFamily="2" charset="77"/>
              </a:rPr>
            </a:br>
            <a:endParaRPr lang="en-IL" dirty="0">
              <a:latin typeface="LM Roman 10" pitchFamily="2" charset="77"/>
            </a:endParaRPr>
          </a:p>
        </p:txBody>
      </p:sp>
    </p:spTree>
    <p:extLst>
      <p:ext uri="{BB962C8B-B14F-4D97-AF65-F5344CB8AC3E}">
        <p14:creationId xmlns:p14="http://schemas.microsoft.com/office/powerpoint/2010/main" val="23856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10;&#10;התיאור נוצר באופן אוטומטי">
            <a:extLst>
              <a:ext uri="{FF2B5EF4-FFF2-40B4-BE49-F238E27FC236}">
                <a16:creationId xmlns:a16="http://schemas.microsoft.com/office/drawing/2014/main" id="{4FCC45A1-7DE4-25F0-C367-F02F0163A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306883"/>
            <a:ext cx="5660881" cy="2222728"/>
          </a:xfrm>
          <a:prstGeom prst="rect">
            <a:avLst/>
          </a:prstGeom>
        </p:spPr>
      </p:pic>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568952" cy="4040978"/>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Use dynamic work assignment:</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When the amount of work each task will perform is intentionally variable, or is unable to be predicted, it may be helpful to use a scheduler-task pool approach. </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As each task finishes its work, it receives a new piece from the work queue.</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How to achieve Load Balance?</a:t>
            </a:r>
          </a:p>
        </p:txBody>
      </p:sp>
    </p:spTree>
    <p:extLst>
      <p:ext uri="{BB962C8B-B14F-4D97-AF65-F5344CB8AC3E}">
        <p14:creationId xmlns:p14="http://schemas.microsoft.com/office/powerpoint/2010/main" val="5425720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568952" cy="6749412"/>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Computation / Communication Ratio</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In parallel computing, granularity is a qualitative measure of the ratio of computation to communication.</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Periods of computation are typically separated from periods of communication by synchronization events.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most efficient granularity is dependent on the algorithm and the hardware environment in which it runs.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 In most cases the overhead associated with communications and synchronization is high relative to execution speed so it is advantageous to have coarse granularity.</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Granularity</a:t>
            </a:r>
          </a:p>
        </p:txBody>
      </p:sp>
    </p:spTree>
    <p:extLst>
      <p:ext uri="{BB962C8B-B14F-4D97-AF65-F5344CB8AC3E}">
        <p14:creationId xmlns:p14="http://schemas.microsoft.com/office/powerpoint/2010/main" val="17934107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5832648" cy="6721199"/>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Fine-grain Parallelism</a:t>
            </a:r>
          </a:p>
          <a:p>
            <a:pPr marL="342900" indent="-342900" algn="l">
              <a:spcAft>
                <a:spcPts val="1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Relatively small amounts of computational work are done between synchronization events.</a:t>
            </a:r>
          </a:p>
          <a:p>
            <a:pPr marL="342900" indent="-342900">
              <a:lnSpc>
                <a:spcPct val="130000"/>
              </a:lnSpc>
              <a:spcAft>
                <a:spcPts val="1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Low computation to communication ratio.</a:t>
            </a:r>
          </a:p>
          <a:p>
            <a:pPr marL="342900" indent="-342900">
              <a:lnSpc>
                <a:spcPct val="130000"/>
              </a:lnSpc>
              <a:spcAft>
                <a:spcPts val="1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Facilitates load balancing.</a:t>
            </a:r>
          </a:p>
          <a:p>
            <a:pPr marL="342900" indent="-342900">
              <a:lnSpc>
                <a:spcPct val="130000"/>
              </a:lnSpc>
              <a:spcAft>
                <a:spcPts val="1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Implies high communication overhead and less opportunity for performance enhancement.</a:t>
            </a:r>
          </a:p>
          <a:p>
            <a:pPr marL="342900" indent="-342900">
              <a:lnSpc>
                <a:spcPct val="130000"/>
              </a:lnSpc>
              <a:spcAft>
                <a:spcPts val="1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If granularity is too fine it is possible that the overhead required for communications and synchronization between tasks takes longer than the computation.</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Granularity</a:t>
            </a:r>
          </a:p>
        </p:txBody>
      </p:sp>
      <p:pic>
        <p:nvPicPr>
          <p:cNvPr id="6" name="תמונה 5" descr="תמונה שמכילה טקסט, צילום מסך&#10;&#10;התיאור נוצר באופן אוטומטי">
            <a:extLst>
              <a:ext uri="{FF2B5EF4-FFF2-40B4-BE49-F238E27FC236}">
                <a16:creationId xmlns:a16="http://schemas.microsoft.com/office/drawing/2014/main" id="{38E67F4A-3A7A-E8D0-AC05-60BCE5FB4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852937"/>
            <a:ext cx="2843808" cy="2098534"/>
          </a:xfrm>
          <a:prstGeom prst="rect">
            <a:avLst/>
          </a:prstGeom>
        </p:spPr>
      </p:pic>
      <p:sp>
        <p:nvSpPr>
          <p:cNvPr id="8" name="תיבת טקסט 7">
            <a:extLst>
              <a:ext uri="{FF2B5EF4-FFF2-40B4-BE49-F238E27FC236}">
                <a16:creationId xmlns:a16="http://schemas.microsoft.com/office/drawing/2014/main" id="{5F022375-EFC7-1D18-920E-6BE4BC230024}"/>
              </a:ext>
            </a:extLst>
          </p:cNvPr>
          <p:cNvSpPr txBox="1"/>
          <p:nvPr/>
        </p:nvSpPr>
        <p:spPr>
          <a:xfrm>
            <a:off x="6372200" y="5248970"/>
            <a:ext cx="3059832" cy="338554"/>
          </a:xfrm>
          <a:prstGeom prst="rect">
            <a:avLst/>
          </a:prstGeom>
          <a:noFill/>
        </p:spPr>
        <p:txBody>
          <a:bodyPr wrap="square">
            <a:spAutoFit/>
          </a:bodyPr>
          <a:lstStyle/>
          <a:p>
            <a:r>
              <a:rPr lang="en-US" sz="1600" b="0" dirty="0">
                <a:solidFill>
                  <a:srgbClr val="212529"/>
                </a:solidFill>
                <a:effectLst/>
                <a:latin typeface="LM Roman 10" pitchFamily="2" charset="77"/>
              </a:rPr>
              <a:t>Fine-grain parallelism</a:t>
            </a:r>
            <a:endParaRPr lang="he-IL" sz="1600" b="0" dirty="0">
              <a:latin typeface="LM Roman 10" pitchFamily="2" charset="77"/>
            </a:endParaRPr>
          </a:p>
        </p:txBody>
      </p:sp>
    </p:spTree>
    <p:extLst>
      <p:ext uri="{BB962C8B-B14F-4D97-AF65-F5344CB8AC3E}">
        <p14:creationId xmlns:p14="http://schemas.microsoft.com/office/powerpoint/2010/main" val="27161044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5688632" cy="6605398"/>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Coarse-grain Parallelism</a:t>
            </a:r>
          </a:p>
          <a:p>
            <a:pPr marL="342900" indent="-342900" algn="l">
              <a:spcAft>
                <a:spcPts val="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Relatively large amounts of computational work are done between synchronization events.</a:t>
            </a:r>
          </a:p>
          <a:p>
            <a:pPr marL="342900" indent="-342900">
              <a:lnSpc>
                <a:spcPct val="130000"/>
              </a:lnSpc>
              <a:spcAft>
                <a:spcPts val="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High computation to communication ratio.</a:t>
            </a:r>
          </a:p>
          <a:p>
            <a:pPr marL="342900" indent="-342900">
              <a:lnSpc>
                <a:spcPct val="130000"/>
              </a:lnSpc>
              <a:spcAft>
                <a:spcPts val="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Implies more opportunity for performance increase.</a:t>
            </a:r>
          </a:p>
          <a:p>
            <a:pPr marL="342900" indent="-342900">
              <a:lnSpc>
                <a:spcPct val="130000"/>
              </a:lnSpc>
              <a:spcAft>
                <a:spcPts val="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Harder to load balance efficiently.</a:t>
            </a: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Granularity</a:t>
            </a:r>
          </a:p>
        </p:txBody>
      </p:sp>
      <p:sp>
        <p:nvSpPr>
          <p:cNvPr id="8" name="תיבת טקסט 7">
            <a:extLst>
              <a:ext uri="{FF2B5EF4-FFF2-40B4-BE49-F238E27FC236}">
                <a16:creationId xmlns:a16="http://schemas.microsoft.com/office/drawing/2014/main" id="{5F022375-EFC7-1D18-920E-6BE4BC230024}"/>
              </a:ext>
            </a:extLst>
          </p:cNvPr>
          <p:cNvSpPr txBox="1"/>
          <p:nvPr/>
        </p:nvSpPr>
        <p:spPr>
          <a:xfrm>
            <a:off x="6372200" y="5248970"/>
            <a:ext cx="3059832" cy="338554"/>
          </a:xfrm>
          <a:prstGeom prst="rect">
            <a:avLst/>
          </a:prstGeom>
          <a:noFill/>
        </p:spPr>
        <p:txBody>
          <a:bodyPr wrap="square">
            <a:spAutoFit/>
          </a:bodyPr>
          <a:lstStyle/>
          <a:p>
            <a:r>
              <a:rPr lang="en-US" sz="1600" b="0" dirty="0">
                <a:solidFill>
                  <a:srgbClr val="212529"/>
                </a:solidFill>
                <a:latin typeface="LM Roman 10" pitchFamily="2" charset="77"/>
              </a:rPr>
              <a:t>Coarse</a:t>
            </a:r>
            <a:r>
              <a:rPr lang="en-US" sz="1600" b="0" dirty="0">
                <a:solidFill>
                  <a:srgbClr val="212529"/>
                </a:solidFill>
                <a:effectLst/>
                <a:latin typeface="LM Roman 10" pitchFamily="2" charset="77"/>
              </a:rPr>
              <a:t>-grain parallelism</a:t>
            </a:r>
            <a:endParaRPr lang="he-IL" sz="1600" b="0" dirty="0">
              <a:latin typeface="LM Roman 10" pitchFamily="2" charset="77"/>
            </a:endParaRPr>
          </a:p>
        </p:txBody>
      </p:sp>
      <p:pic>
        <p:nvPicPr>
          <p:cNvPr id="7" name="תמונה 6">
            <a:extLst>
              <a:ext uri="{FF2B5EF4-FFF2-40B4-BE49-F238E27FC236}">
                <a16:creationId xmlns:a16="http://schemas.microsoft.com/office/drawing/2014/main" id="{29A4D013-1DBD-C096-072D-C5D6A9025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664" y="2827239"/>
            <a:ext cx="3059832" cy="2257945"/>
          </a:xfrm>
          <a:prstGeom prst="rect">
            <a:avLst/>
          </a:prstGeom>
        </p:spPr>
      </p:pic>
    </p:spTree>
    <p:extLst>
      <p:ext uri="{BB962C8B-B14F-4D97-AF65-F5344CB8AC3E}">
        <p14:creationId xmlns:p14="http://schemas.microsoft.com/office/powerpoint/2010/main" val="13548144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5688632" cy="5979586"/>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The bad news:</a:t>
            </a: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p:pic>
        <p:nvPicPr>
          <p:cNvPr id="6" name="תמונה 5">
            <a:extLst>
              <a:ext uri="{FF2B5EF4-FFF2-40B4-BE49-F238E27FC236}">
                <a16:creationId xmlns:a16="http://schemas.microsoft.com/office/drawing/2014/main" id="{D480FB05-679C-FCEA-FED2-3E3BBC79618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31640" y="2708920"/>
            <a:ext cx="6196037" cy="2880320"/>
          </a:xfrm>
          <a:prstGeom prst="rect">
            <a:avLst/>
          </a:prstGeom>
        </p:spPr>
      </p:pic>
    </p:spTree>
    <p:extLst>
      <p:ext uri="{BB962C8B-B14F-4D97-AF65-F5344CB8AC3E}">
        <p14:creationId xmlns:p14="http://schemas.microsoft.com/office/powerpoint/2010/main" val="145004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4675E25-C28C-14A5-08F5-2693CC530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7" y="2291477"/>
            <a:ext cx="6883885" cy="3744416"/>
          </a:xfrm>
          <a:prstGeom prst="rect">
            <a:avLst/>
          </a:prstGeom>
        </p:spPr>
      </p:pic>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107504"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400" b="0" dirty="0">
                <a:solidFill>
                  <a:schemeClr val="tx2"/>
                </a:solidFill>
                <a:latin typeface="LM Roman 10" pitchFamily="2" charset="77"/>
                <a:ea typeface="굴림" charset="-127"/>
                <a:cs typeface="Calibri" panose="020F0502020204030204" pitchFamily="34" charset="0"/>
              </a:rPr>
              <a:t>     </a:t>
            </a:r>
            <a:r>
              <a:rPr lang="en-US" altLang="ko-KR" sz="2400" b="0" u="sng" dirty="0">
                <a:solidFill>
                  <a:schemeClr val="tx2"/>
                </a:solidFill>
                <a:latin typeface="LM Roman 10" pitchFamily="2" charset="77"/>
                <a:ea typeface="굴림" charset="-127"/>
                <a:cs typeface="Calibri" panose="020F0502020204030204" pitchFamily="34" charset="0"/>
              </a:rPr>
              <a:t>Parallel computing</a:t>
            </a:r>
            <a:endParaRPr lang="uk-UA" sz="2400" b="0" u="sng" dirty="0">
              <a:solidFill>
                <a:schemeClr val="tx2"/>
              </a:solidFill>
              <a:latin typeface="Calibri" panose="020F0502020204030204" pitchFamily="34" charset="0"/>
              <a:ea typeface="굴림" charset="-127"/>
              <a:cs typeface="Calibri" panose="020F0502020204030204" pitchFamily="34" charset="0"/>
            </a:endParaRPr>
          </a:p>
        </p:txBody>
      </p:sp>
    </p:spTree>
    <p:extLst>
      <p:ext uri="{BB962C8B-B14F-4D97-AF65-F5344CB8AC3E}">
        <p14:creationId xmlns:p14="http://schemas.microsoft.com/office/powerpoint/2010/main" val="16153143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496944" cy="8339206"/>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The </a:t>
            </a:r>
            <a:r>
              <a:rPr lang="en-US" sz="2000" b="0" dirty="0">
                <a:solidFill>
                  <a:srgbClr val="FF0000"/>
                </a:solidFill>
                <a:latin typeface="LM Roman 10" pitchFamily="2" charset="77"/>
                <a:cs typeface="Calibri" panose="020F0502020204030204" pitchFamily="34" charset="0"/>
              </a:rPr>
              <a:t>bad </a:t>
            </a:r>
            <a:r>
              <a:rPr lang="en-US" sz="2000" b="0" dirty="0">
                <a:solidFill>
                  <a:srgbClr val="212529"/>
                </a:solidFill>
                <a:latin typeface="LM Roman 10" pitchFamily="2" charset="77"/>
                <a:cs typeface="Calibri" panose="020F0502020204030204" pitchFamily="34" charset="0"/>
              </a:rPr>
              <a:t>news:</a:t>
            </a:r>
          </a:p>
          <a:p>
            <a:pPr marL="342900" indent="-342900" algn="l">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I/O operations are generally regarded as </a:t>
            </a:r>
            <a:r>
              <a:rPr lang="en-US" sz="2000" b="0" dirty="0">
                <a:solidFill>
                  <a:srgbClr val="FF0000"/>
                </a:solidFill>
                <a:latin typeface="LM Roman 10" pitchFamily="2" charset="77"/>
                <a:cs typeface="Calibri" panose="020F0502020204030204" pitchFamily="34" charset="0"/>
              </a:rPr>
              <a:t>inhibitors</a:t>
            </a:r>
            <a:r>
              <a:rPr lang="en-US" sz="2000" b="0" dirty="0">
                <a:solidFill>
                  <a:srgbClr val="212529"/>
                </a:solidFill>
                <a:latin typeface="LM Roman 10" pitchFamily="2" charset="77"/>
                <a:cs typeface="Calibri" panose="020F0502020204030204" pitchFamily="34" charset="0"/>
              </a:rPr>
              <a:t> to parallelism.</a:t>
            </a:r>
          </a:p>
          <a:p>
            <a:pPr marL="342900" indent="-342900" algn="l">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I/O operations require orders of magnitude more time than memory operations.</a:t>
            </a:r>
          </a:p>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Parallel I/O systems may </a:t>
            </a:r>
            <a:r>
              <a:rPr lang="en-US" sz="2000" b="0" dirty="0">
                <a:solidFill>
                  <a:srgbClr val="FF0000"/>
                </a:solidFill>
                <a:latin typeface="LM Roman 10" pitchFamily="2" charset="77"/>
                <a:cs typeface="Calibri" panose="020F0502020204030204" pitchFamily="34" charset="0"/>
              </a:rPr>
              <a:t>be immature </a:t>
            </a:r>
            <a:r>
              <a:rPr lang="en-US" sz="2000" b="0" dirty="0">
                <a:solidFill>
                  <a:srgbClr val="212529"/>
                </a:solidFill>
                <a:latin typeface="LM Roman 10" pitchFamily="2" charset="77"/>
                <a:cs typeface="Calibri" panose="020F0502020204030204" pitchFamily="34" charset="0"/>
              </a:rPr>
              <a:t>or not available for all platforms.</a:t>
            </a:r>
          </a:p>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In an environment where all tasks see the same file space, write operations can result in </a:t>
            </a:r>
            <a:r>
              <a:rPr lang="en-US" sz="2000" b="0" dirty="0">
                <a:solidFill>
                  <a:srgbClr val="FF0000"/>
                </a:solidFill>
                <a:latin typeface="LM Roman 10" pitchFamily="2" charset="77"/>
                <a:cs typeface="Calibri" panose="020F0502020204030204" pitchFamily="34" charset="0"/>
              </a:rPr>
              <a:t>file overwriting</a:t>
            </a:r>
            <a:r>
              <a:rPr lang="en-US" sz="2000" b="0" dirty="0">
                <a:solidFill>
                  <a:srgbClr val="212529"/>
                </a:solidFill>
                <a:latin typeface="LM Roman 10" pitchFamily="2" charset="77"/>
                <a:cs typeface="Calibri" panose="020F0502020204030204" pitchFamily="34" charset="0"/>
              </a:rPr>
              <a:t>.</a:t>
            </a:r>
          </a:p>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Read operations can be affected by the file server's ability to handle multiple read requests at the same time.</a:t>
            </a:r>
          </a:p>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I/O that must be conducted over the network (NFS, non-local) can cause </a:t>
            </a:r>
            <a:r>
              <a:rPr lang="en-US" sz="2000" b="0" dirty="0">
                <a:solidFill>
                  <a:srgbClr val="FF0000"/>
                </a:solidFill>
                <a:latin typeface="LM Roman 10" pitchFamily="2" charset="77"/>
                <a:cs typeface="Calibri" panose="020F0502020204030204" pitchFamily="34" charset="0"/>
              </a:rPr>
              <a:t>severe bottlenecks </a:t>
            </a:r>
            <a:r>
              <a:rPr lang="en-US" sz="2000" b="0" dirty="0">
                <a:solidFill>
                  <a:srgbClr val="212529"/>
                </a:solidFill>
                <a:latin typeface="LM Roman 10" pitchFamily="2" charset="77"/>
                <a:cs typeface="Calibri" panose="020F0502020204030204" pitchFamily="34" charset="0"/>
              </a:rPr>
              <a:t>and even crash file servers.</a:t>
            </a:r>
          </a:p>
          <a:p>
            <a:pPr marL="342900" indent="-342900" algn="l">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gn="l">
              <a:spcAft>
                <a:spcPts val="4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p:spTree>
    <p:extLst>
      <p:ext uri="{BB962C8B-B14F-4D97-AF65-F5344CB8AC3E}">
        <p14:creationId xmlns:p14="http://schemas.microsoft.com/office/powerpoint/2010/main" val="2395234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640960" cy="8836778"/>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The </a:t>
            </a:r>
            <a:r>
              <a:rPr lang="en-US" sz="2000" b="0" dirty="0">
                <a:solidFill>
                  <a:srgbClr val="00B050"/>
                </a:solidFill>
                <a:latin typeface="LM Roman 10" pitchFamily="2" charset="77"/>
                <a:cs typeface="Calibri" panose="020F0502020204030204" pitchFamily="34" charset="0"/>
              </a:rPr>
              <a:t>good</a:t>
            </a:r>
            <a:r>
              <a:rPr lang="en-US" sz="2000" b="0" dirty="0">
                <a:solidFill>
                  <a:srgbClr val="212529"/>
                </a:solidFill>
                <a:latin typeface="LM Roman 10" pitchFamily="2" charset="77"/>
                <a:cs typeface="Calibri" panose="020F0502020204030204" pitchFamily="34" charset="0"/>
              </a:rPr>
              <a:t> news:</a:t>
            </a:r>
          </a:p>
          <a:p>
            <a:pPr marL="342900" indent="-342900" algn="l">
              <a:lnSpc>
                <a:spcPct val="110000"/>
              </a:lnSpc>
              <a:spcAft>
                <a:spcPts val="400"/>
              </a:spcAft>
              <a:buFont typeface="Arial" panose="020B0604020202020204" pitchFamily="34" charset="0"/>
              <a:buChar char="•"/>
            </a:pPr>
            <a:r>
              <a:rPr lang="en-US" sz="2000" b="0" dirty="0">
                <a:solidFill>
                  <a:srgbClr val="00B050"/>
                </a:solidFill>
                <a:latin typeface="LM Roman 10" pitchFamily="2" charset="77"/>
                <a:cs typeface="Calibri" panose="020F0502020204030204" pitchFamily="34" charset="0"/>
              </a:rPr>
              <a:t>Parallel file systems </a:t>
            </a:r>
            <a:r>
              <a:rPr lang="en-US" sz="2000" b="0" dirty="0">
                <a:solidFill>
                  <a:srgbClr val="212529"/>
                </a:solidFill>
                <a:latin typeface="LM Roman 10" pitchFamily="2" charset="77"/>
                <a:cs typeface="Calibri" panose="020F0502020204030204" pitchFamily="34" charset="0"/>
              </a:rPr>
              <a:t>are available. For example:</a:t>
            </a:r>
          </a:p>
          <a:p>
            <a:pPr marL="800100" lvl="1" indent="-342900">
              <a:lnSpc>
                <a:spcPct val="110000"/>
              </a:lnSpc>
              <a:buSzPct val="45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GPFS: General Parallel File System (IBM). Now called IBM Spectrum Scale.</a:t>
            </a:r>
          </a:p>
          <a:p>
            <a:pPr marL="800100" lvl="1" indent="-342900">
              <a:lnSpc>
                <a:spcPct val="110000"/>
              </a:lnSpc>
              <a:buSzPct val="45000"/>
              <a:buFont typeface="Wingdings" panose="05000000000000000000" pitchFamily="2" charset="2"/>
              <a:buChar char="q"/>
            </a:pPr>
            <a:r>
              <a:rPr lang="en-US" sz="2000" b="0" dirty="0" err="1">
                <a:solidFill>
                  <a:srgbClr val="212529"/>
                </a:solidFill>
                <a:latin typeface="LM Roman 10" pitchFamily="2" charset="77"/>
                <a:cs typeface="Calibri" panose="020F0502020204030204" pitchFamily="34" charset="0"/>
              </a:rPr>
              <a:t>Lustre</a:t>
            </a:r>
            <a:r>
              <a:rPr lang="en-US" sz="2000" b="0" dirty="0">
                <a:solidFill>
                  <a:srgbClr val="212529"/>
                </a:solidFill>
                <a:latin typeface="LM Roman 10" pitchFamily="2" charset="77"/>
                <a:cs typeface="Calibri" panose="020F0502020204030204" pitchFamily="34" charset="0"/>
              </a:rPr>
              <a:t>: for Linux clusters (Intel).</a:t>
            </a:r>
            <a:r>
              <a:rPr lang="en-US" sz="2000" b="0" dirty="0">
                <a:solidFill>
                  <a:srgbClr val="212529"/>
                </a:solidFill>
                <a:effectLst/>
                <a:latin typeface="LM Roman 10" pitchFamily="2" charset="77"/>
              </a:rPr>
              <a:t> </a:t>
            </a:r>
          </a:p>
          <a:p>
            <a:pPr marL="800100" lvl="1" indent="-342900">
              <a:lnSpc>
                <a:spcPct val="110000"/>
              </a:lnSpc>
              <a:buSzPct val="45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HDFS: Hadoop Distributed File System (Apache).</a:t>
            </a:r>
          </a:p>
          <a:p>
            <a:pPr marL="800100" lvl="1" indent="-342900">
              <a:lnSpc>
                <a:spcPct val="110000"/>
              </a:lnSpc>
              <a:buSzPct val="45000"/>
              <a:buFont typeface="Wingdings" panose="05000000000000000000" pitchFamily="2" charset="2"/>
              <a:buChar char="q"/>
            </a:pPr>
            <a:r>
              <a:rPr lang="en-US" sz="2000" b="0" dirty="0" err="1">
                <a:solidFill>
                  <a:srgbClr val="212529"/>
                </a:solidFill>
                <a:latin typeface="LM Roman 10" pitchFamily="2" charset="77"/>
                <a:cs typeface="Calibri" panose="020F0502020204030204" pitchFamily="34" charset="0"/>
              </a:rPr>
              <a:t>PanFS</a:t>
            </a:r>
            <a:r>
              <a:rPr lang="en-US" sz="2000" b="0" dirty="0">
                <a:solidFill>
                  <a:srgbClr val="212529"/>
                </a:solidFill>
                <a:latin typeface="LM Roman 10" pitchFamily="2" charset="77"/>
                <a:cs typeface="Calibri" panose="020F0502020204030204" pitchFamily="34" charset="0"/>
              </a:rPr>
              <a:t>: </a:t>
            </a:r>
            <a:r>
              <a:rPr lang="en-US" sz="2000" b="0" dirty="0" err="1">
                <a:solidFill>
                  <a:srgbClr val="212529"/>
                </a:solidFill>
                <a:latin typeface="LM Roman 10" pitchFamily="2" charset="77"/>
                <a:cs typeface="Calibri" panose="020F0502020204030204" pitchFamily="34" charset="0"/>
              </a:rPr>
              <a:t>Panasas</a:t>
            </a:r>
            <a:r>
              <a:rPr lang="en-US" sz="2000" b="0" dirty="0">
                <a:solidFill>
                  <a:srgbClr val="212529"/>
                </a:solidFill>
                <a:latin typeface="LM Roman 10" pitchFamily="2" charset="77"/>
                <a:cs typeface="Calibri" panose="020F0502020204030204" pitchFamily="34" charset="0"/>
              </a:rPr>
              <a:t> </a:t>
            </a:r>
            <a:r>
              <a:rPr lang="en-US" sz="2000" b="0" dirty="0" err="1">
                <a:solidFill>
                  <a:srgbClr val="212529"/>
                </a:solidFill>
                <a:latin typeface="LM Roman 10" pitchFamily="2" charset="77"/>
                <a:cs typeface="Calibri" panose="020F0502020204030204" pitchFamily="34" charset="0"/>
              </a:rPr>
              <a:t>ActiveScale</a:t>
            </a:r>
            <a:r>
              <a:rPr lang="en-US" sz="2000" b="0" dirty="0">
                <a:solidFill>
                  <a:srgbClr val="212529"/>
                </a:solidFill>
                <a:latin typeface="LM Roman 10" pitchFamily="2" charset="77"/>
                <a:cs typeface="Calibri" panose="020F0502020204030204" pitchFamily="34" charset="0"/>
              </a:rPr>
              <a:t> File System for Linux clusters (</a:t>
            </a:r>
            <a:r>
              <a:rPr lang="en-US" sz="2000" b="0" dirty="0" err="1">
                <a:solidFill>
                  <a:srgbClr val="212529"/>
                </a:solidFill>
                <a:latin typeface="LM Roman 10" pitchFamily="2" charset="77"/>
                <a:cs typeface="Calibri" panose="020F0502020204030204" pitchFamily="34" charset="0"/>
              </a:rPr>
              <a:t>Panasas</a:t>
            </a:r>
            <a:r>
              <a:rPr lang="en-US" sz="2000" b="0" dirty="0">
                <a:solidFill>
                  <a:srgbClr val="212529"/>
                </a:solidFill>
                <a:latin typeface="LM Roman 10" pitchFamily="2" charset="77"/>
                <a:cs typeface="Calibri" panose="020F0502020204030204" pitchFamily="34" charset="0"/>
              </a:rPr>
              <a:t>, Inc.)</a:t>
            </a:r>
          </a:p>
          <a:p>
            <a:pPr marL="800100" lvl="1" indent="-342900">
              <a:lnSpc>
                <a:spcPct val="110000"/>
              </a:lnSpc>
              <a:buSzPct val="45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And more….</a:t>
            </a:r>
          </a:p>
          <a:p>
            <a:pPr marL="342900" indent="-342900">
              <a:lnSpc>
                <a:spcPct val="110000"/>
              </a:lnSpc>
              <a:spcBef>
                <a:spcPts val="600"/>
              </a:spcBef>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a:t>
            </a:r>
            <a:r>
              <a:rPr lang="en-US" sz="2000" b="0" dirty="0">
                <a:solidFill>
                  <a:srgbClr val="00B050"/>
                </a:solidFill>
                <a:latin typeface="LM Roman 10" pitchFamily="2" charset="77"/>
                <a:cs typeface="Calibri" panose="020F0502020204030204" pitchFamily="34" charset="0"/>
              </a:rPr>
              <a:t>parallel I/O </a:t>
            </a:r>
            <a:r>
              <a:rPr lang="en-US" sz="2000" b="0" dirty="0">
                <a:solidFill>
                  <a:srgbClr val="212529"/>
                </a:solidFill>
                <a:latin typeface="LM Roman 10" pitchFamily="2" charset="77"/>
                <a:cs typeface="Calibri" panose="020F0502020204030204" pitchFamily="34" charset="0"/>
              </a:rPr>
              <a:t>programming interface specification for MPI has been available since 1996 as part of MPI-2. Vendor and "free" implementations are now commonly available.</a:t>
            </a:r>
          </a:p>
          <a:p>
            <a:pPr marL="800100" lvl="1" indent="-342900">
              <a:lnSpc>
                <a:spcPct val="110000"/>
              </a:lnSpc>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800100" lvl="1" indent="-342900">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gn="l">
              <a:spcAft>
                <a:spcPts val="4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p:spTree>
    <p:extLst>
      <p:ext uri="{BB962C8B-B14F-4D97-AF65-F5344CB8AC3E}">
        <p14:creationId xmlns:p14="http://schemas.microsoft.com/office/powerpoint/2010/main" val="18205951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Web Viewer">
                <a:extLst>
                  <a:ext uri="{FF2B5EF4-FFF2-40B4-BE49-F238E27FC236}">
                    <a16:creationId xmlns:a16="http://schemas.microsoft.com/office/drawing/2014/main" id="{393447EB-535E-735A-F770-D9F4FC9A7C8D}"/>
                  </a:ext>
                </a:extLst>
              </p:cNvPr>
              <p:cNvGraphicFramePr>
                <a:graphicFrameLocks noGrp="1"/>
              </p:cNvGraphicFramePr>
              <p:nvPr>
                <p:extLst>
                  <p:ext uri="{D42A27DB-BD31-4B8C-83A1-F6EECF244321}">
                    <p14:modId xmlns:p14="http://schemas.microsoft.com/office/powerpoint/2010/main" val="2700640908"/>
                  </p:ext>
                </p:extLst>
              </p:nvPr>
            </p:nvGraphicFramePr>
            <p:xfrm>
              <a:off x="548883" y="1988841"/>
              <a:ext cx="8055565" cy="424847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title="Web Viewer">
                <a:extLst>
                  <a:ext uri="{FF2B5EF4-FFF2-40B4-BE49-F238E27FC236}">
                    <a16:creationId xmlns:a16="http://schemas.microsoft.com/office/drawing/2014/main" id="{393447EB-535E-735A-F770-D9F4FC9A7C8D}"/>
                  </a:ext>
                </a:extLst>
              </p:cNvPr>
              <p:cNvPicPr>
                <a:picLocks noGrp="1" noRot="1" noChangeAspect="1" noMove="1" noResize="1" noEditPoints="1" noAdjustHandles="1" noChangeArrowheads="1" noChangeShapeType="1"/>
              </p:cNvPicPr>
              <p:nvPr/>
            </p:nvPicPr>
            <p:blipFill>
              <a:blip r:embed="rId4"/>
              <a:stretch>
                <a:fillRect/>
              </a:stretch>
            </p:blipFill>
            <p:spPr>
              <a:xfrm>
                <a:off x="548883" y="1988841"/>
                <a:ext cx="8055565" cy="4248472"/>
              </a:xfrm>
              <a:prstGeom prst="rect">
                <a:avLst/>
              </a:prstGeom>
            </p:spPr>
          </p:pic>
        </mc:Fallback>
      </mc:AlternateContent>
    </p:spTree>
    <p:extLst>
      <p:ext uri="{BB962C8B-B14F-4D97-AF65-F5344CB8AC3E}">
        <p14:creationId xmlns:p14="http://schemas.microsoft.com/office/powerpoint/2010/main" val="22724423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5688632" cy="5979586"/>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The (last) good news:</a:t>
            </a: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p:sp>
        <p:nvSpPr>
          <p:cNvPr id="8" name="Google Shape;287;p23">
            <a:extLst>
              <a:ext uri="{FF2B5EF4-FFF2-40B4-BE49-F238E27FC236}">
                <a16:creationId xmlns:a16="http://schemas.microsoft.com/office/drawing/2014/main" id="{F6F1585C-37C3-24B0-DFF1-7661AE01983F}"/>
              </a:ext>
            </a:extLst>
          </p:cNvPr>
          <p:cNvSpPr/>
          <p:nvPr/>
        </p:nvSpPr>
        <p:spPr>
          <a:xfrm>
            <a:off x="5354375" y="3681778"/>
            <a:ext cx="1439200" cy="671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9" name="Google Shape;288;p23">
            <a:extLst>
              <a:ext uri="{FF2B5EF4-FFF2-40B4-BE49-F238E27FC236}">
                <a16:creationId xmlns:a16="http://schemas.microsoft.com/office/drawing/2014/main" id="{05C450A8-8CC7-D002-926B-437517E97287}"/>
              </a:ext>
            </a:extLst>
          </p:cNvPr>
          <p:cNvSpPr txBox="1"/>
          <p:nvPr/>
        </p:nvSpPr>
        <p:spPr>
          <a:xfrm>
            <a:off x="5311975" y="3740579"/>
            <a:ext cx="1524000" cy="553957"/>
          </a:xfrm>
          <a:prstGeom prst="rect">
            <a:avLst/>
          </a:prstGeom>
          <a:noFill/>
          <a:ln>
            <a:noFill/>
          </a:ln>
        </p:spPr>
        <p:txBody>
          <a:bodyPr spcFirstLastPara="1" wrap="square" lIns="121900" tIns="121900" rIns="121900" bIns="121900" anchor="t" anchorCtr="0">
            <a:spAutoFit/>
          </a:bodyPr>
          <a:lstStyle/>
          <a:p>
            <a:pPr algn="ctr" rtl="0">
              <a:buClr>
                <a:srgbClr val="000000"/>
              </a:buClr>
              <a:buSzPts val="1500"/>
            </a:pPr>
            <a:r>
              <a:rPr lang="iw" sz="2000">
                <a:solidFill>
                  <a:srgbClr val="000000"/>
                </a:solidFill>
                <a:latin typeface="LM Roman 10" pitchFamily="2" charset="77"/>
                <a:ea typeface="Calibri"/>
                <a:cs typeface="Calibri"/>
                <a:sym typeface="Calibri"/>
              </a:rPr>
              <a:t>DRAM</a:t>
            </a:r>
            <a:endParaRPr sz="2000">
              <a:solidFill>
                <a:srgbClr val="000000"/>
              </a:solidFill>
              <a:latin typeface="LM Roman 10" pitchFamily="2" charset="77"/>
              <a:ea typeface="Calibri"/>
              <a:cs typeface="Calibri"/>
              <a:sym typeface="Calibri"/>
            </a:endParaRPr>
          </a:p>
        </p:txBody>
      </p:sp>
      <p:sp>
        <p:nvSpPr>
          <p:cNvPr id="10" name="Google Shape;292;p23">
            <a:extLst>
              <a:ext uri="{FF2B5EF4-FFF2-40B4-BE49-F238E27FC236}">
                <a16:creationId xmlns:a16="http://schemas.microsoft.com/office/drawing/2014/main" id="{B6471265-617B-92FE-116A-6E23C54D50FA}"/>
              </a:ext>
            </a:extLst>
          </p:cNvPr>
          <p:cNvSpPr/>
          <p:nvPr/>
        </p:nvSpPr>
        <p:spPr>
          <a:xfrm>
            <a:off x="5339475" y="4392978"/>
            <a:ext cx="1439200" cy="671600"/>
          </a:xfrm>
          <a:prstGeom prst="ellipse">
            <a:avLst/>
          </a:prstGeom>
          <a:solidFill>
            <a:srgbClr val="C7BC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grpSp>
        <p:nvGrpSpPr>
          <p:cNvPr id="12" name="Google Shape;301;p23">
            <a:extLst>
              <a:ext uri="{FF2B5EF4-FFF2-40B4-BE49-F238E27FC236}">
                <a16:creationId xmlns:a16="http://schemas.microsoft.com/office/drawing/2014/main" id="{FAC5523F-70EA-5B50-696A-6CAB35A60064}"/>
              </a:ext>
            </a:extLst>
          </p:cNvPr>
          <p:cNvGrpSpPr/>
          <p:nvPr/>
        </p:nvGrpSpPr>
        <p:grpSpPr>
          <a:xfrm>
            <a:off x="3885909" y="2139846"/>
            <a:ext cx="4189951" cy="3333665"/>
            <a:chOff x="0" y="0"/>
            <a:chExt cx="3548400" cy="2598471"/>
          </a:xfrm>
        </p:grpSpPr>
        <p:sp>
          <p:nvSpPr>
            <p:cNvPr id="13" name="Google Shape;302;p23">
              <a:extLst>
                <a:ext uri="{FF2B5EF4-FFF2-40B4-BE49-F238E27FC236}">
                  <a16:creationId xmlns:a16="http://schemas.microsoft.com/office/drawing/2014/main" id="{BA220131-D977-64C9-B999-ECCD689B5A33}"/>
                </a:ext>
              </a:extLst>
            </p:cNvPr>
            <p:cNvSpPr/>
            <p:nvPr/>
          </p:nvSpPr>
          <p:spPr>
            <a:xfrm>
              <a:off x="1387545" y="0"/>
              <a:ext cx="773400" cy="566400"/>
            </a:xfrm>
            <a:prstGeom prst="trapezoid">
              <a:avLst>
                <a:gd name="adj" fmla="val 68275"/>
              </a:avLst>
            </a:prstGeom>
            <a:solidFill>
              <a:srgbClr val="C7BCAF"/>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14" name="Google Shape;303;p23">
              <a:extLst>
                <a:ext uri="{FF2B5EF4-FFF2-40B4-BE49-F238E27FC236}">
                  <a16:creationId xmlns:a16="http://schemas.microsoft.com/office/drawing/2014/main" id="{84FF9C82-374C-7805-0FB4-4905AA9F79C3}"/>
                </a:ext>
              </a:extLst>
            </p:cNvPr>
            <p:cNvSpPr txBox="1"/>
            <p:nvPr/>
          </p:nvSpPr>
          <p:spPr>
            <a:xfrm>
              <a:off x="1387545" y="0"/>
              <a:ext cx="773400" cy="566400"/>
            </a:xfrm>
            <a:prstGeom prst="rect">
              <a:avLst/>
            </a:prstGeom>
            <a:noFill/>
            <a:ln>
              <a:noFill/>
            </a:ln>
          </p:spPr>
          <p:txBody>
            <a:bodyPr spcFirstLastPara="1" wrap="square" lIns="16933" tIns="16933" rIns="16933" bIns="16933" anchor="ctr" anchorCtr="0">
              <a:noAutofit/>
            </a:bodyPr>
            <a:lstStyle/>
            <a:p>
              <a:pPr algn="ctr">
                <a:lnSpc>
                  <a:spcPct val="90000"/>
                </a:lnSpc>
                <a:buClr>
                  <a:srgbClr val="000000"/>
                </a:buClr>
                <a:buSzPts val="1000"/>
              </a:pPr>
              <a:endParaRPr sz="1333" b="1" dirty="0">
                <a:solidFill>
                  <a:schemeClr val="accent1"/>
                </a:solidFill>
                <a:latin typeface="LM Roman 10" pitchFamily="2" charset="77"/>
                <a:ea typeface="Calibri"/>
                <a:cs typeface="Calibri"/>
                <a:sym typeface="Calibri"/>
              </a:endParaRPr>
            </a:p>
            <a:p>
              <a:pPr algn="ctr">
                <a:lnSpc>
                  <a:spcPct val="90000"/>
                </a:lnSpc>
                <a:spcBef>
                  <a:spcPts val="467"/>
                </a:spcBef>
                <a:buClr>
                  <a:srgbClr val="000000"/>
                </a:buClr>
                <a:buSzPts val="1000"/>
              </a:pPr>
              <a:r>
                <a:rPr lang="iw" sz="1333" b="1" dirty="0">
                  <a:solidFill>
                    <a:schemeClr val="accent1"/>
                  </a:solidFill>
                  <a:latin typeface="LM Roman 10" pitchFamily="2" charset="77"/>
                  <a:ea typeface="Calibri"/>
                  <a:cs typeface="Calibri"/>
                  <a:sym typeface="Calibri"/>
                </a:rPr>
                <a:t>CPU </a:t>
              </a:r>
              <a:endParaRPr sz="1867" b="1" dirty="0">
                <a:solidFill>
                  <a:schemeClr val="accent1"/>
                </a:solidFill>
                <a:latin typeface="LM Roman 10" pitchFamily="2" charset="77"/>
                <a:ea typeface="Arial"/>
                <a:cs typeface="Arial"/>
                <a:sym typeface="Arial"/>
              </a:endParaRPr>
            </a:p>
            <a:p>
              <a:pPr algn="ctr">
                <a:lnSpc>
                  <a:spcPct val="90000"/>
                </a:lnSpc>
                <a:spcBef>
                  <a:spcPts val="467"/>
                </a:spcBef>
                <a:buClr>
                  <a:srgbClr val="000000"/>
                </a:buClr>
                <a:buSzPts val="1000"/>
              </a:pPr>
              <a:r>
                <a:rPr lang="iw" sz="1333" b="1" dirty="0">
                  <a:solidFill>
                    <a:schemeClr val="accent1"/>
                  </a:solidFill>
                  <a:latin typeface="LM Roman 10" pitchFamily="2" charset="77"/>
                  <a:ea typeface="Calibri"/>
                  <a:cs typeface="Calibri"/>
                  <a:sym typeface="Calibri"/>
                </a:rPr>
                <a:t>Registers</a:t>
              </a:r>
              <a:endParaRPr sz="1333" b="1" dirty="0">
                <a:solidFill>
                  <a:schemeClr val="accent1"/>
                </a:solidFill>
                <a:latin typeface="LM Roman 10" pitchFamily="2" charset="77"/>
                <a:ea typeface="Calibri"/>
                <a:cs typeface="Calibri"/>
                <a:sym typeface="Calibri"/>
              </a:endParaRPr>
            </a:p>
          </p:txBody>
        </p:sp>
        <p:sp>
          <p:nvSpPr>
            <p:cNvPr id="15" name="Google Shape;304;p23">
              <a:extLst>
                <a:ext uri="{FF2B5EF4-FFF2-40B4-BE49-F238E27FC236}">
                  <a16:creationId xmlns:a16="http://schemas.microsoft.com/office/drawing/2014/main" id="{B5855397-44DD-750E-E7B9-EB86EC36B025}"/>
                </a:ext>
              </a:extLst>
            </p:cNvPr>
            <p:cNvSpPr/>
            <p:nvPr/>
          </p:nvSpPr>
          <p:spPr>
            <a:xfrm>
              <a:off x="1115625" y="566282"/>
              <a:ext cx="1317000" cy="398400"/>
            </a:xfrm>
            <a:prstGeom prst="trapezoid">
              <a:avLst>
                <a:gd name="adj" fmla="val 68275"/>
              </a:avLst>
            </a:prstGeom>
            <a:solidFill>
              <a:srgbClr val="CBC0B4"/>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16" name="Google Shape;305;p23">
              <a:extLst>
                <a:ext uri="{FF2B5EF4-FFF2-40B4-BE49-F238E27FC236}">
                  <a16:creationId xmlns:a16="http://schemas.microsoft.com/office/drawing/2014/main" id="{CAC2B677-FCA1-6480-6485-D1F62A0BAB2C}"/>
                </a:ext>
              </a:extLst>
            </p:cNvPr>
            <p:cNvSpPr txBox="1"/>
            <p:nvPr/>
          </p:nvSpPr>
          <p:spPr>
            <a:xfrm>
              <a:off x="1318061" y="566280"/>
              <a:ext cx="970200" cy="398400"/>
            </a:xfrm>
            <a:prstGeom prst="rect">
              <a:avLst/>
            </a:prstGeom>
            <a:noFill/>
            <a:ln>
              <a:noFill/>
            </a:ln>
          </p:spPr>
          <p:txBody>
            <a:bodyPr spcFirstLastPara="1" wrap="square" lIns="16933" tIns="16933" rIns="16933" bIns="16933" anchor="ctr" anchorCtr="0">
              <a:noAutofit/>
            </a:bodyPr>
            <a:lstStyle/>
            <a:p>
              <a:pPr algn="ctr">
                <a:lnSpc>
                  <a:spcPct val="90000"/>
                </a:lnSpc>
                <a:buClr>
                  <a:srgbClr val="000000"/>
                </a:buClr>
                <a:buSzPts val="1000"/>
              </a:pPr>
              <a:r>
                <a:rPr lang="iw" sz="1100" b="1" dirty="0">
                  <a:solidFill>
                    <a:schemeClr val="accent1"/>
                  </a:solidFill>
                  <a:latin typeface="LM Roman 10" pitchFamily="2" charset="77"/>
                  <a:ea typeface="Calibri"/>
                  <a:cs typeface="Calibri"/>
                  <a:sym typeface="Calibri"/>
                </a:rPr>
                <a:t>CPU Caches</a:t>
              </a:r>
              <a:endParaRPr sz="1600" b="1" dirty="0">
                <a:solidFill>
                  <a:schemeClr val="accent1"/>
                </a:solidFill>
                <a:latin typeface="LM Roman 10" pitchFamily="2" charset="77"/>
                <a:ea typeface="Arial"/>
                <a:cs typeface="Arial"/>
                <a:sym typeface="Arial"/>
              </a:endParaRPr>
            </a:p>
            <a:p>
              <a:pPr algn="ctr">
                <a:lnSpc>
                  <a:spcPct val="90000"/>
                </a:lnSpc>
                <a:spcBef>
                  <a:spcPts val="467"/>
                </a:spcBef>
                <a:buClr>
                  <a:srgbClr val="000000"/>
                </a:buClr>
                <a:buSzPts val="1000"/>
              </a:pPr>
              <a:r>
                <a:rPr lang="iw" sz="1100" b="1" dirty="0">
                  <a:solidFill>
                    <a:schemeClr val="accent1"/>
                  </a:solidFill>
                  <a:latin typeface="LM Roman 10" pitchFamily="2" charset="77"/>
                  <a:ea typeface="Calibri"/>
                  <a:cs typeface="Calibri"/>
                  <a:sym typeface="Calibri"/>
                </a:rPr>
                <a:t>L1, L2, L3, L4</a:t>
              </a:r>
              <a:endParaRPr sz="1100" b="1" dirty="0">
                <a:solidFill>
                  <a:schemeClr val="accent1"/>
                </a:solidFill>
                <a:latin typeface="LM Roman 10" pitchFamily="2" charset="77"/>
                <a:ea typeface="Calibri"/>
                <a:cs typeface="Calibri"/>
                <a:sym typeface="Calibri"/>
              </a:endParaRPr>
            </a:p>
          </p:txBody>
        </p:sp>
        <p:sp>
          <p:nvSpPr>
            <p:cNvPr id="17" name="Google Shape;306;p23">
              <a:extLst>
                <a:ext uri="{FF2B5EF4-FFF2-40B4-BE49-F238E27FC236}">
                  <a16:creationId xmlns:a16="http://schemas.microsoft.com/office/drawing/2014/main" id="{33398212-0BFC-E6C7-E3CE-50405BB79B7A}"/>
                </a:ext>
              </a:extLst>
            </p:cNvPr>
            <p:cNvSpPr/>
            <p:nvPr/>
          </p:nvSpPr>
          <p:spPr>
            <a:xfrm>
              <a:off x="892500" y="964555"/>
              <a:ext cx="1763400" cy="326700"/>
            </a:xfrm>
            <a:prstGeom prst="trapezoid">
              <a:avLst>
                <a:gd name="adj" fmla="val 68275"/>
              </a:avLst>
            </a:prstGeom>
            <a:solidFill>
              <a:srgbClr val="D1C6BB"/>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18" name="Google Shape;307;p23">
              <a:extLst>
                <a:ext uri="{FF2B5EF4-FFF2-40B4-BE49-F238E27FC236}">
                  <a16:creationId xmlns:a16="http://schemas.microsoft.com/office/drawing/2014/main" id="{1E50AA20-40B6-D359-FBDE-BB2DC3A219CA}"/>
                </a:ext>
              </a:extLst>
            </p:cNvPr>
            <p:cNvSpPr txBox="1"/>
            <p:nvPr/>
          </p:nvSpPr>
          <p:spPr>
            <a:xfrm>
              <a:off x="1201085" y="964555"/>
              <a:ext cx="1146300" cy="326700"/>
            </a:xfrm>
            <a:prstGeom prst="rect">
              <a:avLst/>
            </a:prstGeom>
            <a:noFill/>
            <a:ln>
              <a:noFill/>
            </a:ln>
          </p:spPr>
          <p:txBody>
            <a:bodyPr spcFirstLastPara="1" wrap="square" lIns="18600" tIns="18600" rIns="18600" bIns="18600" anchor="ctr" anchorCtr="0">
              <a:noAutofit/>
            </a:bodyPr>
            <a:lstStyle/>
            <a:p>
              <a:pPr algn="ctr">
                <a:lnSpc>
                  <a:spcPct val="90000"/>
                </a:lnSpc>
                <a:buClr>
                  <a:srgbClr val="000000"/>
                </a:buClr>
                <a:buSzPts val="1050"/>
              </a:pPr>
              <a:r>
                <a:rPr lang="iw" sz="1400" b="1" dirty="0">
                  <a:solidFill>
                    <a:schemeClr val="accent1"/>
                  </a:solidFill>
                  <a:latin typeface="LM Roman 10" pitchFamily="2" charset="77"/>
                  <a:ea typeface="Calibri"/>
                  <a:cs typeface="Calibri"/>
                  <a:sym typeface="Calibri"/>
                </a:rPr>
                <a:t>DDR DRAM</a:t>
              </a:r>
              <a:endParaRPr sz="1400" b="1" dirty="0">
                <a:solidFill>
                  <a:schemeClr val="accent1"/>
                </a:solidFill>
                <a:latin typeface="LM Roman 10" pitchFamily="2" charset="77"/>
                <a:ea typeface="Calibri"/>
                <a:cs typeface="Calibri"/>
                <a:sym typeface="Calibri"/>
              </a:endParaRPr>
            </a:p>
          </p:txBody>
        </p:sp>
        <p:sp>
          <p:nvSpPr>
            <p:cNvPr id="19" name="Google Shape;308;p23">
              <a:extLst>
                <a:ext uri="{FF2B5EF4-FFF2-40B4-BE49-F238E27FC236}">
                  <a16:creationId xmlns:a16="http://schemas.microsoft.com/office/drawing/2014/main" id="{4EF4E4BF-EE5C-3E40-7566-AFDDC5F94B4C}"/>
                </a:ext>
              </a:extLst>
            </p:cNvPr>
            <p:cNvSpPr/>
            <p:nvPr/>
          </p:nvSpPr>
          <p:spPr>
            <a:xfrm>
              <a:off x="669375" y="1291359"/>
              <a:ext cx="2209500" cy="326700"/>
            </a:xfrm>
            <a:prstGeom prst="trapezoid">
              <a:avLst>
                <a:gd name="adj" fmla="val 68275"/>
              </a:avLst>
            </a:prstGeom>
            <a:solidFill>
              <a:srgbClr val="D6CCC1"/>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20" name="Google Shape;309;p23">
              <a:extLst>
                <a:ext uri="{FF2B5EF4-FFF2-40B4-BE49-F238E27FC236}">
                  <a16:creationId xmlns:a16="http://schemas.microsoft.com/office/drawing/2014/main" id="{3A88E38E-AC0E-87E5-39E9-BD99F54FAAB1}"/>
                </a:ext>
              </a:extLst>
            </p:cNvPr>
            <p:cNvSpPr txBox="1"/>
            <p:nvPr/>
          </p:nvSpPr>
          <p:spPr>
            <a:xfrm>
              <a:off x="1056054" y="1291359"/>
              <a:ext cx="1436100" cy="326700"/>
            </a:xfrm>
            <a:prstGeom prst="rect">
              <a:avLst/>
            </a:prstGeom>
            <a:noFill/>
            <a:ln>
              <a:noFill/>
            </a:ln>
          </p:spPr>
          <p:txBody>
            <a:bodyPr spcFirstLastPara="1" wrap="square" lIns="18600" tIns="18600" rIns="18600" bIns="18600" anchor="ctr" anchorCtr="0">
              <a:noAutofit/>
            </a:bodyPr>
            <a:lstStyle/>
            <a:p>
              <a:pPr algn="ctr">
                <a:lnSpc>
                  <a:spcPct val="90000"/>
                </a:lnSpc>
                <a:buClr>
                  <a:srgbClr val="000000"/>
                </a:buClr>
                <a:buSzPts val="1050"/>
              </a:pPr>
              <a:r>
                <a:rPr lang="iw" sz="1400" b="1" dirty="0">
                  <a:solidFill>
                    <a:srgbClr val="7030A0"/>
                  </a:solidFill>
                  <a:latin typeface="LM Roman 10" pitchFamily="2" charset="77"/>
                  <a:ea typeface="Calibri"/>
                  <a:cs typeface="Calibri"/>
                  <a:sym typeface="Calibri"/>
                </a:rPr>
                <a:t>Persistent Memory</a:t>
              </a:r>
              <a:endParaRPr sz="1400" b="1" dirty="0">
                <a:solidFill>
                  <a:srgbClr val="7030A0"/>
                </a:solidFill>
                <a:latin typeface="LM Roman 10" pitchFamily="2" charset="77"/>
                <a:ea typeface="Calibri"/>
                <a:cs typeface="Calibri"/>
                <a:sym typeface="Calibri"/>
              </a:endParaRPr>
            </a:p>
          </p:txBody>
        </p:sp>
        <p:sp>
          <p:nvSpPr>
            <p:cNvPr id="21" name="Google Shape;310;p23">
              <a:extLst>
                <a:ext uri="{FF2B5EF4-FFF2-40B4-BE49-F238E27FC236}">
                  <a16:creationId xmlns:a16="http://schemas.microsoft.com/office/drawing/2014/main" id="{2E1102D9-6CF3-C095-19CC-04682A1AF304}"/>
                </a:ext>
              </a:extLst>
            </p:cNvPr>
            <p:cNvSpPr/>
            <p:nvPr/>
          </p:nvSpPr>
          <p:spPr>
            <a:xfrm>
              <a:off x="446250" y="1618163"/>
              <a:ext cx="2655900" cy="326700"/>
            </a:xfrm>
            <a:prstGeom prst="trapezoid">
              <a:avLst>
                <a:gd name="adj" fmla="val 68275"/>
              </a:avLst>
            </a:prstGeom>
            <a:solidFill>
              <a:srgbClr val="DCD2C8"/>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22" name="Google Shape;311;p23">
              <a:extLst>
                <a:ext uri="{FF2B5EF4-FFF2-40B4-BE49-F238E27FC236}">
                  <a16:creationId xmlns:a16="http://schemas.microsoft.com/office/drawing/2014/main" id="{AF538915-2615-63FA-94C7-5FD5C244D1FB}"/>
                </a:ext>
              </a:extLst>
            </p:cNvPr>
            <p:cNvSpPr txBox="1"/>
            <p:nvPr/>
          </p:nvSpPr>
          <p:spPr>
            <a:xfrm>
              <a:off x="911023" y="1618163"/>
              <a:ext cx="1726200" cy="326700"/>
            </a:xfrm>
            <a:prstGeom prst="rect">
              <a:avLst/>
            </a:prstGeom>
            <a:noFill/>
            <a:ln>
              <a:noFill/>
            </a:ln>
          </p:spPr>
          <p:txBody>
            <a:bodyPr spcFirstLastPara="1" wrap="square" lIns="18600" tIns="18600" rIns="18600" bIns="18600" anchor="ctr" anchorCtr="0">
              <a:noAutofit/>
            </a:bodyPr>
            <a:lstStyle/>
            <a:p>
              <a:pPr algn="ctr">
                <a:lnSpc>
                  <a:spcPct val="90000"/>
                </a:lnSpc>
                <a:buClr>
                  <a:srgbClr val="000000"/>
                </a:buClr>
                <a:buSzPts val="1050"/>
              </a:pPr>
              <a:r>
                <a:rPr lang="iw" sz="1400" b="1">
                  <a:solidFill>
                    <a:srgbClr val="980000"/>
                  </a:solidFill>
                  <a:latin typeface="LM Roman 10" pitchFamily="2" charset="77"/>
                  <a:ea typeface="Calibri"/>
                  <a:cs typeface="Calibri"/>
                  <a:sym typeface="Calibri"/>
                </a:rPr>
                <a:t>NAND SSD</a:t>
              </a:r>
              <a:endParaRPr sz="1400" b="1">
                <a:solidFill>
                  <a:srgbClr val="980000"/>
                </a:solidFill>
                <a:latin typeface="LM Roman 10" pitchFamily="2" charset="77"/>
                <a:ea typeface="Calibri"/>
                <a:cs typeface="Calibri"/>
                <a:sym typeface="Calibri"/>
              </a:endParaRPr>
            </a:p>
          </p:txBody>
        </p:sp>
        <p:sp>
          <p:nvSpPr>
            <p:cNvPr id="23" name="Google Shape;312;p23">
              <a:extLst>
                <a:ext uri="{FF2B5EF4-FFF2-40B4-BE49-F238E27FC236}">
                  <a16:creationId xmlns:a16="http://schemas.microsoft.com/office/drawing/2014/main" id="{6DD1BEB9-C6CB-4F88-812A-E75009D4724A}"/>
                </a:ext>
              </a:extLst>
            </p:cNvPr>
            <p:cNvSpPr/>
            <p:nvPr/>
          </p:nvSpPr>
          <p:spPr>
            <a:xfrm>
              <a:off x="223125" y="1944967"/>
              <a:ext cx="3102000" cy="326700"/>
            </a:xfrm>
            <a:prstGeom prst="trapezoid">
              <a:avLst>
                <a:gd name="adj" fmla="val 68275"/>
              </a:avLst>
            </a:prstGeom>
            <a:solidFill>
              <a:srgbClr val="E1D8CE"/>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24" name="Google Shape;313;p23">
              <a:extLst>
                <a:ext uri="{FF2B5EF4-FFF2-40B4-BE49-F238E27FC236}">
                  <a16:creationId xmlns:a16="http://schemas.microsoft.com/office/drawing/2014/main" id="{2BDCA178-42F3-D9C6-19AE-8DA9D7C63CC2}"/>
                </a:ext>
              </a:extLst>
            </p:cNvPr>
            <p:cNvSpPr txBox="1"/>
            <p:nvPr/>
          </p:nvSpPr>
          <p:spPr>
            <a:xfrm>
              <a:off x="765992" y="1944967"/>
              <a:ext cx="2016300" cy="326700"/>
            </a:xfrm>
            <a:prstGeom prst="rect">
              <a:avLst/>
            </a:prstGeom>
            <a:noFill/>
            <a:ln>
              <a:noFill/>
            </a:ln>
          </p:spPr>
          <p:txBody>
            <a:bodyPr spcFirstLastPara="1" wrap="square" lIns="18600" tIns="18600" rIns="18600" bIns="18600" anchor="ctr" anchorCtr="0">
              <a:noAutofit/>
            </a:bodyPr>
            <a:lstStyle/>
            <a:p>
              <a:pPr algn="ctr">
                <a:lnSpc>
                  <a:spcPct val="90000"/>
                </a:lnSpc>
                <a:buClr>
                  <a:srgbClr val="000000"/>
                </a:buClr>
                <a:buSzPts val="1050"/>
              </a:pPr>
              <a:r>
                <a:rPr lang="en-US" sz="1400" b="1" dirty="0">
                  <a:solidFill>
                    <a:srgbClr val="980000"/>
                  </a:solidFill>
                  <a:latin typeface="LM Roman 10" pitchFamily="2" charset="77"/>
                  <a:ea typeface="Calibri"/>
                  <a:cs typeface="Calibri"/>
                  <a:sym typeface="Calibri"/>
                </a:rPr>
                <a:t>HDD</a:t>
              </a:r>
              <a:endParaRPr sz="1400" b="1" dirty="0">
                <a:solidFill>
                  <a:srgbClr val="980000"/>
                </a:solidFill>
                <a:latin typeface="LM Roman 10" pitchFamily="2" charset="77"/>
                <a:ea typeface="Calibri"/>
                <a:cs typeface="Calibri"/>
                <a:sym typeface="Calibri"/>
              </a:endParaRPr>
            </a:p>
          </p:txBody>
        </p:sp>
        <p:sp>
          <p:nvSpPr>
            <p:cNvPr id="25" name="Google Shape;314;p23">
              <a:extLst>
                <a:ext uri="{FF2B5EF4-FFF2-40B4-BE49-F238E27FC236}">
                  <a16:creationId xmlns:a16="http://schemas.microsoft.com/office/drawing/2014/main" id="{14CFF4DE-86CA-070C-048D-421155485CCE}"/>
                </a:ext>
              </a:extLst>
            </p:cNvPr>
            <p:cNvSpPr/>
            <p:nvPr/>
          </p:nvSpPr>
          <p:spPr>
            <a:xfrm>
              <a:off x="0" y="2271771"/>
              <a:ext cx="3548400" cy="326700"/>
            </a:xfrm>
            <a:prstGeom prst="trapezoid">
              <a:avLst>
                <a:gd name="adj" fmla="val 68275"/>
              </a:avLst>
            </a:prstGeom>
            <a:solidFill>
              <a:srgbClr val="E1D8CE"/>
            </a:solidFill>
            <a:ln w="25400" cap="flat" cmpd="sng">
              <a:solidFill>
                <a:srgbClr val="F7F0EB"/>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26" name="Google Shape;315;p23">
              <a:extLst>
                <a:ext uri="{FF2B5EF4-FFF2-40B4-BE49-F238E27FC236}">
                  <a16:creationId xmlns:a16="http://schemas.microsoft.com/office/drawing/2014/main" id="{0A4005EC-00B0-7C01-AED1-1E4DC4E0F091}"/>
                </a:ext>
              </a:extLst>
            </p:cNvPr>
            <p:cNvSpPr txBox="1"/>
            <p:nvPr/>
          </p:nvSpPr>
          <p:spPr>
            <a:xfrm>
              <a:off x="620960" y="2271771"/>
              <a:ext cx="2306400" cy="326700"/>
            </a:xfrm>
            <a:prstGeom prst="rect">
              <a:avLst/>
            </a:prstGeom>
            <a:noFill/>
            <a:ln>
              <a:noFill/>
            </a:ln>
          </p:spPr>
          <p:txBody>
            <a:bodyPr spcFirstLastPara="1" wrap="square" lIns="18600" tIns="18600" rIns="18600" bIns="18600" anchor="ctr" anchorCtr="0">
              <a:noAutofit/>
            </a:bodyPr>
            <a:lstStyle/>
            <a:p>
              <a:pPr algn="ctr">
                <a:lnSpc>
                  <a:spcPct val="90000"/>
                </a:lnSpc>
                <a:buClr>
                  <a:srgbClr val="000000"/>
                </a:buClr>
                <a:buSzPts val="1050"/>
              </a:pPr>
              <a:r>
                <a:rPr lang="iw" sz="1400" b="1">
                  <a:solidFill>
                    <a:srgbClr val="980000"/>
                  </a:solidFill>
                  <a:latin typeface="LM Roman 10" pitchFamily="2" charset="77"/>
                  <a:ea typeface="Calibri"/>
                  <a:cs typeface="Calibri"/>
                  <a:sym typeface="Calibri"/>
                </a:rPr>
                <a:t>Tape</a:t>
              </a:r>
              <a:endParaRPr sz="1400" b="1">
                <a:solidFill>
                  <a:srgbClr val="980000"/>
                </a:solidFill>
                <a:latin typeface="LM Roman 10" pitchFamily="2" charset="77"/>
                <a:ea typeface="Calibri"/>
                <a:cs typeface="Calibri"/>
                <a:sym typeface="Calibri"/>
              </a:endParaRPr>
            </a:p>
          </p:txBody>
        </p:sp>
      </p:grpSp>
      <p:sp>
        <p:nvSpPr>
          <p:cNvPr id="27" name="Google Shape;316;p23">
            <a:extLst>
              <a:ext uri="{FF2B5EF4-FFF2-40B4-BE49-F238E27FC236}">
                <a16:creationId xmlns:a16="http://schemas.microsoft.com/office/drawing/2014/main" id="{87D2BF06-B11E-EFD7-39C9-CDFD7B2BB760}"/>
              </a:ext>
            </a:extLst>
          </p:cNvPr>
          <p:cNvSpPr/>
          <p:nvPr/>
        </p:nvSpPr>
        <p:spPr>
          <a:xfrm>
            <a:off x="3767832" y="5558509"/>
            <a:ext cx="4418000" cy="214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28" name="Google Shape;317;p23">
            <a:extLst>
              <a:ext uri="{FF2B5EF4-FFF2-40B4-BE49-F238E27FC236}">
                <a16:creationId xmlns:a16="http://schemas.microsoft.com/office/drawing/2014/main" id="{7BC3D571-08B3-B31F-9F7C-9BF621C9D198}"/>
              </a:ext>
            </a:extLst>
          </p:cNvPr>
          <p:cNvSpPr txBox="1"/>
          <p:nvPr/>
        </p:nvSpPr>
        <p:spPr>
          <a:xfrm>
            <a:off x="5384334" y="5631800"/>
            <a:ext cx="1275600" cy="533504"/>
          </a:xfrm>
          <a:prstGeom prst="rect">
            <a:avLst/>
          </a:prstGeom>
          <a:noFill/>
          <a:ln>
            <a:noFill/>
          </a:ln>
        </p:spPr>
        <p:txBody>
          <a:bodyPr spcFirstLastPara="1" wrap="square" lIns="121900" tIns="121900" rIns="121900" bIns="121900" anchor="t" anchorCtr="0">
            <a:spAutoFit/>
          </a:bodyPr>
          <a:lstStyle/>
          <a:p>
            <a:pPr algn="ctr" rtl="0">
              <a:buClr>
                <a:srgbClr val="000000"/>
              </a:buClr>
              <a:buSzPts val="1400"/>
            </a:pPr>
            <a:r>
              <a:rPr lang="iw" sz="1867" dirty="0">
                <a:solidFill>
                  <a:srgbClr val="666666"/>
                </a:solidFill>
                <a:latin typeface="LM Roman 10" pitchFamily="2" charset="77"/>
                <a:ea typeface="Calibri"/>
                <a:cs typeface="Calibri"/>
                <a:sym typeface="Calibri"/>
              </a:rPr>
              <a:t>Capacity</a:t>
            </a:r>
            <a:endParaRPr sz="1867" dirty="0">
              <a:solidFill>
                <a:srgbClr val="666666"/>
              </a:solidFill>
              <a:latin typeface="LM Roman 10" pitchFamily="2" charset="77"/>
              <a:ea typeface="Calibri"/>
              <a:cs typeface="Calibri"/>
              <a:sym typeface="Calibri"/>
            </a:endParaRPr>
          </a:p>
        </p:txBody>
      </p:sp>
      <p:sp>
        <p:nvSpPr>
          <p:cNvPr id="29" name="Google Shape;318;p23">
            <a:extLst>
              <a:ext uri="{FF2B5EF4-FFF2-40B4-BE49-F238E27FC236}">
                <a16:creationId xmlns:a16="http://schemas.microsoft.com/office/drawing/2014/main" id="{FADA965F-59DB-AF77-B1E7-25CBCD3923A6}"/>
              </a:ext>
            </a:extLst>
          </p:cNvPr>
          <p:cNvSpPr/>
          <p:nvPr/>
        </p:nvSpPr>
        <p:spPr>
          <a:xfrm rot="-7441545">
            <a:off x="5743255" y="3462635"/>
            <a:ext cx="3787225" cy="213785"/>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30" name="Google Shape;319;p23">
            <a:extLst>
              <a:ext uri="{FF2B5EF4-FFF2-40B4-BE49-F238E27FC236}">
                <a16:creationId xmlns:a16="http://schemas.microsoft.com/office/drawing/2014/main" id="{0326EB5F-6DCC-7467-E524-B98EF6631202}"/>
              </a:ext>
            </a:extLst>
          </p:cNvPr>
          <p:cNvSpPr txBox="1"/>
          <p:nvPr/>
        </p:nvSpPr>
        <p:spPr>
          <a:xfrm rot="3404605">
            <a:off x="7303989" y="3197334"/>
            <a:ext cx="1275736" cy="533504"/>
          </a:xfrm>
          <a:prstGeom prst="rect">
            <a:avLst/>
          </a:prstGeom>
          <a:noFill/>
          <a:ln>
            <a:noFill/>
          </a:ln>
        </p:spPr>
        <p:txBody>
          <a:bodyPr spcFirstLastPara="1" wrap="square" lIns="121900" tIns="121900" rIns="121900" bIns="121900" anchor="t" anchorCtr="0">
            <a:spAutoFit/>
          </a:bodyPr>
          <a:lstStyle/>
          <a:p>
            <a:pPr algn="ctr" rtl="0">
              <a:buClr>
                <a:srgbClr val="000000"/>
              </a:buClr>
              <a:buSzPts val="1400"/>
            </a:pPr>
            <a:r>
              <a:rPr lang="iw" sz="1867" dirty="0">
                <a:solidFill>
                  <a:srgbClr val="666666"/>
                </a:solidFill>
                <a:latin typeface="LM Roman 10" pitchFamily="2" charset="77"/>
                <a:ea typeface="Calibri"/>
                <a:cs typeface="Calibri"/>
                <a:sym typeface="Calibri"/>
              </a:rPr>
              <a:t>Latency</a:t>
            </a:r>
            <a:endParaRPr sz="1867" dirty="0">
              <a:solidFill>
                <a:srgbClr val="666666"/>
              </a:solidFill>
              <a:latin typeface="LM Roman 10" pitchFamily="2" charset="77"/>
              <a:ea typeface="Calibri"/>
              <a:cs typeface="Calibri"/>
              <a:sym typeface="Calibri"/>
            </a:endParaRPr>
          </a:p>
        </p:txBody>
      </p:sp>
      <p:sp>
        <p:nvSpPr>
          <p:cNvPr id="31" name="Google Shape;320;p23">
            <a:extLst>
              <a:ext uri="{FF2B5EF4-FFF2-40B4-BE49-F238E27FC236}">
                <a16:creationId xmlns:a16="http://schemas.microsoft.com/office/drawing/2014/main" id="{0F768995-CFAD-0E17-575B-4DA246E04B41}"/>
              </a:ext>
            </a:extLst>
          </p:cNvPr>
          <p:cNvSpPr/>
          <p:nvPr/>
        </p:nvSpPr>
        <p:spPr>
          <a:xfrm rot="7401053">
            <a:off x="2712374" y="3530076"/>
            <a:ext cx="3853683" cy="210758"/>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l" rtl="0">
              <a:buClr>
                <a:srgbClr val="000000"/>
              </a:buClr>
              <a:buSzPts val="1400"/>
            </a:pPr>
            <a:endParaRPr sz="1867">
              <a:solidFill>
                <a:srgbClr val="000000"/>
              </a:solidFill>
              <a:latin typeface="LM Roman 10" pitchFamily="2" charset="77"/>
              <a:ea typeface="Arial"/>
              <a:cs typeface="Arial"/>
              <a:sym typeface="Arial"/>
            </a:endParaRPr>
          </a:p>
        </p:txBody>
      </p:sp>
      <p:sp>
        <p:nvSpPr>
          <p:cNvPr id="32" name="Google Shape;321;p23">
            <a:extLst>
              <a:ext uri="{FF2B5EF4-FFF2-40B4-BE49-F238E27FC236}">
                <a16:creationId xmlns:a16="http://schemas.microsoft.com/office/drawing/2014/main" id="{A1971692-D148-8895-396A-9D53D3FC851F}"/>
              </a:ext>
            </a:extLst>
          </p:cNvPr>
          <p:cNvSpPr txBox="1"/>
          <p:nvPr/>
        </p:nvSpPr>
        <p:spPr>
          <a:xfrm rot="18389822">
            <a:off x="3537924" y="3153981"/>
            <a:ext cx="1497207" cy="820825"/>
          </a:xfrm>
          <a:prstGeom prst="rect">
            <a:avLst/>
          </a:prstGeom>
          <a:noFill/>
          <a:ln>
            <a:noFill/>
          </a:ln>
        </p:spPr>
        <p:txBody>
          <a:bodyPr spcFirstLastPara="1" wrap="square" lIns="121900" tIns="121900" rIns="121900" bIns="121900" anchor="t" anchorCtr="0">
            <a:spAutoFit/>
          </a:bodyPr>
          <a:lstStyle/>
          <a:p>
            <a:pPr algn="ctr" rtl="0">
              <a:buClr>
                <a:srgbClr val="000000"/>
              </a:buClr>
              <a:buSzPts val="1400"/>
            </a:pPr>
            <a:r>
              <a:rPr lang="iw" sz="1867" dirty="0">
                <a:solidFill>
                  <a:srgbClr val="666666"/>
                </a:solidFill>
                <a:latin typeface="LM Roman 10" pitchFamily="2" charset="77"/>
                <a:ea typeface="Calibri"/>
                <a:cs typeface="Calibri"/>
                <a:sym typeface="Calibri"/>
              </a:rPr>
              <a:t>Cost ($/GiB)</a:t>
            </a:r>
            <a:endParaRPr sz="1867" dirty="0">
              <a:solidFill>
                <a:srgbClr val="666666"/>
              </a:solidFill>
              <a:latin typeface="LM Roman 10" pitchFamily="2" charset="77"/>
              <a:ea typeface="Calibri"/>
              <a:cs typeface="Calibri"/>
              <a:sym typeface="Calibri"/>
            </a:endParaRPr>
          </a:p>
        </p:txBody>
      </p:sp>
      <p:sp>
        <p:nvSpPr>
          <p:cNvPr id="33" name="Google Shape;322;p23">
            <a:extLst>
              <a:ext uri="{FF2B5EF4-FFF2-40B4-BE49-F238E27FC236}">
                <a16:creationId xmlns:a16="http://schemas.microsoft.com/office/drawing/2014/main" id="{D0FC0746-E46D-5577-7AE7-D0CF92684ABF}"/>
              </a:ext>
            </a:extLst>
          </p:cNvPr>
          <p:cNvSpPr txBox="1"/>
          <p:nvPr/>
        </p:nvSpPr>
        <p:spPr>
          <a:xfrm>
            <a:off x="5863108" y="2284112"/>
            <a:ext cx="127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 0.1 ns</a:t>
            </a:r>
            <a:endParaRPr sz="1333" b="1">
              <a:solidFill>
                <a:srgbClr val="666666"/>
              </a:solidFill>
              <a:latin typeface="LM Roman 10" pitchFamily="2" charset="77"/>
              <a:ea typeface="Calibri"/>
              <a:cs typeface="Calibri"/>
              <a:sym typeface="Calibri"/>
            </a:endParaRPr>
          </a:p>
        </p:txBody>
      </p:sp>
      <p:sp>
        <p:nvSpPr>
          <p:cNvPr id="34" name="Google Shape;323;p23">
            <a:extLst>
              <a:ext uri="{FF2B5EF4-FFF2-40B4-BE49-F238E27FC236}">
                <a16:creationId xmlns:a16="http://schemas.microsoft.com/office/drawing/2014/main" id="{06C1EB59-ECFE-6A82-B578-4FC9778527D9}"/>
              </a:ext>
            </a:extLst>
          </p:cNvPr>
          <p:cNvSpPr txBox="1"/>
          <p:nvPr/>
        </p:nvSpPr>
        <p:spPr>
          <a:xfrm>
            <a:off x="6209008" y="2840145"/>
            <a:ext cx="127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1-10 ns</a:t>
            </a:r>
            <a:endParaRPr sz="1333" b="1">
              <a:solidFill>
                <a:srgbClr val="666666"/>
              </a:solidFill>
              <a:latin typeface="LM Roman 10" pitchFamily="2" charset="77"/>
              <a:ea typeface="Calibri"/>
              <a:cs typeface="Calibri"/>
              <a:sym typeface="Calibri"/>
            </a:endParaRPr>
          </a:p>
        </p:txBody>
      </p:sp>
      <p:sp>
        <p:nvSpPr>
          <p:cNvPr id="35" name="Google Shape;324;p23">
            <a:extLst>
              <a:ext uri="{FF2B5EF4-FFF2-40B4-BE49-F238E27FC236}">
                <a16:creationId xmlns:a16="http://schemas.microsoft.com/office/drawing/2014/main" id="{93C949E3-29F3-CD52-41AF-F2D7CE660892}"/>
              </a:ext>
            </a:extLst>
          </p:cNvPr>
          <p:cNvSpPr txBox="1"/>
          <p:nvPr/>
        </p:nvSpPr>
        <p:spPr>
          <a:xfrm>
            <a:off x="6377342" y="3304296"/>
            <a:ext cx="127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 80-100 ns</a:t>
            </a:r>
            <a:endParaRPr sz="1333" b="1">
              <a:solidFill>
                <a:srgbClr val="666666"/>
              </a:solidFill>
              <a:latin typeface="LM Roman 10" pitchFamily="2" charset="77"/>
              <a:ea typeface="Calibri"/>
              <a:cs typeface="Calibri"/>
              <a:sym typeface="Calibri"/>
            </a:endParaRPr>
          </a:p>
        </p:txBody>
      </p:sp>
      <p:sp>
        <p:nvSpPr>
          <p:cNvPr id="36" name="Google Shape;325;p23">
            <a:extLst>
              <a:ext uri="{FF2B5EF4-FFF2-40B4-BE49-F238E27FC236}">
                <a16:creationId xmlns:a16="http://schemas.microsoft.com/office/drawing/2014/main" id="{096825E9-D4C9-AED8-5E7D-6B0F463C52E9}"/>
              </a:ext>
            </a:extLst>
          </p:cNvPr>
          <p:cNvSpPr txBox="1"/>
          <p:nvPr/>
        </p:nvSpPr>
        <p:spPr>
          <a:xfrm>
            <a:off x="6759175" y="3768445"/>
            <a:ext cx="127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&lt; 1 us</a:t>
            </a:r>
            <a:endParaRPr sz="1333" b="1">
              <a:solidFill>
                <a:srgbClr val="666666"/>
              </a:solidFill>
              <a:latin typeface="LM Roman 10" pitchFamily="2" charset="77"/>
              <a:ea typeface="Calibri"/>
              <a:cs typeface="Calibri"/>
              <a:sym typeface="Calibri"/>
            </a:endParaRPr>
          </a:p>
        </p:txBody>
      </p:sp>
      <p:sp>
        <p:nvSpPr>
          <p:cNvPr id="37" name="Google Shape;326;p23">
            <a:extLst>
              <a:ext uri="{FF2B5EF4-FFF2-40B4-BE49-F238E27FC236}">
                <a16:creationId xmlns:a16="http://schemas.microsoft.com/office/drawing/2014/main" id="{0BCDCF5E-DF33-F4B1-FAF3-4B6D9B2935AA}"/>
              </a:ext>
            </a:extLst>
          </p:cNvPr>
          <p:cNvSpPr txBox="1"/>
          <p:nvPr/>
        </p:nvSpPr>
        <p:spPr>
          <a:xfrm>
            <a:off x="7155942" y="4230245"/>
            <a:ext cx="114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10-100 us</a:t>
            </a:r>
            <a:endParaRPr sz="1333" b="1">
              <a:solidFill>
                <a:srgbClr val="666666"/>
              </a:solidFill>
              <a:latin typeface="LM Roman 10" pitchFamily="2" charset="77"/>
              <a:ea typeface="Calibri"/>
              <a:cs typeface="Calibri"/>
              <a:sym typeface="Calibri"/>
            </a:endParaRPr>
          </a:p>
        </p:txBody>
      </p:sp>
      <p:sp>
        <p:nvSpPr>
          <p:cNvPr id="38" name="Google Shape;327;p23">
            <a:extLst>
              <a:ext uri="{FF2B5EF4-FFF2-40B4-BE49-F238E27FC236}">
                <a16:creationId xmlns:a16="http://schemas.microsoft.com/office/drawing/2014/main" id="{943A89A2-78F4-2F8B-6FB3-40A0FF140A9A}"/>
              </a:ext>
            </a:extLst>
          </p:cNvPr>
          <p:cNvSpPr txBox="1"/>
          <p:nvPr/>
        </p:nvSpPr>
        <p:spPr>
          <a:xfrm>
            <a:off x="7413342" y="4692878"/>
            <a:ext cx="114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dirty="0">
                <a:solidFill>
                  <a:srgbClr val="666666"/>
                </a:solidFill>
                <a:latin typeface="LM Roman 10" pitchFamily="2" charset="77"/>
                <a:ea typeface="Calibri"/>
                <a:cs typeface="Calibri"/>
                <a:sym typeface="Calibri"/>
              </a:rPr>
              <a:t>~ 10 ms</a:t>
            </a:r>
            <a:endParaRPr sz="1333" b="1" dirty="0">
              <a:solidFill>
                <a:srgbClr val="666666"/>
              </a:solidFill>
              <a:latin typeface="LM Roman 10" pitchFamily="2" charset="77"/>
              <a:ea typeface="Calibri"/>
              <a:cs typeface="Calibri"/>
              <a:sym typeface="Calibri"/>
            </a:endParaRPr>
          </a:p>
        </p:txBody>
      </p:sp>
      <p:sp>
        <p:nvSpPr>
          <p:cNvPr id="39" name="Google Shape;328;p23">
            <a:extLst>
              <a:ext uri="{FF2B5EF4-FFF2-40B4-BE49-F238E27FC236}">
                <a16:creationId xmlns:a16="http://schemas.microsoft.com/office/drawing/2014/main" id="{C8C92E0A-44C2-68AE-4FD5-53B98BDE1E59}"/>
              </a:ext>
            </a:extLst>
          </p:cNvPr>
          <p:cNvSpPr txBox="1"/>
          <p:nvPr/>
        </p:nvSpPr>
        <p:spPr>
          <a:xfrm>
            <a:off x="7607375" y="5130778"/>
            <a:ext cx="1145600" cy="451302"/>
          </a:xfrm>
          <a:prstGeom prst="rect">
            <a:avLst/>
          </a:prstGeom>
          <a:noFill/>
          <a:ln>
            <a:noFill/>
          </a:ln>
        </p:spPr>
        <p:txBody>
          <a:bodyPr spcFirstLastPara="1" wrap="square" lIns="121900" tIns="121900" rIns="121900" bIns="121900" anchor="t" anchorCtr="0">
            <a:spAutoFit/>
          </a:bodyPr>
          <a:lstStyle/>
          <a:p>
            <a:pPr algn="ctr" rtl="0">
              <a:buClr>
                <a:srgbClr val="000000"/>
              </a:buClr>
              <a:buSzPts val="1000"/>
            </a:pPr>
            <a:r>
              <a:rPr lang="iw" sz="1333" b="1">
                <a:solidFill>
                  <a:srgbClr val="666666"/>
                </a:solidFill>
                <a:latin typeface="LM Roman 10" pitchFamily="2" charset="77"/>
                <a:ea typeface="Calibri"/>
                <a:cs typeface="Calibri"/>
                <a:sym typeface="Calibri"/>
              </a:rPr>
              <a:t>~ 100 ms</a:t>
            </a:r>
            <a:endParaRPr sz="1333" b="1">
              <a:solidFill>
                <a:srgbClr val="666666"/>
              </a:solidFill>
              <a:latin typeface="LM Roman 10" pitchFamily="2" charset="77"/>
              <a:ea typeface="Calibri"/>
              <a:cs typeface="Calibri"/>
              <a:sym typeface="Calibri"/>
            </a:endParaRPr>
          </a:p>
        </p:txBody>
      </p:sp>
      <p:pic>
        <p:nvPicPr>
          <p:cNvPr id="40" name="תמונה 12">
            <a:extLst>
              <a:ext uri="{FF2B5EF4-FFF2-40B4-BE49-F238E27FC236}">
                <a16:creationId xmlns:a16="http://schemas.microsoft.com/office/drawing/2014/main" id="{4D3307EC-D757-8672-278F-F184BF4CD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69" y="2752424"/>
            <a:ext cx="3771255" cy="1017565"/>
          </a:xfrm>
          <a:prstGeom prst="rect">
            <a:avLst/>
          </a:prstGeom>
        </p:spPr>
      </p:pic>
      <p:sp>
        <p:nvSpPr>
          <p:cNvPr id="41" name="תיבת טקסט 19">
            <a:extLst>
              <a:ext uri="{FF2B5EF4-FFF2-40B4-BE49-F238E27FC236}">
                <a16:creationId xmlns:a16="http://schemas.microsoft.com/office/drawing/2014/main" id="{9F240DA2-A576-81E8-A7AA-5B242BFD2B37}"/>
              </a:ext>
            </a:extLst>
          </p:cNvPr>
          <p:cNvSpPr txBox="1"/>
          <p:nvPr/>
        </p:nvSpPr>
        <p:spPr>
          <a:xfrm>
            <a:off x="251520" y="3808203"/>
            <a:ext cx="3612335" cy="584775"/>
          </a:xfrm>
          <a:prstGeom prst="rect">
            <a:avLst/>
          </a:prstGeom>
          <a:noFill/>
        </p:spPr>
        <p:txBody>
          <a:bodyPr wrap="square" rtlCol="1">
            <a:spAutoFit/>
          </a:bodyPr>
          <a:lstStyle/>
          <a:p>
            <a:r>
              <a:rPr lang="en-US" sz="1600" dirty="0">
                <a:latin typeface="LM Roman 10" pitchFamily="2" charset="77"/>
              </a:rPr>
              <a:t>Intel® Optane™ Persistent Memory 200 Series</a:t>
            </a:r>
            <a:endParaRPr lang="he-IL" sz="1600" dirty="0">
              <a:latin typeface="LM Roman 10" pitchFamily="2" charset="77"/>
            </a:endParaRPr>
          </a:p>
        </p:txBody>
      </p:sp>
    </p:spTree>
    <p:extLst>
      <p:ext uri="{BB962C8B-B14F-4D97-AF65-F5344CB8AC3E}">
        <p14:creationId xmlns:p14="http://schemas.microsoft.com/office/powerpoint/2010/main" val="5074803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856984" cy="9990940"/>
          </a:xfrm>
          <a:prstGeom prst="rect">
            <a:avLst/>
          </a:prstGeom>
          <a:noFill/>
        </p:spPr>
        <p:txBody>
          <a:bodyPr wrap="square">
            <a:spAutoFit/>
          </a:bodyPr>
          <a:lstStyle/>
          <a:p>
            <a:pPr>
              <a:lnSpc>
                <a:spcPct val="130000"/>
              </a:lnSpc>
              <a:spcAft>
                <a:spcPts val="600"/>
              </a:spcAft>
            </a:pPr>
            <a:r>
              <a:rPr lang="en-US" sz="2000" b="0" dirty="0">
                <a:solidFill>
                  <a:srgbClr val="212529"/>
                </a:solidFill>
                <a:latin typeface="LM Roman 10" pitchFamily="2" charset="77"/>
                <a:cs typeface="Calibri" panose="020F0502020204030204" pitchFamily="34" charset="0"/>
              </a:rPr>
              <a:t>A few pointers: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Rule #1: Reduce overall I/O as much as possible.</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If you have access to a parallel file system, use it.</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Writing large chunks of data rather than small chunks is usually significantly more efficient.</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Fewer, larger files performs better than many small files.</a:t>
            </a:r>
          </a:p>
          <a:p>
            <a:pPr marL="342900" indent="-342900">
              <a:lnSpc>
                <a:spcPct val="13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Aggregate I/O operations across tasks – rather than having many tasks perform I/O, have a subset of tasks perform it.</a:t>
            </a: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gn="l">
              <a:lnSpc>
                <a:spcPct val="110000"/>
              </a:lnSpc>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800100" lvl="1" indent="-342900">
              <a:lnSpc>
                <a:spcPct val="110000"/>
              </a:lnSpc>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800100" lvl="1" indent="-342900">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gn="l">
              <a:spcAft>
                <a:spcPts val="4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a:p>
            <a:pPr marL="342900" indent="-34290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I/O</a:t>
            </a:r>
          </a:p>
        </p:txBody>
      </p:sp>
    </p:spTree>
    <p:extLst>
      <p:ext uri="{BB962C8B-B14F-4D97-AF65-F5344CB8AC3E}">
        <p14:creationId xmlns:p14="http://schemas.microsoft.com/office/powerpoint/2010/main" val="11023393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B79507A-0C3C-BA2D-D393-8B001F35932A}"/>
              </a:ext>
            </a:extLst>
          </p:cNvPr>
          <p:cNvSpPr txBox="1"/>
          <p:nvPr/>
        </p:nvSpPr>
        <p:spPr>
          <a:xfrm>
            <a:off x="395536" y="1877290"/>
            <a:ext cx="8352928" cy="5425973"/>
          </a:xfrm>
          <a:prstGeom prst="rect">
            <a:avLst/>
          </a:prstGeom>
          <a:noFill/>
        </p:spPr>
        <p:txBody>
          <a:bodyPr wrap="square">
            <a:spAutoFit/>
          </a:bodyPr>
          <a:lstStyle/>
          <a:p>
            <a:pPr marL="342900" indent="-342900" algn="l">
              <a:lnSpc>
                <a:spcPct val="15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Debugging parallel codes can be incredibly difficult, particularly as codes scale upwards.</a:t>
            </a:r>
          </a:p>
          <a:p>
            <a:pPr marL="342900" indent="-342900" algn="l">
              <a:lnSpc>
                <a:spcPct val="15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good news is that there are some excellent debuggers available to assist Threaded codes (pthreads and OpenMP), MPI, GPU / Accelerator, Hybrid codes:</a:t>
            </a:r>
          </a:p>
          <a:p>
            <a:pPr marL="800100" lvl="1" indent="-342900">
              <a:lnSpc>
                <a:spcPct val="150000"/>
              </a:lnSpc>
              <a:spcAft>
                <a:spcPts val="400"/>
              </a:spcAft>
              <a:buSzPct val="58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TotalView from RogueWave Software.</a:t>
            </a:r>
          </a:p>
          <a:p>
            <a:pPr marL="800100" lvl="1" indent="-342900">
              <a:lnSpc>
                <a:spcPct val="150000"/>
              </a:lnSpc>
              <a:spcAft>
                <a:spcPts val="400"/>
              </a:spcAft>
              <a:buSzPct val="58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DDT from Allinea.</a:t>
            </a:r>
          </a:p>
          <a:p>
            <a:pPr marL="800100" lvl="1" indent="-342900">
              <a:lnSpc>
                <a:spcPct val="150000"/>
              </a:lnSpc>
              <a:spcAft>
                <a:spcPts val="400"/>
              </a:spcAft>
              <a:buSzPct val="58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Inspector from Intel.</a:t>
            </a:r>
          </a:p>
          <a:p>
            <a:pPr marL="800100" lvl="1" indent="-342900">
              <a:lnSpc>
                <a:spcPct val="150000"/>
              </a:lnSpc>
              <a:spcAft>
                <a:spcPts val="400"/>
              </a:spcAft>
              <a:buSzPct val="58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Stack Trace Analysis Tool (STAT) - locally developed at LLNL.</a:t>
            </a:r>
          </a:p>
          <a:p>
            <a:pPr marL="342900" indent="-342900">
              <a:lnSpc>
                <a:spcPct val="150000"/>
              </a:lnSpc>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50000"/>
              </a:lnSpc>
              <a:spcAft>
                <a:spcPts val="600"/>
              </a:spcAft>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Debugging</a:t>
            </a:r>
          </a:p>
        </p:txBody>
      </p:sp>
    </p:spTree>
    <p:extLst>
      <p:ext uri="{BB962C8B-B14F-4D97-AF65-F5344CB8AC3E}">
        <p14:creationId xmlns:p14="http://schemas.microsoft.com/office/powerpoint/2010/main" val="19048331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Debugging</a:t>
            </a:r>
          </a:p>
        </p:txBody>
      </p:sp>
      <p:pic>
        <p:nvPicPr>
          <p:cNvPr id="6" name="תמונה 5" descr="תמונה שמכילה טקסט, צילום מסך, מקורה&#10;&#10;התיאור נוצר באופן אוטומטי">
            <a:extLst>
              <a:ext uri="{FF2B5EF4-FFF2-40B4-BE49-F238E27FC236}">
                <a16:creationId xmlns:a16="http://schemas.microsoft.com/office/drawing/2014/main" id="{DB22AF9D-D8C9-7365-1A6B-175468949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102159"/>
            <a:ext cx="7259316" cy="3693711"/>
          </a:xfrm>
          <a:prstGeom prst="rect">
            <a:avLst/>
          </a:prstGeom>
        </p:spPr>
      </p:pic>
      <p:sp>
        <p:nvSpPr>
          <p:cNvPr id="8" name="תיבת טקסט 7">
            <a:extLst>
              <a:ext uri="{FF2B5EF4-FFF2-40B4-BE49-F238E27FC236}">
                <a16:creationId xmlns:a16="http://schemas.microsoft.com/office/drawing/2014/main" id="{D84E246B-2365-B64F-1577-C52472AD32CD}"/>
              </a:ext>
            </a:extLst>
          </p:cNvPr>
          <p:cNvSpPr txBox="1"/>
          <p:nvPr/>
        </p:nvSpPr>
        <p:spPr>
          <a:xfrm>
            <a:off x="3203848" y="5970766"/>
            <a:ext cx="4572000" cy="338554"/>
          </a:xfrm>
          <a:prstGeom prst="rect">
            <a:avLst/>
          </a:prstGeom>
          <a:noFill/>
        </p:spPr>
        <p:txBody>
          <a:bodyPr wrap="square">
            <a:spAutoFit/>
          </a:bodyPr>
          <a:lstStyle/>
          <a:p>
            <a:r>
              <a:rPr lang="en-US" sz="1600" b="0" dirty="0">
                <a:solidFill>
                  <a:srgbClr val="212529"/>
                </a:solidFill>
                <a:effectLst/>
                <a:latin typeface="LM Roman 10" pitchFamily="2" charset="77"/>
              </a:rPr>
              <a:t>Using debugging tools</a:t>
            </a:r>
            <a:endParaRPr lang="he-IL" sz="1600" b="0" dirty="0">
              <a:latin typeface="LM Roman 10" pitchFamily="2" charset="77"/>
            </a:endParaRPr>
          </a:p>
        </p:txBody>
      </p:sp>
    </p:spTree>
    <p:extLst>
      <p:ext uri="{BB962C8B-B14F-4D97-AF65-F5344CB8AC3E}">
        <p14:creationId xmlns:p14="http://schemas.microsoft.com/office/powerpoint/2010/main" val="33212769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Performance Analysis and Tuning:</a:t>
            </a:r>
          </a:p>
        </p:txBody>
      </p:sp>
      <p:sp>
        <p:nvSpPr>
          <p:cNvPr id="2" name="תיבת טקסט 1">
            <a:extLst>
              <a:ext uri="{FF2B5EF4-FFF2-40B4-BE49-F238E27FC236}">
                <a16:creationId xmlns:a16="http://schemas.microsoft.com/office/drawing/2014/main" id="{95B678CE-73CA-A98E-5B07-FB21D05479EE}"/>
              </a:ext>
            </a:extLst>
          </p:cNvPr>
          <p:cNvSpPr txBox="1"/>
          <p:nvPr/>
        </p:nvSpPr>
        <p:spPr>
          <a:xfrm>
            <a:off x="395536" y="1877290"/>
            <a:ext cx="4680520" cy="6810967"/>
          </a:xfrm>
          <a:prstGeom prst="rect">
            <a:avLst/>
          </a:prstGeom>
          <a:noFill/>
        </p:spPr>
        <p:txBody>
          <a:bodyPr wrap="square">
            <a:spAutoFit/>
          </a:bodyPr>
          <a:lstStyle/>
          <a:p>
            <a:pPr marL="342900" indent="-342900">
              <a:lnSpc>
                <a:spcPct val="15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As with debugging, analyzing and tuning parallel program performance can be much more challenging than for serial programs.</a:t>
            </a:r>
          </a:p>
          <a:p>
            <a:pPr marL="342900" indent="-342900">
              <a:lnSpc>
                <a:spcPct val="15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Fortunately, there are a number of excellent tools for parallel program performance analysis and tuning.</a:t>
            </a:r>
          </a:p>
          <a:p>
            <a:pPr marL="342900" indent="-342900">
              <a:lnSpc>
                <a:spcPct val="15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example, VTune Profiler by Intel or </a:t>
            </a:r>
            <a:r>
              <a:rPr lang="en-US" sz="2000" b="0" dirty="0" err="1">
                <a:solidFill>
                  <a:srgbClr val="212529"/>
                </a:solidFill>
                <a:latin typeface="LM Roman 10" pitchFamily="2" charset="77"/>
                <a:cs typeface="Calibri" panose="020F0502020204030204" pitchFamily="34" charset="0"/>
              </a:rPr>
              <a:t>Scalasca</a:t>
            </a:r>
            <a:r>
              <a:rPr lang="en-US" sz="2000" b="0" dirty="0">
                <a:solidFill>
                  <a:srgbClr val="212529"/>
                </a:solidFill>
                <a:latin typeface="LM Roman 10" pitchFamily="2" charset="77"/>
                <a:cs typeface="Calibri" panose="020F0502020204030204" pitchFamily="34" charset="0"/>
              </a:rPr>
              <a:t>.</a:t>
            </a:r>
          </a:p>
          <a:p>
            <a:pPr marL="342900" indent="-342900">
              <a:lnSpc>
                <a:spcPct val="150000"/>
              </a:lnSpc>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50000"/>
              </a:lnSpc>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lnSpc>
                <a:spcPct val="150000"/>
              </a:lnSpc>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nSpc>
                <a:spcPct val="150000"/>
              </a:lnSpc>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50000"/>
              </a:lnSpc>
              <a:spcAft>
                <a:spcPts val="600"/>
              </a:spcAft>
            </a:pPr>
            <a:endParaRPr lang="en-US" sz="2000" b="0" dirty="0">
              <a:solidFill>
                <a:srgbClr val="212529"/>
              </a:solidFill>
              <a:latin typeface="LM Roman 10" pitchFamily="2" charset="77"/>
              <a:cs typeface="Calibri" panose="020F0502020204030204" pitchFamily="34" charset="0"/>
            </a:endParaRPr>
          </a:p>
        </p:txBody>
      </p:sp>
      <p:pic>
        <p:nvPicPr>
          <p:cNvPr id="4" name="תמונה 3">
            <a:extLst>
              <a:ext uri="{FF2B5EF4-FFF2-40B4-BE49-F238E27FC236}">
                <a16:creationId xmlns:a16="http://schemas.microsoft.com/office/drawing/2014/main" id="{1D596831-0915-E01A-DDAA-3F7627ABB00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076056" y="2780928"/>
            <a:ext cx="3888594" cy="1800200"/>
          </a:xfrm>
          <a:prstGeom prst="rect">
            <a:avLst/>
          </a:prstGeom>
        </p:spPr>
      </p:pic>
    </p:spTree>
    <p:extLst>
      <p:ext uri="{BB962C8B-B14F-4D97-AF65-F5344CB8AC3E}">
        <p14:creationId xmlns:p14="http://schemas.microsoft.com/office/powerpoint/2010/main" val="1693762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5400599"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Automatic vs. Manual Parallelization</a:t>
            </a:r>
          </a:p>
        </p:txBody>
      </p:sp>
      <p:sp>
        <p:nvSpPr>
          <p:cNvPr id="10" name="תיבת טקסט 9">
            <a:extLst>
              <a:ext uri="{FF2B5EF4-FFF2-40B4-BE49-F238E27FC236}">
                <a16:creationId xmlns:a16="http://schemas.microsoft.com/office/drawing/2014/main" id="{AB710BE2-B587-ABF5-D84F-209F5E2E2EA2}"/>
              </a:ext>
            </a:extLst>
          </p:cNvPr>
          <p:cNvSpPr txBox="1"/>
          <p:nvPr/>
        </p:nvSpPr>
        <p:spPr>
          <a:xfrm>
            <a:off x="323528" y="2055697"/>
            <a:ext cx="8568952" cy="4522777"/>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Designing and developing parallel programs has characteristically been a very manual process.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For a number of years now, various tools have been available to assist the programmer with converting serial programs into parallel programs.</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most common type of tool used to automatically parallelize a serial program is a parallelizing compiler or pre-processor.</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parallelizing compiler generally works in two different ways: </a:t>
            </a:r>
          </a:p>
          <a:p>
            <a:pPr>
              <a:lnSpc>
                <a:spcPct val="130000"/>
              </a:lnSpc>
              <a:spcAft>
                <a:spcPts val="600"/>
              </a:spcAft>
            </a:pPr>
            <a:r>
              <a:rPr lang="en-US" sz="2000" b="0" dirty="0">
                <a:solidFill>
                  <a:srgbClr val="212529"/>
                </a:solidFill>
                <a:effectLst/>
                <a:latin typeface="LM Roman 10" pitchFamily="2" charset="77"/>
                <a:cs typeface="Calibri" panose="020F0502020204030204" pitchFamily="34" charset="0"/>
              </a:rPr>
              <a:t>    fully automatic or programmer </a:t>
            </a:r>
            <a:r>
              <a:rPr lang="en-US" sz="2000" b="0" dirty="0">
                <a:solidFill>
                  <a:srgbClr val="212529"/>
                </a:solidFill>
                <a:latin typeface="LM Roman 10" pitchFamily="2" charset="77"/>
                <a:cs typeface="Calibri" panose="020F0502020204030204" pitchFamily="34" charset="0"/>
              </a:rPr>
              <a:t>d</a:t>
            </a:r>
            <a:r>
              <a:rPr lang="en-US" sz="2000" b="0" dirty="0">
                <a:solidFill>
                  <a:srgbClr val="212529"/>
                </a:solidFill>
                <a:effectLst/>
                <a:latin typeface="LM Roman 10" pitchFamily="2" charset="77"/>
                <a:cs typeface="Calibri" panose="020F0502020204030204" pitchFamily="34" charset="0"/>
              </a:rPr>
              <a:t>irected.</a:t>
            </a: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Tree>
    <p:extLst>
      <p:ext uri="{BB962C8B-B14F-4D97-AF65-F5344CB8AC3E}">
        <p14:creationId xmlns:p14="http://schemas.microsoft.com/office/powerpoint/2010/main" val="17934797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484784"/>
            <a:ext cx="5400599"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Fully Automatic</a:t>
            </a:r>
          </a:p>
        </p:txBody>
      </p:sp>
      <p:sp>
        <p:nvSpPr>
          <p:cNvPr id="10" name="תיבת טקסט 9">
            <a:extLst>
              <a:ext uri="{FF2B5EF4-FFF2-40B4-BE49-F238E27FC236}">
                <a16:creationId xmlns:a16="http://schemas.microsoft.com/office/drawing/2014/main" id="{AB710BE2-B587-ABF5-D84F-209F5E2E2EA2}"/>
              </a:ext>
            </a:extLst>
          </p:cNvPr>
          <p:cNvSpPr txBox="1"/>
          <p:nvPr/>
        </p:nvSpPr>
        <p:spPr>
          <a:xfrm>
            <a:off x="323528" y="1987179"/>
            <a:ext cx="8568952" cy="4902752"/>
          </a:xfrm>
          <a:prstGeom prst="rect">
            <a:avLst/>
          </a:prstGeom>
          <a:noFill/>
        </p:spPr>
        <p:txBody>
          <a:bodyPr wrap="square">
            <a:spAutoFit/>
          </a:bodyPr>
          <a:lstStyle/>
          <a:p>
            <a:pPr marL="285750" indent="-285750">
              <a:lnSpc>
                <a:spcPct val="11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compiler analyzes the source code and identifies opportunities for parallelism.</a:t>
            </a:r>
          </a:p>
          <a:p>
            <a:pPr marL="285750" indent="-285750">
              <a:lnSpc>
                <a:spcPct val="11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Loops (</a:t>
            </a:r>
            <a:r>
              <a:rPr lang="en-US" sz="2000" b="0" i="1" dirty="0">
                <a:solidFill>
                  <a:srgbClr val="212529"/>
                </a:solidFill>
                <a:effectLst/>
                <a:latin typeface="LM Roman 10" pitchFamily="2" charset="77"/>
                <a:cs typeface="Calibri" panose="020F0502020204030204" pitchFamily="34" charset="0"/>
              </a:rPr>
              <a:t>do, for</a:t>
            </a:r>
            <a:r>
              <a:rPr lang="en-US" sz="2000" b="0" dirty="0">
                <a:solidFill>
                  <a:srgbClr val="212529"/>
                </a:solidFill>
                <a:effectLst/>
                <a:latin typeface="LM Roman 10" pitchFamily="2" charset="77"/>
                <a:cs typeface="Calibri" panose="020F0502020204030204" pitchFamily="34" charset="0"/>
              </a:rPr>
              <a:t>) are the most frequent target for automatic parallelization.</a:t>
            </a:r>
          </a:p>
          <a:p>
            <a:pPr marL="285750" indent="-285750">
              <a:lnSpc>
                <a:spcPct val="11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However, there are several important caveats that apply to automatic parallelization:</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Wrong results may be produced.</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Performance may actually degrade.</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Much less flexible than manual parallelization.</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Limited to a subset (mostly loops) of code.</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May actually not parallelize code if the compiler analysis suggests.</a:t>
            </a:r>
          </a:p>
          <a:p>
            <a:pPr lvl="1">
              <a:lnSpc>
                <a:spcPct val="110000"/>
              </a:lnSpc>
              <a:spcAft>
                <a:spcPts val="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There are inhibitors or the code is too complex.</a:t>
            </a: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Tree>
    <p:extLst>
      <p:ext uri="{BB962C8B-B14F-4D97-AF65-F5344CB8AC3E}">
        <p14:creationId xmlns:p14="http://schemas.microsoft.com/office/powerpoint/2010/main" val="314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2" name="תמונה 1" descr="תמונה שמכילה טקסט, מעגל חשמלי, אלקטרוניקה&#10;&#10;התיאור נוצר באופן אוטומטי">
            <a:extLst>
              <a:ext uri="{FF2B5EF4-FFF2-40B4-BE49-F238E27FC236}">
                <a16:creationId xmlns:a16="http://schemas.microsoft.com/office/drawing/2014/main" id="{F90F5E10-16C7-824F-3092-86B13156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1772816"/>
            <a:ext cx="3528392" cy="3551915"/>
          </a:xfrm>
          <a:prstGeom prst="rect">
            <a:avLst/>
          </a:prstGeom>
        </p:spPr>
      </p:pic>
      <p:sp>
        <p:nvSpPr>
          <p:cNvPr id="5" name="תיבת טקסט 4">
            <a:extLst>
              <a:ext uri="{FF2B5EF4-FFF2-40B4-BE49-F238E27FC236}">
                <a16:creationId xmlns:a16="http://schemas.microsoft.com/office/drawing/2014/main" id="{80682854-D36A-F03D-619A-489CCC28BFD2}"/>
              </a:ext>
            </a:extLst>
          </p:cNvPr>
          <p:cNvSpPr txBox="1"/>
          <p:nvPr/>
        </p:nvSpPr>
        <p:spPr>
          <a:xfrm>
            <a:off x="5328592" y="5343599"/>
            <a:ext cx="3851920" cy="430887"/>
          </a:xfrm>
          <a:prstGeom prst="rect">
            <a:avLst/>
          </a:prstGeom>
          <a:noFill/>
        </p:spPr>
        <p:txBody>
          <a:bodyPr wrap="square" rtlCol="1">
            <a:spAutoFit/>
          </a:bodyPr>
          <a:lstStyle/>
          <a:p>
            <a:r>
              <a:rPr lang="en-US" sz="1100" b="0" dirty="0">
                <a:solidFill>
                  <a:srgbClr val="212529"/>
                </a:solidFill>
                <a:effectLst/>
                <a:latin typeface="LM Roman 10" pitchFamily="2" charset="77"/>
              </a:rPr>
              <a:t>IBM BG/Q Compute Chip with 18 cores (PU) and 16 L2 Cache units (L2).</a:t>
            </a:r>
            <a:endParaRPr lang="he-IL" sz="1100" b="0" dirty="0">
              <a:latin typeface="LM Roman 10" pitchFamily="2" charset="77"/>
            </a:endParaRPr>
          </a:p>
        </p:txBody>
      </p:sp>
      <p:sp>
        <p:nvSpPr>
          <p:cNvPr id="7" name="תיבת טקסט 6">
            <a:extLst>
              <a:ext uri="{FF2B5EF4-FFF2-40B4-BE49-F238E27FC236}">
                <a16:creationId xmlns:a16="http://schemas.microsoft.com/office/drawing/2014/main" id="{15BFDBF4-F806-1904-9C08-7D4E2F5CD6FB}"/>
              </a:ext>
            </a:extLst>
          </p:cNvPr>
          <p:cNvSpPr txBox="1"/>
          <p:nvPr/>
        </p:nvSpPr>
        <p:spPr>
          <a:xfrm>
            <a:off x="467544" y="2746663"/>
            <a:ext cx="4824536" cy="2554545"/>
          </a:xfrm>
          <a:prstGeom prst="rect">
            <a:avLst/>
          </a:prstGeom>
          <a:noFill/>
        </p:spPr>
        <p:txBody>
          <a:bodyPr wrap="square" rtlCol="1">
            <a:spAutoFit/>
          </a:bodyPr>
          <a:lstStyle/>
          <a:p>
            <a:endParaRPr lang="en-US" sz="2000" b="0" dirty="0">
              <a:solidFill>
                <a:srgbClr val="212529"/>
              </a:solidFill>
              <a:effectLst/>
              <a:latin typeface="LM Roman 10" pitchFamily="2" charset="77"/>
              <a:cs typeface="Calibri" panose="020F0502020204030204" pitchFamily="34" charset="0"/>
            </a:endParaRPr>
          </a:p>
          <a:p>
            <a:pPr marL="285750" indent="-285750">
              <a:spcAft>
                <a:spcPts val="1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Multiple functional units: L1 cache, L2 cache, branch, prefetch, decode, floating-point, graphics processing (GPU), integer, etc.</a:t>
            </a:r>
          </a:p>
          <a:p>
            <a:pPr marL="285750" indent="-285750">
              <a:spcAft>
                <a:spcPts val="1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Multiple execution units/cores.</a:t>
            </a:r>
          </a:p>
          <a:p>
            <a:pPr marL="285750" indent="-285750">
              <a:spcAft>
                <a:spcPts val="1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Multiple hardware threads.</a:t>
            </a:r>
          </a:p>
        </p:txBody>
      </p:sp>
      <p:sp>
        <p:nvSpPr>
          <p:cNvPr id="9" name="תיבת טקסט 8">
            <a:extLst>
              <a:ext uri="{FF2B5EF4-FFF2-40B4-BE49-F238E27FC236}">
                <a16:creationId xmlns:a16="http://schemas.microsoft.com/office/drawing/2014/main" id="{01A2F7E4-6BD9-CFFE-05F1-81A537BEF530}"/>
              </a:ext>
            </a:extLst>
          </p:cNvPr>
          <p:cNvSpPr txBox="1"/>
          <p:nvPr/>
        </p:nvSpPr>
        <p:spPr>
          <a:xfrm>
            <a:off x="467545" y="2073042"/>
            <a:ext cx="4824535" cy="1015663"/>
          </a:xfrm>
          <a:prstGeom prst="rect">
            <a:avLst/>
          </a:prstGeom>
          <a:noFill/>
        </p:spPr>
        <p:txBody>
          <a:bodyPr wrap="square">
            <a:spAutoFit/>
          </a:bodyPr>
          <a:lstStyle/>
          <a:p>
            <a:r>
              <a:rPr lang="en-US" sz="2000" b="0" dirty="0">
                <a:solidFill>
                  <a:srgbClr val="212529"/>
                </a:solidFill>
                <a:effectLst/>
                <a:latin typeface="LM Roman 10" pitchFamily="2" charset="77"/>
                <a:cs typeface="Calibri" panose="020F0502020204030204" pitchFamily="34" charset="0"/>
              </a:rPr>
              <a:t>Virtually all stand-alone computers today are parallel from a hardware perspective:</a:t>
            </a:r>
          </a:p>
        </p:txBody>
      </p:sp>
    </p:spTree>
    <p:extLst>
      <p:ext uri="{BB962C8B-B14F-4D97-AF65-F5344CB8AC3E}">
        <p14:creationId xmlns:p14="http://schemas.microsoft.com/office/powerpoint/2010/main" val="2658702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484784"/>
            <a:ext cx="5400599"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Fully Automatic</a:t>
            </a:r>
          </a:p>
        </p:txBody>
      </p:sp>
      <p:pic>
        <p:nvPicPr>
          <p:cNvPr id="3" name="Picture 2" descr="Table&#10;&#10;Description automatically generated">
            <a:extLst>
              <a:ext uri="{FF2B5EF4-FFF2-40B4-BE49-F238E27FC236}">
                <a16:creationId xmlns:a16="http://schemas.microsoft.com/office/drawing/2014/main" id="{7BF762CF-8FFB-15BB-00DF-E014321BA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85" y="2276872"/>
            <a:ext cx="8296924" cy="3096344"/>
          </a:xfrm>
          <a:prstGeom prst="rect">
            <a:avLst/>
          </a:prstGeom>
        </p:spPr>
      </p:pic>
    </p:spTree>
    <p:extLst>
      <p:ext uri="{BB962C8B-B14F-4D97-AF65-F5344CB8AC3E}">
        <p14:creationId xmlns:p14="http://schemas.microsoft.com/office/powerpoint/2010/main" val="29508919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1007705"/>
            <a:ext cx="47525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Designing Parallel Programs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5400599" cy="5760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Programmer Directed</a:t>
            </a:r>
          </a:p>
        </p:txBody>
      </p:sp>
      <p:sp>
        <p:nvSpPr>
          <p:cNvPr id="10" name="תיבת טקסט 9">
            <a:extLst>
              <a:ext uri="{FF2B5EF4-FFF2-40B4-BE49-F238E27FC236}">
                <a16:creationId xmlns:a16="http://schemas.microsoft.com/office/drawing/2014/main" id="{AB710BE2-B587-ABF5-D84F-209F5E2E2EA2}"/>
              </a:ext>
            </a:extLst>
          </p:cNvPr>
          <p:cNvSpPr txBox="1"/>
          <p:nvPr/>
        </p:nvSpPr>
        <p:spPr>
          <a:xfrm>
            <a:off x="395538" y="1940362"/>
            <a:ext cx="8208910" cy="4008918"/>
          </a:xfrm>
          <a:prstGeom prst="rect">
            <a:avLst/>
          </a:prstGeom>
          <a:noFill/>
        </p:spPr>
        <p:txBody>
          <a:bodyPr wrap="square">
            <a:spAutoFit/>
          </a:bodyPr>
          <a:lstStyle/>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Using compiler directives</a:t>
            </a:r>
            <a:r>
              <a:rPr lang="en-US" sz="2000" b="0" dirty="0">
                <a:solidFill>
                  <a:srgbClr val="212529"/>
                </a:solidFill>
                <a:latin typeface="LM Roman 10" pitchFamily="2" charset="77"/>
                <a:cs typeface="Calibri" panose="020F0502020204030204" pitchFamily="34" charset="0"/>
              </a:rPr>
              <a:t> </a:t>
            </a:r>
            <a:r>
              <a:rPr lang="en-US" sz="2000" b="0" dirty="0">
                <a:solidFill>
                  <a:srgbClr val="212529"/>
                </a:solidFill>
                <a:effectLst/>
                <a:latin typeface="LM Roman 10" pitchFamily="2" charset="77"/>
                <a:cs typeface="Calibri" panose="020F0502020204030204" pitchFamily="34" charset="0"/>
              </a:rPr>
              <a:t>or possibly compiler flags, the programmer explicitly tells the compiler how to parallelize the code.</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May be able to be used in conjunction with some degree of automatic parallelization also.</a:t>
            </a:r>
          </a:p>
          <a:p>
            <a:pPr marL="285750" indent="-285750">
              <a:lnSpc>
                <a:spcPct val="13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most common compiler generated parallelization is done using on-node shared memory and threads (such as OpenMP)</a:t>
            </a:r>
            <a:r>
              <a:rPr lang="en-US" sz="2000" b="0" dirty="0">
                <a:solidFill>
                  <a:srgbClr val="212529"/>
                </a:solidFill>
                <a:latin typeface="LM Roman 10" pitchFamily="2" charset="77"/>
                <a:cs typeface="Calibri" panose="020F0502020204030204" pitchFamily="34" charset="0"/>
              </a:rPr>
              <a:t>.</a:t>
            </a: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3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תיבת טקסט 1">
            <a:extLst>
              <a:ext uri="{FF2B5EF4-FFF2-40B4-BE49-F238E27FC236}">
                <a16:creationId xmlns:a16="http://schemas.microsoft.com/office/drawing/2014/main" id="{3E1834B2-77E1-E53C-32CA-379A4E315DEF}"/>
              </a:ext>
            </a:extLst>
          </p:cNvPr>
          <p:cNvSpPr txBox="1"/>
          <p:nvPr/>
        </p:nvSpPr>
        <p:spPr>
          <a:xfrm>
            <a:off x="1619672" y="4869160"/>
            <a:ext cx="5472608" cy="1323439"/>
          </a:xfrm>
          <a:prstGeom prst="rect">
            <a:avLst/>
          </a:prstGeom>
          <a:noFill/>
        </p:spPr>
        <p:txBody>
          <a:bodyPr wrap="square" rtlCol="1">
            <a:spAutoFit/>
          </a:bodyPr>
          <a:lstStyle/>
          <a:p>
            <a:pPr algn="ctr"/>
            <a:r>
              <a:rPr lang="en-US" sz="2000" b="0" dirty="0">
                <a:solidFill>
                  <a:srgbClr val="212529"/>
                </a:solidFill>
                <a:effectLst/>
                <a:latin typeface="LM Roman 10" pitchFamily="2" charset="77"/>
              </a:rPr>
              <a:t>The remainder of this course applies to the manual method of developing parallel codes using OpenMP.</a:t>
            </a:r>
          </a:p>
          <a:p>
            <a:pPr algn="ctr"/>
            <a:endParaRPr lang="he-IL" sz="2000" b="0" dirty="0">
              <a:latin typeface="LM Roman 10" pitchFamily="2" charset="77"/>
            </a:endParaRPr>
          </a:p>
        </p:txBody>
      </p:sp>
      <p:sp>
        <p:nvSpPr>
          <p:cNvPr id="3" name="מלבן 2">
            <a:extLst>
              <a:ext uri="{FF2B5EF4-FFF2-40B4-BE49-F238E27FC236}">
                <a16:creationId xmlns:a16="http://schemas.microsoft.com/office/drawing/2014/main" id="{F889130F-BFF2-106E-6298-55ECA6656BBC}"/>
              </a:ext>
            </a:extLst>
          </p:cNvPr>
          <p:cNvSpPr/>
          <p:nvPr/>
        </p:nvSpPr>
        <p:spPr bwMode="auto">
          <a:xfrm>
            <a:off x="1475656" y="4653136"/>
            <a:ext cx="5976664" cy="15121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Tree>
    <p:extLst>
      <p:ext uri="{BB962C8B-B14F-4D97-AF65-F5344CB8AC3E}">
        <p14:creationId xmlns:p14="http://schemas.microsoft.com/office/powerpoint/2010/main" val="37128903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556792"/>
            <a:ext cx="7416824" cy="2890022"/>
          </a:xfrm>
          <a:prstGeom prst="rect">
            <a:avLst/>
          </a:prstGeom>
          <a:noFill/>
        </p:spPr>
        <p:txBody>
          <a:bodyPr wrap="square" rtlCol="1">
            <a:spAutoFit/>
          </a:bodyPr>
          <a:lstStyle/>
          <a:p>
            <a:pPr marL="342900" indent="-342900" algn="l">
              <a:lnSpc>
                <a:spcPct val="130000"/>
              </a:lnSpc>
              <a:buAutoNum type="arabicPeriod"/>
            </a:pPr>
            <a:r>
              <a:rPr lang="en-US"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rgbClr val="212529"/>
                </a:solidFill>
                <a:latin typeface="LM Roman 10" pitchFamily="2" charset="77"/>
              </a:rPr>
              <a:t>Parallel Examples – PI calculation</a:t>
            </a:r>
          </a:p>
          <a:p>
            <a:endParaRPr lang="he-IL" b="0" dirty="0">
              <a:latin typeface="LM Roman 10" pitchFamily="2" charset="77"/>
            </a:endParaRPr>
          </a:p>
        </p:txBody>
      </p:sp>
    </p:spTree>
    <p:extLst>
      <p:ext uri="{BB962C8B-B14F-4D97-AF65-F5344CB8AC3E}">
        <p14:creationId xmlns:p14="http://schemas.microsoft.com/office/powerpoint/2010/main" val="12266644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256584"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(serial):</a:t>
            </a:r>
          </a:p>
        </p:txBody>
      </p:sp>
      <p:sp>
        <p:nvSpPr>
          <p:cNvPr id="2" name="תיבת טקסט 1">
            <a:extLst>
              <a:ext uri="{FF2B5EF4-FFF2-40B4-BE49-F238E27FC236}">
                <a16:creationId xmlns:a16="http://schemas.microsoft.com/office/drawing/2014/main" id="{95B678CE-73CA-A98E-5B07-FB21D05479EE}"/>
              </a:ext>
            </a:extLst>
          </p:cNvPr>
          <p:cNvSpPr txBox="1"/>
          <p:nvPr/>
        </p:nvSpPr>
        <p:spPr>
          <a:xfrm>
            <a:off x="395536" y="1877290"/>
            <a:ext cx="8352928" cy="1486048"/>
          </a:xfrm>
          <a:prstGeom prst="rect">
            <a:avLst/>
          </a:prstGeom>
          <a:noFill/>
        </p:spPr>
        <p:txBody>
          <a:bodyPr wrap="square">
            <a:spAutoFit/>
          </a:bodyPr>
          <a:lstStyle/>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known Monte Carlo method of approximating PI:</a:t>
            </a:r>
          </a:p>
          <a:p>
            <a:pPr marL="342900" indent="-342900" algn="l">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p:txBody>
      </p:sp>
      <p:pic>
        <p:nvPicPr>
          <p:cNvPr id="4" name="Online Media 3">
            <a:hlinkClick r:id="" action="ppaction://media"/>
            <a:extLst>
              <a:ext uri="{FF2B5EF4-FFF2-40B4-BE49-F238E27FC236}">
                <a16:creationId xmlns:a16="http://schemas.microsoft.com/office/drawing/2014/main" id="{31C97092-300B-EB27-085E-2756361300E3}"/>
              </a:ext>
            </a:extLst>
          </p:cNvPr>
          <p:cNvPicPr>
            <a:picLocks noRot="1" noChangeAspect="1"/>
          </p:cNvPicPr>
          <p:nvPr>
            <a:videoFile r:link="rId1"/>
          </p:nvPr>
        </p:nvPicPr>
        <p:blipFill>
          <a:blip r:embed="rId4"/>
          <a:stretch>
            <a:fillRect/>
          </a:stretch>
        </p:blipFill>
        <p:spPr>
          <a:xfrm>
            <a:off x="539552" y="2348880"/>
            <a:ext cx="6984776" cy="3946398"/>
          </a:xfrm>
          <a:prstGeom prst="rect">
            <a:avLst/>
          </a:prstGeom>
        </p:spPr>
      </p:pic>
    </p:spTree>
    <p:extLst>
      <p:ext uri="{BB962C8B-B14F-4D97-AF65-F5344CB8AC3E}">
        <p14:creationId xmlns:p14="http://schemas.microsoft.com/office/powerpoint/2010/main" val="184889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256584"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(serial):</a:t>
            </a:r>
          </a:p>
        </p:txBody>
      </p:sp>
      <p:sp>
        <p:nvSpPr>
          <p:cNvPr id="2" name="תיבת טקסט 1">
            <a:extLst>
              <a:ext uri="{FF2B5EF4-FFF2-40B4-BE49-F238E27FC236}">
                <a16:creationId xmlns:a16="http://schemas.microsoft.com/office/drawing/2014/main" id="{95B678CE-73CA-A98E-5B07-FB21D05479EE}"/>
              </a:ext>
            </a:extLst>
          </p:cNvPr>
          <p:cNvSpPr txBox="1"/>
          <p:nvPr/>
        </p:nvSpPr>
        <p:spPr>
          <a:xfrm>
            <a:off x="395536" y="1877290"/>
            <a:ext cx="8352928" cy="1486048"/>
          </a:xfrm>
          <a:prstGeom prst="rect">
            <a:avLst/>
          </a:prstGeom>
          <a:noFill/>
        </p:spPr>
        <p:txBody>
          <a:bodyPr wrap="square">
            <a:spAutoFit/>
          </a:bodyPr>
          <a:lstStyle/>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known Monte Carlo method of approximating PI:</a:t>
            </a:r>
          </a:p>
          <a:p>
            <a:pPr marL="342900" indent="-342900" algn="l">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p:txBody>
      </p:sp>
      <p:pic>
        <p:nvPicPr>
          <p:cNvPr id="7" name="תמונה 6">
            <a:extLst>
              <a:ext uri="{FF2B5EF4-FFF2-40B4-BE49-F238E27FC236}">
                <a16:creationId xmlns:a16="http://schemas.microsoft.com/office/drawing/2014/main" id="{923E543C-9C39-A5EA-1DC8-339258FAD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2563732"/>
            <a:ext cx="2809792" cy="3631976"/>
          </a:xfrm>
          <a:prstGeom prst="rect">
            <a:avLst/>
          </a:prstGeom>
        </p:spPr>
      </p:pic>
      <p:pic>
        <p:nvPicPr>
          <p:cNvPr id="9" name="תמונה 8">
            <a:extLst>
              <a:ext uri="{FF2B5EF4-FFF2-40B4-BE49-F238E27FC236}">
                <a16:creationId xmlns:a16="http://schemas.microsoft.com/office/drawing/2014/main" id="{33F8FCBA-1602-921D-E6D2-4DB218509E54}"/>
              </a:ext>
            </a:extLst>
          </p:cNvPr>
          <p:cNvPicPr>
            <a:picLocks noChangeAspect="1"/>
          </p:cNvPicPr>
          <p:nvPr/>
        </p:nvPicPr>
        <p:blipFill>
          <a:blip r:embed="rId4"/>
          <a:stretch>
            <a:fillRect/>
          </a:stretch>
        </p:blipFill>
        <p:spPr>
          <a:xfrm>
            <a:off x="371832" y="2450988"/>
            <a:ext cx="5386350" cy="3498292"/>
          </a:xfrm>
          <a:prstGeom prst="rect">
            <a:avLst/>
          </a:prstGeom>
        </p:spPr>
      </p:pic>
    </p:spTree>
    <p:extLst>
      <p:ext uri="{BB962C8B-B14F-4D97-AF65-F5344CB8AC3E}">
        <p14:creationId xmlns:p14="http://schemas.microsoft.com/office/powerpoint/2010/main" val="702009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47260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(serial):</a:t>
            </a:r>
          </a:p>
        </p:txBody>
      </p:sp>
      <p:sp>
        <p:nvSpPr>
          <p:cNvPr id="2" name="תיבת טקסט 1">
            <a:extLst>
              <a:ext uri="{FF2B5EF4-FFF2-40B4-BE49-F238E27FC236}">
                <a16:creationId xmlns:a16="http://schemas.microsoft.com/office/drawing/2014/main" id="{95B678CE-73CA-A98E-5B07-FB21D05479EE}"/>
              </a:ext>
            </a:extLst>
          </p:cNvPr>
          <p:cNvSpPr txBox="1"/>
          <p:nvPr/>
        </p:nvSpPr>
        <p:spPr>
          <a:xfrm>
            <a:off x="395536" y="1877290"/>
            <a:ext cx="8424936" cy="5066515"/>
          </a:xfrm>
          <a:prstGeom prst="rect">
            <a:avLst/>
          </a:prstGeom>
          <a:noFill/>
        </p:spPr>
        <p:txBody>
          <a:bodyPr wrap="square">
            <a:spAutoFit/>
          </a:bodyPr>
          <a:lstStyle/>
          <a:p>
            <a:pPr marL="285750"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problem is computationally intensive – most of the time is spent executing the loop.</a:t>
            </a:r>
          </a:p>
          <a:p>
            <a:pPr marL="285750" indent="-285750" algn="l">
              <a:lnSpc>
                <a:spcPct val="120000"/>
              </a:lnSpc>
              <a:spcAft>
                <a:spcPts val="600"/>
              </a:spcAft>
              <a:buFont typeface="Arial" panose="020B0604020202020204" pitchFamily="34" charset="0"/>
              <a:buChar char="•"/>
            </a:pPr>
            <a:r>
              <a:rPr lang="en-US" sz="2000" b="0" u="sng" dirty="0">
                <a:solidFill>
                  <a:srgbClr val="212529"/>
                </a:solidFill>
                <a:latin typeface="LM Roman 10" pitchFamily="2" charset="77"/>
                <a:cs typeface="Calibri" panose="020F0502020204030204" pitchFamily="34" charset="0"/>
              </a:rPr>
              <a:t>Questions to ask:</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Is this problem able to be parallelized?</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How would the problem be partitioned?</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Are communications needed?</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Are there any data dependencies?</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Are there synchronization needs?</a:t>
            </a:r>
          </a:p>
          <a:p>
            <a:pPr marL="742950" lvl="1"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Will load balancing be a concern?</a:t>
            </a:r>
          </a:p>
          <a:p>
            <a:pPr marL="342900" indent="-342900" algn="l">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22702229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47260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(parallel solution):</a:t>
            </a:r>
          </a:p>
        </p:txBody>
      </p:sp>
      <p:sp>
        <p:nvSpPr>
          <p:cNvPr id="2" name="תיבת טקסט 1">
            <a:extLst>
              <a:ext uri="{FF2B5EF4-FFF2-40B4-BE49-F238E27FC236}">
                <a16:creationId xmlns:a16="http://schemas.microsoft.com/office/drawing/2014/main" id="{95B678CE-73CA-A98E-5B07-FB21D05479EE}"/>
              </a:ext>
            </a:extLst>
          </p:cNvPr>
          <p:cNvSpPr txBox="1"/>
          <p:nvPr/>
        </p:nvSpPr>
        <p:spPr>
          <a:xfrm>
            <a:off x="395536" y="1946822"/>
            <a:ext cx="8064896" cy="6457024"/>
          </a:xfrm>
          <a:prstGeom prst="rect">
            <a:avLst/>
          </a:prstGeom>
          <a:noFill/>
        </p:spPr>
        <p:txBody>
          <a:bodyPr wrap="square">
            <a:spAutoFit/>
          </a:bodyPr>
          <a:lstStyle/>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All point calculations are independent; no data dependencies.</a:t>
            </a:r>
          </a:p>
          <a:p>
            <a:pPr marL="342900" indent="-342900">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Work can be evenly divided; no load balance concerns.</a:t>
            </a:r>
          </a:p>
          <a:p>
            <a:pPr marL="342900" indent="-342900">
              <a:spcAft>
                <a:spcPts val="1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No need for communication or synchronization between tasks.</a:t>
            </a:r>
          </a:p>
          <a:p>
            <a:pPr marL="342900" indent="-342900">
              <a:spcBef>
                <a:spcPts val="600"/>
              </a:spcBef>
              <a:spcAft>
                <a:spcPts val="1800"/>
              </a:spcAft>
              <a:buFont typeface="Arial" panose="020B0604020202020204" pitchFamily="34" charset="0"/>
              <a:buChar char="•"/>
            </a:pPr>
            <a:r>
              <a:rPr lang="en-US" sz="2000" b="0" u="sng" dirty="0">
                <a:solidFill>
                  <a:srgbClr val="212529"/>
                </a:solidFill>
                <a:latin typeface="LM Roman 10" pitchFamily="2" charset="77"/>
                <a:cs typeface="Calibri" panose="020F0502020204030204" pitchFamily="34" charset="0"/>
              </a:rPr>
              <a:t>Parallel strategy:</a:t>
            </a:r>
          </a:p>
          <a:p>
            <a:pPr marL="800100" lvl="1" indent="-342900" algn="l">
              <a:buSzPct val="57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Divide the loop into equal portions that can be executed by the pool of tasks.</a:t>
            </a:r>
          </a:p>
          <a:p>
            <a:pPr marL="800100" lvl="1" indent="-342900" algn="l">
              <a:lnSpc>
                <a:spcPct val="150000"/>
              </a:lnSpc>
              <a:buSzPct val="57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Each task independently performs its work.</a:t>
            </a:r>
          </a:p>
          <a:p>
            <a:pPr marL="800100" lvl="1" indent="-342900" algn="l">
              <a:lnSpc>
                <a:spcPct val="150000"/>
              </a:lnSpc>
              <a:buSzPct val="57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A SPMD model is used.</a:t>
            </a:r>
          </a:p>
          <a:p>
            <a:pPr marL="800100" lvl="1" indent="-342900" algn="l">
              <a:lnSpc>
                <a:spcPct val="150000"/>
              </a:lnSpc>
              <a:buSzPct val="57000"/>
              <a:buFont typeface="Wingdings" panose="05000000000000000000" pitchFamily="2" charset="2"/>
              <a:buChar char="q"/>
            </a:pPr>
            <a:r>
              <a:rPr lang="en-US" sz="2000" b="0" dirty="0">
                <a:solidFill>
                  <a:srgbClr val="212529"/>
                </a:solidFill>
                <a:latin typeface="LM Roman 10" pitchFamily="2" charset="77"/>
                <a:cs typeface="Calibri" panose="020F0502020204030204" pitchFamily="34" charset="0"/>
              </a:rPr>
              <a:t>One task acts as the master to collect results and compute the value of PI.</a:t>
            </a:r>
          </a:p>
          <a:p>
            <a:pPr marL="342900" indent="-342900">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spcAft>
                <a:spcPts val="400"/>
              </a:spcAft>
            </a:pPr>
            <a:endParaRPr lang="en-US" sz="2000" b="0" dirty="0">
              <a:solidFill>
                <a:srgbClr val="212529"/>
              </a:solidFill>
              <a:latin typeface="LM Roman 10" pitchFamily="2" charset="77"/>
              <a:cs typeface="Calibri" panose="020F0502020204030204" pitchFamily="34" charset="0"/>
            </a:endParaRPr>
          </a:p>
          <a:p>
            <a:pPr marL="342900" indent="-342900">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lgn="l">
              <a:spcAft>
                <a:spcPts val="4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342900" indent="-342900">
              <a:buSzPct val="58000"/>
              <a:buFont typeface="Wingdings" panose="05000000000000000000" pitchFamily="2" charset="2"/>
              <a:buChar char="q"/>
            </a:pPr>
            <a:endParaRPr lang="en-US" sz="2000" b="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29539856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328592"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(parallel solution):</a:t>
            </a:r>
          </a:p>
        </p:txBody>
      </p:sp>
      <p:pic>
        <p:nvPicPr>
          <p:cNvPr id="6" name="תמונה 5">
            <a:extLst>
              <a:ext uri="{FF2B5EF4-FFF2-40B4-BE49-F238E27FC236}">
                <a16:creationId xmlns:a16="http://schemas.microsoft.com/office/drawing/2014/main" id="{E84FDF04-2278-9EE1-B8E7-467A12103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948335"/>
            <a:ext cx="3672408" cy="4360985"/>
          </a:xfrm>
          <a:prstGeom prst="rect">
            <a:avLst/>
          </a:prstGeom>
        </p:spPr>
      </p:pic>
    </p:spTree>
    <p:extLst>
      <p:ext uri="{BB962C8B-B14F-4D97-AF65-F5344CB8AC3E}">
        <p14:creationId xmlns:p14="http://schemas.microsoft.com/office/powerpoint/2010/main" val="24792090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DFF471-642A-9FCE-A3EA-10884B1E934A}"/>
              </a:ext>
            </a:extLst>
          </p:cNvPr>
          <p:cNvSpPr txBox="1">
            <a:spLocks noChangeArrowheads="1"/>
          </p:cNvSpPr>
          <p:nvPr/>
        </p:nvSpPr>
        <p:spPr bwMode="auto">
          <a:xfrm>
            <a:off x="899592" y="1052736"/>
            <a:ext cx="5040560"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Our First Parallel computation!</a:t>
            </a:r>
          </a:p>
          <a:p>
            <a:pPr algn="l"/>
            <a:endParaRPr lang="en-US" sz="2400" b="0" dirty="0">
              <a:solidFill>
                <a:srgbClr val="5D5D5D"/>
              </a:solidFill>
              <a:effectLst/>
              <a:latin typeface="LM Roman 10" pitchFamily="2" charset="77"/>
            </a:endParaRPr>
          </a:p>
        </p:txBody>
      </p:sp>
      <p:sp>
        <p:nvSpPr>
          <p:cNvPr id="5" name="Rectangle 2">
            <a:extLst>
              <a:ext uri="{FF2B5EF4-FFF2-40B4-BE49-F238E27FC236}">
                <a16:creationId xmlns:a16="http://schemas.microsoft.com/office/drawing/2014/main" id="{C0B632AE-082E-92CD-262D-8BDF933365C0}"/>
              </a:ext>
            </a:extLst>
          </p:cNvPr>
          <p:cNvSpPr txBox="1">
            <a:spLocks noChangeArrowheads="1"/>
          </p:cNvSpPr>
          <p:nvPr/>
        </p:nvSpPr>
        <p:spPr bwMode="auto">
          <a:xfrm>
            <a:off x="475928" y="1439753"/>
            <a:ext cx="6400328" cy="4050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400" b="0" u="sng" kern="0" dirty="0">
                <a:solidFill>
                  <a:schemeClr val="tx2"/>
                </a:solidFill>
                <a:latin typeface="LM Roman 10" pitchFamily="2" charset="77"/>
                <a:ea typeface="굴림" charset="-127"/>
                <a:cs typeface="Calibri" panose="020F0502020204030204" pitchFamily="34" charset="0"/>
              </a:rPr>
              <a:t>PI Calculation (parallel solution):</a:t>
            </a:r>
          </a:p>
        </p:txBody>
      </p:sp>
      <p:grpSp>
        <p:nvGrpSpPr>
          <p:cNvPr id="8" name="קבוצה 7">
            <a:extLst>
              <a:ext uri="{FF2B5EF4-FFF2-40B4-BE49-F238E27FC236}">
                <a16:creationId xmlns:a16="http://schemas.microsoft.com/office/drawing/2014/main" id="{0CD8C564-6919-CF05-769F-2E5F6A6220F7}"/>
              </a:ext>
            </a:extLst>
          </p:cNvPr>
          <p:cNvGrpSpPr/>
          <p:nvPr/>
        </p:nvGrpSpPr>
        <p:grpSpPr>
          <a:xfrm>
            <a:off x="899592" y="116632"/>
            <a:ext cx="6400328" cy="6378014"/>
            <a:chOff x="899592" y="-27384"/>
            <a:chExt cx="6785364" cy="6840760"/>
          </a:xfrm>
        </p:grpSpPr>
        <p:pic>
          <p:nvPicPr>
            <p:cNvPr id="7" name="תמונה 6">
              <a:extLst>
                <a:ext uri="{FF2B5EF4-FFF2-40B4-BE49-F238E27FC236}">
                  <a16:creationId xmlns:a16="http://schemas.microsoft.com/office/drawing/2014/main" id="{37FE7D28-A20B-9177-E18B-028E065CD3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83"/>
            <a:stretch/>
          </p:blipFill>
          <p:spPr>
            <a:xfrm>
              <a:off x="899592" y="224644"/>
              <a:ext cx="6785364" cy="6588732"/>
            </a:xfrm>
            <a:prstGeom prst="rect">
              <a:avLst/>
            </a:prstGeom>
          </p:spPr>
        </p:pic>
        <p:pic>
          <p:nvPicPr>
            <p:cNvPr id="4" name="תמונה 3">
              <a:extLst>
                <a:ext uri="{FF2B5EF4-FFF2-40B4-BE49-F238E27FC236}">
                  <a16:creationId xmlns:a16="http://schemas.microsoft.com/office/drawing/2014/main" id="{00589443-42C2-A47D-1AF2-C504C0A6BB4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83" t="419" r="-1" b="97395"/>
            <a:stretch/>
          </p:blipFill>
          <p:spPr>
            <a:xfrm>
              <a:off x="899592" y="-27384"/>
              <a:ext cx="6785364" cy="405071"/>
            </a:xfrm>
            <a:prstGeom prst="rect">
              <a:avLst/>
            </a:prstGeom>
          </p:spPr>
        </p:pic>
      </p:grpSp>
      <p:sp>
        <p:nvSpPr>
          <p:cNvPr id="2" name="תיבת טקסט 1">
            <a:extLst>
              <a:ext uri="{FF2B5EF4-FFF2-40B4-BE49-F238E27FC236}">
                <a16:creationId xmlns:a16="http://schemas.microsoft.com/office/drawing/2014/main" id="{95B678CE-73CA-A98E-5B07-FB21D05479EE}"/>
              </a:ext>
            </a:extLst>
          </p:cNvPr>
          <p:cNvSpPr txBox="1"/>
          <p:nvPr/>
        </p:nvSpPr>
        <p:spPr>
          <a:xfrm>
            <a:off x="1043608" y="142752"/>
            <a:ext cx="8352928" cy="1172757"/>
          </a:xfrm>
          <a:prstGeom prst="rect">
            <a:avLst/>
          </a:prstGeom>
          <a:noFill/>
        </p:spPr>
        <p:txBody>
          <a:bodyPr wrap="square">
            <a:spAutoFit/>
          </a:bodyPr>
          <a:lstStyle/>
          <a:p>
            <a:r>
              <a:rPr lang="en-US" sz="1600" dirty="0">
                <a:solidFill>
                  <a:srgbClr val="212529"/>
                </a:solidFill>
                <a:latin typeface="LM Roman 10" pitchFamily="2" charset="77"/>
                <a:cs typeface="Calibri" panose="020F0502020204030204" pitchFamily="34" charset="0"/>
              </a:rPr>
              <a:t>Pseudo code solution: </a:t>
            </a:r>
            <a:r>
              <a:rPr lang="en-US" sz="1600" dirty="0">
                <a:solidFill>
                  <a:srgbClr val="FF0000"/>
                </a:solidFill>
                <a:latin typeface="LM Roman 10" pitchFamily="2" charset="77"/>
                <a:cs typeface="Calibri" panose="020F0502020204030204" pitchFamily="34" charset="0"/>
              </a:rPr>
              <a:t>red</a:t>
            </a:r>
            <a:r>
              <a:rPr lang="en-US" sz="1600" dirty="0">
                <a:solidFill>
                  <a:srgbClr val="212529"/>
                </a:solidFill>
                <a:latin typeface="LM Roman 10" pitchFamily="2" charset="77"/>
                <a:cs typeface="Calibri" panose="020F0502020204030204" pitchFamily="34" charset="0"/>
              </a:rPr>
              <a:t> highlights changes for parallelism</a:t>
            </a:r>
          </a:p>
          <a:p>
            <a:pPr marL="342900" indent="-342900" algn="l">
              <a:spcAft>
                <a:spcPts val="400"/>
              </a:spcAft>
              <a:buFont typeface="Arial" panose="020B0604020202020204" pitchFamily="34" charset="0"/>
              <a:buChar char="•"/>
            </a:pPr>
            <a:endParaRPr lang="en-US" sz="1600" dirty="0">
              <a:solidFill>
                <a:srgbClr val="212529"/>
              </a:solidFill>
              <a:latin typeface="LM Roman 10" pitchFamily="2" charset="77"/>
              <a:cs typeface="Calibri" panose="020F0502020204030204" pitchFamily="34" charset="0"/>
            </a:endParaRPr>
          </a:p>
          <a:p>
            <a:pPr marL="342900" indent="-342900">
              <a:buSzPct val="58000"/>
              <a:buFont typeface="Wingdings" panose="05000000000000000000" pitchFamily="2" charset="2"/>
              <a:buChar char="q"/>
            </a:pPr>
            <a:endParaRPr lang="en-US" sz="1600" dirty="0">
              <a:solidFill>
                <a:srgbClr val="212529"/>
              </a:solidFill>
              <a:latin typeface="LM Roman 10" pitchFamily="2" charset="77"/>
              <a:cs typeface="Calibri" panose="020F0502020204030204" pitchFamily="34" charset="0"/>
            </a:endParaRPr>
          </a:p>
          <a:p>
            <a:pPr>
              <a:lnSpc>
                <a:spcPct val="130000"/>
              </a:lnSpc>
              <a:spcAft>
                <a:spcPts val="600"/>
              </a:spcAft>
            </a:pPr>
            <a:endParaRPr lang="en-US" sz="1600" dirty="0">
              <a:solidFill>
                <a:srgbClr val="212529"/>
              </a:solidFill>
              <a:latin typeface="LM Roman 10" pitchFamily="2" charset="77"/>
              <a:cs typeface="Calibri" panose="020F0502020204030204" pitchFamily="34" charset="0"/>
            </a:endParaRPr>
          </a:p>
        </p:txBody>
      </p:sp>
      <p:sp>
        <p:nvSpPr>
          <p:cNvPr id="6" name="Rectangle 5">
            <a:extLst>
              <a:ext uri="{FF2B5EF4-FFF2-40B4-BE49-F238E27FC236}">
                <a16:creationId xmlns:a16="http://schemas.microsoft.com/office/drawing/2014/main" id="{5F97144D-23C8-ECB7-EACB-998A67CDDBBF}"/>
              </a:ext>
            </a:extLst>
          </p:cNvPr>
          <p:cNvSpPr/>
          <p:nvPr/>
        </p:nvSpPr>
        <p:spPr bwMode="auto">
          <a:xfrm>
            <a:off x="107504" y="116632"/>
            <a:ext cx="792088" cy="645002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L"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10702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r>
              <a:rPr lang="en-US" sz="3600" b="0" dirty="0">
                <a:solidFill>
                  <a:srgbClr val="5D5D5D"/>
                </a:solidFill>
                <a:latin typeface="LM Roman 10" pitchFamily="2" charset="77"/>
                <a:ea typeface="+mj-ea"/>
                <a:cs typeface="Calibri" panose="020F0502020204030204" pitchFamily="34" charset="0"/>
              </a:rPr>
              <a:t>   To sums up</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556792"/>
            <a:ext cx="6840760" cy="4170372"/>
          </a:xfrm>
          <a:prstGeom prst="rect">
            <a:avLst/>
          </a:prstGeom>
          <a:noFill/>
        </p:spPr>
        <p:txBody>
          <a:bodyPr wrap="square" rtlCol="1">
            <a:spAutoFit/>
          </a:bodyPr>
          <a:lstStyle/>
          <a:p>
            <a:pPr marL="342900" indent="-342900" algn="l">
              <a:lnSpc>
                <a:spcPct val="130000"/>
              </a:lnSpc>
              <a:buAutoNum type="arabicPeriod"/>
            </a:pPr>
            <a:r>
              <a:rPr lang="en-US" b="0" dirty="0">
                <a:solidFill>
                  <a:srgbClr val="212529"/>
                </a:solidFill>
                <a:latin typeface="LM Roman 10" pitchFamily="2" charset="77"/>
              </a:rPr>
              <a:t>Parallel Computing Overview</a:t>
            </a:r>
          </a:p>
          <a:p>
            <a:pPr marL="342900" indent="-342900" algn="l">
              <a:lnSpc>
                <a:spcPct val="130000"/>
              </a:lnSpc>
              <a:buAutoNum type="arabicPeriod"/>
            </a:pPr>
            <a:r>
              <a:rPr lang="en-US" b="0" dirty="0">
                <a:solidFill>
                  <a:srgbClr val="212529"/>
                </a:solidFill>
                <a:latin typeface="LM Roman 10" pitchFamily="2" charset="77"/>
              </a:rPr>
              <a:t>Concepts and Terminology</a:t>
            </a:r>
          </a:p>
          <a:p>
            <a:pPr marL="342900" indent="-342900">
              <a:lnSpc>
                <a:spcPct val="130000"/>
              </a:lnSpc>
              <a:buFontTx/>
              <a:buAutoNum type="arabicPeriod"/>
            </a:pPr>
            <a:r>
              <a:rPr lang="en-US" b="0" dirty="0">
                <a:solidFill>
                  <a:srgbClr val="212529"/>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rgbClr val="212529"/>
                </a:solidFill>
                <a:latin typeface="LM Roman 10" pitchFamily="2" charset="77"/>
              </a:rPr>
              <a:t>Parallel Computer Memory Architectures</a:t>
            </a:r>
          </a:p>
          <a:p>
            <a:pPr marL="342900" indent="-342900" algn="l">
              <a:lnSpc>
                <a:spcPct val="130000"/>
              </a:lnSpc>
              <a:buAutoNum type="arabicPeriod"/>
            </a:pPr>
            <a:r>
              <a:rPr lang="en-US" b="0" dirty="0">
                <a:solidFill>
                  <a:srgbClr val="212529"/>
                </a:solidFill>
                <a:latin typeface="LM Roman 10" pitchFamily="2" charset="77"/>
              </a:rPr>
              <a:t>Parallel Programming Models</a:t>
            </a:r>
          </a:p>
          <a:p>
            <a:pPr marL="342900" indent="-342900" algn="l">
              <a:lnSpc>
                <a:spcPct val="130000"/>
              </a:lnSpc>
              <a:buAutoNum type="arabicPeriod"/>
            </a:pPr>
            <a:r>
              <a:rPr lang="en-US" b="0" dirty="0">
                <a:solidFill>
                  <a:srgbClr val="212529"/>
                </a:solidFill>
                <a:latin typeface="LM Roman 10" pitchFamily="2" charset="77"/>
              </a:rPr>
              <a:t>Designing Parallel Programs</a:t>
            </a:r>
          </a:p>
          <a:p>
            <a:pPr marL="342900" indent="-342900" algn="l">
              <a:lnSpc>
                <a:spcPct val="130000"/>
              </a:lnSpc>
              <a:buAutoNum type="arabicPeriod"/>
            </a:pPr>
            <a:r>
              <a:rPr lang="en-US" b="0" dirty="0">
                <a:solidFill>
                  <a:srgbClr val="212529"/>
                </a:solidFill>
                <a:latin typeface="LM Roman 10" pitchFamily="2" charset="77"/>
              </a:rPr>
              <a:t>Parallel Examples – PI calculation</a:t>
            </a:r>
          </a:p>
          <a:p>
            <a:pPr marL="342900" indent="-342900" algn="l">
              <a:lnSpc>
                <a:spcPct val="130000"/>
              </a:lnSpc>
              <a:buAutoNum type="arabicPeriod"/>
            </a:pPr>
            <a:endParaRPr lang="en-US" b="0" dirty="0">
              <a:solidFill>
                <a:srgbClr val="212529"/>
              </a:solidFill>
              <a:latin typeface="LM Roman 10" pitchFamily="2" charset="77"/>
            </a:endParaRPr>
          </a:p>
          <a:p>
            <a:pPr marL="342900" indent="-342900" algn="l">
              <a:lnSpc>
                <a:spcPct val="130000"/>
              </a:lnSpc>
              <a:buAutoNum type="arabicPeriod"/>
            </a:pPr>
            <a:endParaRPr lang="en-US" b="0" dirty="0">
              <a:solidFill>
                <a:srgbClr val="212529"/>
              </a:solidFill>
              <a:latin typeface="LM Roman 10" pitchFamily="2" charset="77"/>
            </a:endParaRPr>
          </a:p>
          <a:p>
            <a:pPr algn="l">
              <a:lnSpc>
                <a:spcPct val="130000"/>
              </a:lnSpc>
            </a:pPr>
            <a:r>
              <a:rPr lang="en-US" sz="2800" dirty="0">
                <a:solidFill>
                  <a:srgbClr val="212529"/>
                </a:solidFill>
                <a:latin typeface="LM Roman 10" pitchFamily="2" charset="77"/>
              </a:rPr>
              <a:t>Next: OpenMP Common Core!</a:t>
            </a:r>
          </a:p>
          <a:p>
            <a:endParaRPr lang="he-IL" b="0" dirty="0">
              <a:latin typeface="LM Roman 10" pitchFamily="2" charset="77"/>
            </a:endParaRPr>
          </a:p>
        </p:txBody>
      </p:sp>
    </p:spTree>
    <p:extLst>
      <p:ext uri="{BB962C8B-B14F-4D97-AF65-F5344CB8AC3E}">
        <p14:creationId xmlns:p14="http://schemas.microsoft.com/office/powerpoint/2010/main" val="1705535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Processor – TOP500 – 6.22</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5" name="Picture 4">
            <a:extLst>
              <a:ext uri="{FF2B5EF4-FFF2-40B4-BE49-F238E27FC236}">
                <a16:creationId xmlns:a16="http://schemas.microsoft.com/office/drawing/2014/main" id="{953DC9F1-96A1-4216-3FC7-3FD2DCB276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9688" y="2080869"/>
            <a:ext cx="7124328" cy="4114404"/>
          </a:xfrm>
          <a:prstGeom prst="rect">
            <a:avLst/>
          </a:prstGeom>
        </p:spPr>
      </p:pic>
    </p:spTree>
    <p:extLst>
      <p:ext uri="{BB962C8B-B14F-4D97-AF65-F5344CB8AC3E}">
        <p14:creationId xmlns:p14="http://schemas.microsoft.com/office/powerpoint/2010/main" val="7981829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r>
              <a:rPr lang="en-US" sz="3600" b="0" dirty="0">
                <a:solidFill>
                  <a:srgbClr val="5D5D5D"/>
                </a:solidFill>
                <a:latin typeface="LM Roman 10" pitchFamily="2" charset="77"/>
                <a:ea typeface="+mj-ea"/>
                <a:cs typeface="Calibri" panose="020F0502020204030204" pitchFamily="34" charset="0"/>
              </a:rPr>
              <a:t>   To sums up</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556792"/>
            <a:ext cx="6840760" cy="4170372"/>
          </a:xfrm>
          <a:prstGeom prst="rect">
            <a:avLst/>
          </a:prstGeom>
          <a:noFill/>
        </p:spPr>
        <p:txBody>
          <a:bodyPr wrap="square" rtlCol="1">
            <a:spAutoFit/>
          </a:bodyPr>
          <a:lstStyle/>
          <a:p>
            <a:pPr marL="342900" indent="-342900" algn="l">
              <a:lnSpc>
                <a:spcPct val="130000"/>
              </a:lnSpc>
              <a:buAutoNum type="arabicPeriod"/>
            </a:pPr>
            <a:r>
              <a:rPr lang="en-US" b="0" dirty="0">
                <a:solidFill>
                  <a:srgbClr val="212529"/>
                </a:solidFill>
                <a:latin typeface="LM Roman 10" pitchFamily="2" charset="77"/>
              </a:rPr>
              <a:t>Parallel Computing Overview</a:t>
            </a:r>
          </a:p>
          <a:p>
            <a:pPr marL="342900" indent="-342900" algn="l">
              <a:lnSpc>
                <a:spcPct val="130000"/>
              </a:lnSpc>
              <a:buAutoNum type="arabicPeriod"/>
            </a:pPr>
            <a:r>
              <a:rPr lang="en-US" b="0" dirty="0">
                <a:solidFill>
                  <a:srgbClr val="212529"/>
                </a:solidFill>
                <a:latin typeface="LM Roman 10" pitchFamily="2" charset="77"/>
              </a:rPr>
              <a:t>Concepts and Terminology</a:t>
            </a:r>
          </a:p>
          <a:p>
            <a:pPr marL="342900" indent="-342900">
              <a:lnSpc>
                <a:spcPct val="130000"/>
              </a:lnSpc>
              <a:buFontTx/>
              <a:buAutoNum type="arabicPeriod"/>
            </a:pPr>
            <a:r>
              <a:rPr lang="en-US" b="0" dirty="0">
                <a:solidFill>
                  <a:srgbClr val="212529"/>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rgbClr val="212529"/>
                </a:solidFill>
                <a:latin typeface="LM Roman 10" pitchFamily="2" charset="77"/>
              </a:rPr>
              <a:t>Parallel Computer Memory Architectures</a:t>
            </a:r>
          </a:p>
          <a:p>
            <a:pPr marL="342900" indent="-342900" algn="l">
              <a:lnSpc>
                <a:spcPct val="130000"/>
              </a:lnSpc>
              <a:buAutoNum type="arabicPeriod"/>
            </a:pPr>
            <a:r>
              <a:rPr lang="en-US" b="0" dirty="0">
                <a:solidFill>
                  <a:srgbClr val="212529"/>
                </a:solidFill>
                <a:latin typeface="LM Roman 10" pitchFamily="2" charset="77"/>
              </a:rPr>
              <a:t>Parallel Programming Models</a:t>
            </a:r>
          </a:p>
          <a:p>
            <a:pPr marL="342900" indent="-342900" algn="l">
              <a:lnSpc>
                <a:spcPct val="130000"/>
              </a:lnSpc>
              <a:buAutoNum type="arabicPeriod"/>
            </a:pPr>
            <a:r>
              <a:rPr lang="en-US" b="0" dirty="0">
                <a:solidFill>
                  <a:srgbClr val="212529"/>
                </a:solidFill>
                <a:latin typeface="LM Roman 10" pitchFamily="2" charset="77"/>
              </a:rPr>
              <a:t>Designing Parallel Programs</a:t>
            </a:r>
          </a:p>
          <a:p>
            <a:pPr marL="342900" indent="-342900" algn="l">
              <a:lnSpc>
                <a:spcPct val="130000"/>
              </a:lnSpc>
              <a:buAutoNum type="arabicPeriod"/>
            </a:pPr>
            <a:r>
              <a:rPr lang="en-US" b="0" dirty="0">
                <a:solidFill>
                  <a:srgbClr val="212529"/>
                </a:solidFill>
                <a:latin typeface="LM Roman 10" pitchFamily="2" charset="77"/>
              </a:rPr>
              <a:t>Parallel Examples – PI calculation</a:t>
            </a:r>
          </a:p>
          <a:p>
            <a:pPr marL="342900" indent="-342900" algn="l">
              <a:lnSpc>
                <a:spcPct val="130000"/>
              </a:lnSpc>
              <a:buAutoNum type="arabicPeriod"/>
            </a:pPr>
            <a:endParaRPr lang="en-US" b="0" dirty="0">
              <a:solidFill>
                <a:srgbClr val="212529"/>
              </a:solidFill>
              <a:latin typeface="LM Roman 10" pitchFamily="2" charset="77"/>
            </a:endParaRPr>
          </a:p>
          <a:p>
            <a:pPr marL="342900" indent="-342900" algn="l">
              <a:lnSpc>
                <a:spcPct val="130000"/>
              </a:lnSpc>
              <a:buAutoNum type="arabicPeriod"/>
            </a:pPr>
            <a:endParaRPr lang="en-US" b="0" dirty="0">
              <a:solidFill>
                <a:srgbClr val="212529"/>
              </a:solidFill>
              <a:latin typeface="LM Roman 10" pitchFamily="2" charset="77"/>
            </a:endParaRPr>
          </a:p>
          <a:p>
            <a:pPr algn="l">
              <a:lnSpc>
                <a:spcPct val="130000"/>
              </a:lnSpc>
            </a:pPr>
            <a:r>
              <a:rPr lang="en-US" sz="2800" dirty="0">
                <a:solidFill>
                  <a:srgbClr val="212529"/>
                </a:solidFill>
                <a:latin typeface="LM Roman 10" pitchFamily="2" charset="77"/>
              </a:rPr>
              <a:t>Next: OpenMP Common Core!</a:t>
            </a:r>
          </a:p>
          <a:p>
            <a:endParaRPr lang="he-IL" b="0" dirty="0">
              <a:latin typeface="LM Roman 10" pitchFamily="2" charset="77"/>
            </a:endParaRPr>
          </a:p>
        </p:txBody>
      </p:sp>
    </p:spTree>
    <p:extLst>
      <p:ext uri="{BB962C8B-B14F-4D97-AF65-F5344CB8AC3E}">
        <p14:creationId xmlns:p14="http://schemas.microsoft.com/office/powerpoint/2010/main" val="42257414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F5E0059-6165-FD7C-5037-A7D420BE122E}"/>
              </a:ext>
            </a:extLst>
          </p:cNvPr>
          <p:cNvSpPr/>
          <p:nvPr/>
        </p:nvSpPr>
        <p:spPr bwMode="auto">
          <a:xfrm>
            <a:off x="107504" y="5949280"/>
            <a:ext cx="2088232" cy="39819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pic>
        <p:nvPicPr>
          <p:cNvPr id="2" name="תמונה 1">
            <a:extLst>
              <a:ext uri="{FF2B5EF4-FFF2-40B4-BE49-F238E27FC236}">
                <a16:creationId xmlns:a16="http://schemas.microsoft.com/office/drawing/2014/main" id="{070DCF86-416D-D00D-35AD-CB50D5C25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98198"/>
            <a:ext cx="1803692" cy="1014578"/>
          </a:xfrm>
          <a:prstGeom prst="rect">
            <a:avLst/>
          </a:prstGeom>
        </p:spPr>
      </p:pic>
      <p:sp>
        <p:nvSpPr>
          <p:cNvPr id="4" name="Rectangle 3">
            <a:extLst>
              <a:ext uri="{FF2B5EF4-FFF2-40B4-BE49-F238E27FC236}">
                <a16:creationId xmlns:a16="http://schemas.microsoft.com/office/drawing/2014/main" id="{DCF5F096-FA01-89BE-091D-920D8FD225D3}"/>
              </a:ext>
            </a:extLst>
          </p:cNvPr>
          <p:cNvSpPr txBox="1">
            <a:spLocks noChangeArrowheads="1"/>
          </p:cNvSpPr>
          <p:nvPr/>
        </p:nvSpPr>
        <p:spPr bwMode="auto">
          <a:xfrm>
            <a:off x="827584" y="2204864"/>
            <a:ext cx="7632848" cy="8724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4000" b="0" dirty="0">
                <a:latin typeface="LM Roman 10" pitchFamily="2" charset="77"/>
                <a:cs typeface="Calibri" panose="020F0502020204030204" pitchFamily="34" charset="0"/>
              </a:rPr>
              <a:t>Introduction to (current)</a:t>
            </a:r>
          </a:p>
          <a:p>
            <a:pPr marL="0" indent="0">
              <a:buNone/>
            </a:pPr>
            <a:r>
              <a:rPr lang="en-US" sz="4000" b="0" dirty="0">
                <a:latin typeface="LM Roman 10" pitchFamily="2" charset="77"/>
                <a:cs typeface="Calibri" panose="020F0502020204030204" pitchFamily="34" charset="0"/>
              </a:rPr>
              <a:t>Parallel Computing</a:t>
            </a:r>
            <a:endParaRPr lang="uk-UA" sz="3600" b="0" kern="0" dirty="0">
              <a:solidFill>
                <a:schemeClr val="tx2"/>
              </a:solidFill>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BFA1AF83-F347-971A-E371-7E5A3A422E33}"/>
              </a:ext>
            </a:extLst>
          </p:cNvPr>
          <p:cNvSpPr txBox="1">
            <a:spLocks noChangeArrowheads="1"/>
          </p:cNvSpPr>
          <p:nvPr/>
        </p:nvSpPr>
        <p:spPr bwMode="auto">
          <a:xfrm>
            <a:off x="107504" y="6165304"/>
            <a:ext cx="298003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1800" b="0" dirty="0">
                <a:latin typeface="LM Roman 10" pitchFamily="2" charset="77"/>
              </a:rPr>
              <a:t>winter 2022-2023</a:t>
            </a:r>
            <a:endParaRPr lang="uk-UA" sz="1600" b="0" kern="0" dirty="0">
              <a:solidFill>
                <a:schemeClr val="tx2"/>
              </a:solidFill>
            </a:endParaRPr>
          </a:p>
        </p:txBody>
      </p:sp>
      <p:sp>
        <p:nvSpPr>
          <p:cNvPr id="7" name="Rectangle 3">
            <a:extLst>
              <a:ext uri="{FF2B5EF4-FFF2-40B4-BE49-F238E27FC236}">
                <a16:creationId xmlns:a16="http://schemas.microsoft.com/office/drawing/2014/main" id="{F247A9F6-E9D6-3C1E-53D7-F03C1D53E886}"/>
              </a:ext>
            </a:extLst>
          </p:cNvPr>
          <p:cNvSpPr txBox="1">
            <a:spLocks noChangeArrowheads="1"/>
          </p:cNvSpPr>
          <p:nvPr/>
        </p:nvSpPr>
        <p:spPr bwMode="auto">
          <a:xfrm>
            <a:off x="895873" y="3882853"/>
            <a:ext cx="370011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400" b="0" dirty="0">
                <a:latin typeface="LM Roman 10" pitchFamily="2" charset="77"/>
                <a:cs typeface="Calibri" panose="020F0502020204030204" pitchFamily="34" charset="0"/>
              </a:rPr>
              <a:t>Dr. Gal Oren</a:t>
            </a:r>
            <a:endParaRPr lang="uk-UA" sz="2000" b="0" kern="0" dirty="0">
              <a:solidFill>
                <a:schemeClr val="tx2"/>
              </a:solidFill>
              <a:latin typeface="Calibri" panose="020F0502020204030204" pitchFamily="34" charset="0"/>
              <a:cs typeface="Calibri" panose="020F0502020204030204" pitchFamily="34" charset="0"/>
            </a:endParaRPr>
          </a:p>
        </p:txBody>
      </p:sp>
      <p:sp>
        <p:nvSpPr>
          <p:cNvPr id="5" name="Rectangle 3">
            <a:extLst>
              <a:ext uri="{FF2B5EF4-FFF2-40B4-BE49-F238E27FC236}">
                <a16:creationId xmlns:a16="http://schemas.microsoft.com/office/drawing/2014/main" id="{7334654B-A59E-738C-9A9B-95CE386B02D1}"/>
              </a:ext>
            </a:extLst>
          </p:cNvPr>
          <p:cNvSpPr txBox="1">
            <a:spLocks noChangeArrowheads="1"/>
          </p:cNvSpPr>
          <p:nvPr/>
        </p:nvSpPr>
        <p:spPr bwMode="auto">
          <a:xfrm>
            <a:off x="895872" y="4293096"/>
            <a:ext cx="6340424"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000" b="0" dirty="0">
                <a:latin typeface="LM Roman 10" pitchFamily="2" charset="77"/>
                <a:cs typeface="Calibri" panose="020F0502020204030204" pitchFamily="34" charset="0"/>
              </a:rPr>
              <a:t>Teaching Assistant: Yehonatan Fridman</a:t>
            </a:r>
            <a:endParaRPr lang="uk-UA" sz="1800" b="0" kern="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97738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F5E0059-6165-FD7C-5037-A7D420BE122E}"/>
              </a:ext>
            </a:extLst>
          </p:cNvPr>
          <p:cNvSpPr/>
          <p:nvPr/>
        </p:nvSpPr>
        <p:spPr bwMode="auto">
          <a:xfrm>
            <a:off x="107504" y="5949280"/>
            <a:ext cx="2088232" cy="39819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pic>
        <p:nvPicPr>
          <p:cNvPr id="2" name="תמונה 1">
            <a:extLst>
              <a:ext uri="{FF2B5EF4-FFF2-40B4-BE49-F238E27FC236}">
                <a16:creationId xmlns:a16="http://schemas.microsoft.com/office/drawing/2014/main" id="{070DCF86-416D-D00D-35AD-CB50D5C25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98198"/>
            <a:ext cx="1803692" cy="1014578"/>
          </a:xfrm>
          <a:prstGeom prst="rect">
            <a:avLst/>
          </a:prstGeom>
        </p:spPr>
      </p:pic>
      <p:sp>
        <p:nvSpPr>
          <p:cNvPr id="4" name="Rectangle 3">
            <a:extLst>
              <a:ext uri="{FF2B5EF4-FFF2-40B4-BE49-F238E27FC236}">
                <a16:creationId xmlns:a16="http://schemas.microsoft.com/office/drawing/2014/main" id="{DCF5F096-FA01-89BE-091D-920D8FD225D3}"/>
              </a:ext>
            </a:extLst>
          </p:cNvPr>
          <p:cNvSpPr txBox="1">
            <a:spLocks noChangeArrowheads="1"/>
          </p:cNvSpPr>
          <p:nvPr/>
        </p:nvSpPr>
        <p:spPr bwMode="auto">
          <a:xfrm>
            <a:off x="827584" y="2204864"/>
            <a:ext cx="7632848" cy="8724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4000" b="0" dirty="0">
                <a:latin typeface="LM Roman 10" pitchFamily="2" charset="77"/>
                <a:cs typeface="Calibri" panose="020F0502020204030204" pitchFamily="34" charset="0"/>
              </a:rPr>
              <a:t>Shared-Memory Parallelism: CPUs, GPUs and in-between</a:t>
            </a:r>
            <a:endParaRPr lang="uk-UA" sz="3600" b="0" kern="0" dirty="0">
              <a:solidFill>
                <a:schemeClr val="tx2"/>
              </a:solidFill>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BFA1AF83-F347-971A-E371-7E5A3A422E33}"/>
              </a:ext>
            </a:extLst>
          </p:cNvPr>
          <p:cNvSpPr txBox="1">
            <a:spLocks noChangeArrowheads="1"/>
          </p:cNvSpPr>
          <p:nvPr/>
        </p:nvSpPr>
        <p:spPr bwMode="auto">
          <a:xfrm>
            <a:off x="107504" y="6165304"/>
            <a:ext cx="298003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1800" b="0" dirty="0">
                <a:latin typeface="LM Roman 10" pitchFamily="2" charset="77"/>
              </a:rPr>
              <a:t>winter 2022-2023</a:t>
            </a:r>
            <a:endParaRPr lang="uk-UA" sz="1600" b="0" kern="0" dirty="0">
              <a:solidFill>
                <a:schemeClr val="tx2"/>
              </a:solidFill>
            </a:endParaRPr>
          </a:p>
        </p:txBody>
      </p:sp>
      <p:sp>
        <p:nvSpPr>
          <p:cNvPr id="7" name="Rectangle 3">
            <a:extLst>
              <a:ext uri="{FF2B5EF4-FFF2-40B4-BE49-F238E27FC236}">
                <a16:creationId xmlns:a16="http://schemas.microsoft.com/office/drawing/2014/main" id="{F247A9F6-E9D6-3C1E-53D7-F03C1D53E886}"/>
              </a:ext>
            </a:extLst>
          </p:cNvPr>
          <p:cNvSpPr txBox="1">
            <a:spLocks noChangeArrowheads="1"/>
          </p:cNvSpPr>
          <p:nvPr/>
        </p:nvSpPr>
        <p:spPr bwMode="auto">
          <a:xfrm>
            <a:off x="895873" y="3882853"/>
            <a:ext cx="370011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400" b="0" dirty="0">
                <a:latin typeface="LM Roman 10" pitchFamily="2" charset="77"/>
                <a:cs typeface="Calibri" panose="020F0502020204030204" pitchFamily="34" charset="0"/>
              </a:rPr>
              <a:t>Dr. Gal Oren</a:t>
            </a:r>
            <a:endParaRPr lang="uk-UA" sz="2000" b="0" kern="0" dirty="0">
              <a:solidFill>
                <a:schemeClr val="tx2"/>
              </a:solidFill>
              <a:latin typeface="Calibri" panose="020F0502020204030204" pitchFamily="34" charset="0"/>
              <a:cs typeface="Calibri" panose="020F0502020204030204" pitchFamily="34" charset="0"/>
            </a:endParaRPr>
          </a:p>
        </p:txBody>
      </p:sp>
      <p:sp>
        <p:nvSpPr>
          <p:cNvPr id="5" name="Rectangle 3">
            <a:extLst>
              <a:ext uri="{FF2B5EF4-FFF2-40B4-BE49-F238E27FC236}">
                <a16:creationId xmlns:a16="http://schemas.microsoft.com/office/drawing/2014/main" id="{7334654B-A59E-738C-9A9B-95CE386B02D1}"/>
              </a:ext>
            </a:extLst>
          </p:cNvPr>
          <p:cNvSpPr txBox="1">
            <a:spLocks noChangeArrowheads="1"/>
          </p:cNvSpPr>
          <p:nvPr/>
        </p:nvSpPr>
        <p:spPr bwMode="auto">
          <a:xfrm>
            <a:off x="895872" y="4293096"/>
            <a:ext cx="6340424"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000" b="0" dirty="0">
                <a:latin typeface="LM Roman 10" pitchFamily="2" charset="77"/>
                <a:cs typeface="Calibri" panose="020F0502020204030204" pitchFamily="34" charset="0"/>
              </a:rPr>
              <a:t>Teaching Assistant: Yehonatan Fridman</a:t>
            </a:r>
            <a:endParaRPr lang="uk-UA" sz="1800" b="0" kern="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622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9" name="תיבת טקסט 8">
            <a:extLst>
              <a:ext uri="{FF2B5EF4-FFF2-40B4-BE49-F238E27FC236}">
                <a16:creationId xmlns:a16="http://schemas.microsoft.com/office/drawing/2014/main" id="{01A2F7E4-6BD9-CFFE-05F1-81A537BEF530}"/>
              </a:ext>
            </a:extLst>
          </p:cNvPr>
          <p:cNvSpPr txBox="1"/>
          <p:nvPr/>
        </p:nvSpPr>
        <p:spPr>
          <a:xfrm>
            <a:off x="432756" y="2062589"/>
            <a:ext cx="6587516" cy="707886"/>
          </a:xfrm>
          <a:prstGeom prst="rect">
            <a:avLst/>
          </a:prstGeom>
          <a:noFill/>
        </p:spPr>
        <p:txBody>
          <a:bodyPr wrap="square">
            <a:spAutoFit/>
          </a:bodyPr>
          <a:lstStyle/>
          <a:p>
            <a:r>
              <a:rPr lang="en-US" sz="2000" b="0" dirty="0">
                <a:solidFill>
                  <a:srgbClr val="212529"/>
                </a:solidFill>
                <a:effectLst/>
                <a:latin typeface="LM Roman 10" pitchFamily="2" charset="77"/>
                <a:cs typeface="Calibri" panose="020F0502020204030204" pitchFamily="34" charset="0"/>
              </a:rPr>
              <a:t>Networks connect multiple stand-alone computers (nodes) to make larger parallel computer clusters.</a:t>
            </a:r>
          </a:p>
        </p:txBody>
      </p:sp>
      <p:pic>
        <p:nvPicPr>
          <p:cNvPr id="8" name="תמונה 7">
            <a:extLst>
              <a:ext uri="{FF2B5EF4-FFF2-40B4-BE49-F238E27FC236}">
                <a16:creationId xmlns:a16="http://schemas.microsoft.com/office/drawing/2014/main" id="{1ACDE07B-DA51-68F5-42D9-F7B85E21853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20004" y="3068960"/>
            <a:ext cx="7503992" cy="2592288"/>
          </a:xfrm>
          <a:prstGeom prst="rect">
            <a:avLst/>
          </a:prstGeom>
        </p:spPr>
      </p:pic>
      <p:pic>
        <p:nvPicPr>
          <p:cNvPr id="10" name="תמונה 9" descr="תמונה שמכילה טקסט, מעגל חשמלי, אלקטרוניקה&#10;&#10;התיאור נוצר באופן אוטומטי">
            <a:extLst>
              <a:ext uri="{FF2B5EF4-FFF2-40B4-BE49-F238E27FC236}">
                <a16:creationId xmlns:a16="http://schemas.microsoft.com/office/drawing/2014/main" id="{7FBEC2A0-530F-D888-8311-87B8DD2AC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3132856"/>
            <a:ext cx="1096334" cy="872208"/>
          </a:xfrm>
          <a:prstGeom prst="rect">
            <a:avLst/>
          </a:prstGeom>
        </p:spPr>
      </p:pic>
      <p:pic>
        <p:nvPicPr>
          <p:cNvPr id="13" name="תמונה 12" descr="תמונה שמכילה טקסט, מעגל חשמלי, אלקטרוניקה&#10;&#10;התיאור נוצר באופן אוטומטי">
            <a:extLst>
              <a:ext uri="{FF2B5EF4-FFF2-40B4-BE49-F238E27FC236}">
                <a16:creationId xmlns:a16="http://schemas.microsoft.com/office/drawing/2014/main" id="{9B098247-CB70-4062-4BBD-29F5BCB51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3985796"/>
            <a:ext cx="1096334" cy="883364"/>
          </a:xfrm>
          <a:prstGeom prst="rect">
            <a:avLst/>
          </a:prstGeom>
        </p:spPr>
      </p:pic>
      <p:pic>
        <p:nvPicPr>
          <p:cNvPr id="14" name="תמונה 13" descr="תמונה שמכילה טקסט, מעגל חשמלי, אלקטרוניקה&#10;&#10;התיאור נוצר באופן אוטומטי">
            <a:extLst>
              <a:ext uri="{FF2B5EF4-FFF2-40B4-BE49-F238E27FC236}">
                <a16:creationId xmlns:a16="http://schemas.microsoft.com/office/drawing/2014/main" id="{8B4D9E6E-D460-FA8B-B1AF-CB83D63CC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3132856"/>
            <a:ext cx="1096334" cy="872208"/>
          </a:xfrm>
          <a:prstGeom prst="rect">
            <a:avLst/>
          </a:prstGeom>
        </p:spPr>
      </p:pic>
      <p:pic>
        <p:nvPicPr>
          <p:cNvPr id="15" name="תמונה 14" descr="תמונה שמכילה טקסט, מעגל חשמלי, אלקטרוניקה&#10;&#10;התיאור נוצר באופן אוטומטי">
            <a:extLst>
              <a:ext uri="{FF2B5EF4-FFF2-40B4-BE49-F238E27FC236}">
                <a16:creationId xmlns:a16="http://schemas.microsoft.com/office/drawing/2014/main" id="{45C219EA-99F3-9489-1AF7-AD9B0C5915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3985796"/>
            <a:ext cx="1096334" cy="883364"/>
          </a:xfrm>
          <a:prstGeom prst="rect">
            <a:avLst/>
          </a:prstGeom>
        </p:spPr>
      </p:pic>
      <p:pic>
        <p:nvPicPr>
          <p:cNvPr id="16" name="תמונה 15" descr="תמונה שמכילה טקסט, מעגל חשמלי, אלקטרוניקה&#10;&#10;התיאור נוצר באופן אוטומטי">
            <a:extLst>
              <a:ext uri="{FF2B5EF4-FFF2-40B4-BE49-F238E27FC236}">
                <a16:creationId xmlns:a16="http://schemas.microsoft.com/office/drawing/2014/main" id="{636BB36B-09E7-0C9E-8AC8-FFE50C961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3132856"/>
            <a:ext cx="1096334" cy="872208"/>
          </a:xfrm>
          <a:prstGeom prst="rect">
            <a:avLst/>
          </a:prstGeom>
        </p:spPr>
      </p:pic>
      <p:pic>
        <p:nvPicPr>
          <p:cNvPr id="17" name="תמונה 16" descr="תמונה שמכילה טקסט, מעגל חשמלי, אלקטרוניקה&#10;&#10;התיאור נוצר באופן אוטומטי">
            <a:extLst>
              <a:ext uri="{FF2B5EF4-FFF2-40B4-BE49-F238E27FC236}">
                <a16:creationId xmlns:a16="http://schemas.microsoft.com/office/drawing/2014/main" id="{3010277D-8F35-43E5-8184-60356CCDDD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3985796"/>
            <a:ext cx="1096334" cy="883364"/>
          </a:xfrm>
          <a:prstGeom prst="rect">
            <a:avLst/>
          </a:prstGeom>
        </p:spPr>
      </p:pic>
      <p:pic>
        <p:nvPicPr>
          <p:cNvPr id="18" name="תמונה 17" descr="תמונה שמכילה טקסט, מעגל חשמלי, אלקטרוניקה&#10;&#10;התיאור נוצר באופן אוטומטי">
            <a:extLst>
              <a:ext uri="{FF2B5EF4-FFF2-40B4-BE49-F238E27FC236}">
                <a16:creationId xmlns:a16="http://schemas.microsoft.com/office/drawing/2014/main" id="{BAB80EB5-5808-1A07-A748-95D3397C5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3132856"/>
            <a:ext cx="1096334" cy="872208"/>
          </a:xfrm>
          <a:prstGeom prst="rect">
            <a:avLst/>
          </a:prstGeom>
        </p:spPr>
      </p:pic>
      <p:pic>
        <p:nvPicPr>
          <p:cNvPr id="19" name="תמונה 18" descr="תמונה שמכילה טקסט, מעגל חשמלי, אלקטרוניקה&#10;&#10;התיאור נוצר באופן אוטומטי">
            <a:extLst>
              <a:ext uri="{FF2B5EF4-FFF2-40B4-BE49-F238E27FC236}">
                <a16:creationId xmlns:a16="http://schemas.microsoft.com/office/drawing/2014/main" id="{11ABEAD8-D4E4-3DED-C0FE-97FC7D112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3985796"/>
            <a:ext cx="1096334" cy="883364"/>
          </a:xfrm>
          <a:prstGeom prst="rect">
            <a:avLst/>
          </a:prstGeom>
        </p:spPr>
      </p:pic>
      <p:pic>
        <p:nvPicPr>
          <p:cNvPr id="20" name="תמונה 19" descr="תמונה שמכילה טקסט, מעגל חשמלי, אלקטרוניקה&#10;&#10;התיאור נוצר באופן אוטומטי">
            <a:extLst>
              <a:ext uri="{FF2B5EF4-FFF2-40B4-BE49-F238E27FC236}">
                <a16:creationId xmlns:a16="http://schemas.microsoft.com/office/drawing/2014/main" id="{AFBC4A4F-7E75-9F98-F4AF-21C770A11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3132856"/>
            <a:ext cx="1096334" cy="872208"/>
          </a:xfrm>
          <a:prstGeom prst="rect">
            <a:avLst/>
          </a:prstGeom>
        </p:spPr>
      </p:pic>
      <p:pic>
        <p:nvPicPr>
          <p:cNvPr id="21" name="תמונה 20" descr="תמונה שמכילה טקסט, מעגל חשמלי, אלקטרוניקה&#10;&#10;התיאור נוצר באופן אוטומטי">
            <a:extLst>
              <a:ext uri="{FF2B5EF4-FFF2-40B4-BE49-F238E27FC236}">
                <a16:creationId xmlns:a16="http://schemas.microsoft.com/office/drawing/2014/main" id="{7BF9B1D6-02AA-18F7-6078-CDFBD570F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3985796"/>
            <a:ext cx="1096334" cy="883364"/>
          </a:xfrm>
          <a:prstGeom prst="rect">
            <a:avLst/>
          </a:prstGeom>
        </p:spPr>
      </p:pic>
      <p:pic>
        <p:nvPicPr>
          <p:cNvPr id="22" name="תמונה 21" descr="תמונה שמכילה טקסט, מעגל חשמלי, אלקטרוניקה&#10;&#10;התיאור נוצר באופן אוטומטי">
            <a:extLst>
              <a:ext uri="{FF2B5EF4-FFF2-40B4-BE49-F238E27FC236}">
                <a16:creationId xmlns:a16="http://schemas.microsoft.com/office/drawing/2014/main" id="{DAF0CC80-F119-9FF3-46C4-481A8BFA5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415" y="3132856"/>
            <a:ext cx="1096334" cy="872208"/>
          </a:xfrm>
          <a:prstGeom prst="rect">
            <a:avLst/>
          </a:prstGeom>
        </p:spPr>
      </p:pic>
      <p:pic>
        <p:nvPicPr>
          <p:cNvPr id="23" name="תמונה 22" descr="תמונה שמכילה טקסט, מעגל חשמלי, אלקטרוניקה&#10;&#10;התיאור נוצר באופן אוטומטי">
            <a:extLst>
              <a:ext uri="{FF2B5EF4-FFF2-40B4-BE49-F238E27FC236}">
                <a16:creationId xmlns:a16="http://schemas.microsoft.com/office/drawing/2014/main" id="{29D103BF-E2BA-38CC-BABC-60B0CD8CF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415" y="3985796"/>
            <a:ext cx="1096334" cy="883364"/>
          </a:xfrm>
          <a:prstGeom prst="rect">
            <a:avLst/>
          </a:prstGeom>
        </p:spPr>
      </p:pic>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a:t>
            </a:r>
          </a:p>
          <a:p>
            <a:pPr marL="0" indent="0">
              <a:lnSpc>
                <a:spcPct val="80000"/>
              </a:lnSpc>
              <a:buNone/>
            </a:pPr>
            <a:endParaRPr lang="en-US" altLang="ko-KR" sz="2000" b="0" kern="0" dirty="0">
              <a:solidFill>
                <a:schemeClr val="tx2"/>
              </a:solidFill>
              <a:latin typeface="LM Roman 10" pitchFamily="2" charset="77"/>
              <a:ea typeface="굴림" charset="-127"/>
            </a:endParaRPr>
          </a:p>
        </p:txBody>
      </p:sp>
    </p:spTree>
    <p:extLst>
      <p:ext uri="{BB962C8B-B14F-4D97-AF65-F5344CB8AC3E}">
        <p14:creationId xmlns:p14="http://schemas.microsoft.com/office/powerpoint/2010/main" val="384242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500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500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500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50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500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500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500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500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500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500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xit" presetSubtype="0" fill="hold" nodeType="withEffect">
                                  <p:stCondLst>
                                    <p:cond delay="10000"/>
                                  </p:stCondLst>
                                  <p:childTnLst>
                                    <p:set>
                                      <p:cBhvr>
                                        <p:cTn id="30" dur="1" fill="hold">
                                          <p:stCondLst>
                                            <p:cond delay="0"/>
                                          </p:stCondLst>
                                        </p:cTn>
                                        <p:tgtEl>
                                          <p:spTgt spid="10"/>
                                        </p:tgtEl>
                                        <p:attrNameLst>
                                          <p:attrName>style.visibility</p:attrName>
                                        </p:attrNameLst>
                                      </p:cBhvr>
                                      <p:to>
                                        <p:strVal val="hidden"/>
                                      </p:to>
                                    </p:set>
                                  </p:childTnLst>
                                </p:cTn>
                              </p:par>
                            </p:childTnLst>
                          </p:cTn>
                        </p:par>
                        <p:par>
                          <p:cTn id="31" fill="hold">
                            <p:stCondLst>
                              <p:cond delay="10000"/>
                            </p:stCondLst>
                            <p:childTnLst>
                              <p:par>
                                <p:cTn id="32" presetID="1" presetClass="exit" presetSubtype="0" fill="hold" nodeType="after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6"/>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9"/>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2"/>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Interconnects – TOP500 – 6.22</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5" name="Picture 4" descr="Chart, treemap chart&#10;&#10;Description automatically generated">
            <a:extLst>
              <a:ext uri="{FF2B5EF4-FFF2-40B4-BE49-F238E27FC236}">
                <a16:creationId xmlns:a16="http://schemas.microsoft.com/office/drawing/2014/main" id="{953DC9F1-96A1-4216-3FC7-3FD2DCB27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88" y="2060848"/>
            <a:ext cx="7124328" cy="4154447"/>
          </a:xfrm>
          <a:prstGeom prst="rect">
            <a:avLst/>
          </a:prstGeom>
        </p:spPr>
      </p:pic>
    </p:spTree>
    <p:extLst>
      <p:ext uri="{BB962C8B-B14F-4D97-AF65-F5344CB8AC3E}">
        <p14:creationId xmlns:p14="http://schemas.microsoft.com/office/powerpoint/2010/main" val="153829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57861A6E-3575-CA53-A97E-27932150A1AD}"/>
              </a:ext>
            </a:extLst>
          </p:cNvPr>
          <p:cNvSpPr txBox="1"/>
          <p:nvPr/>
        </p:nvSpPr>
        <p:spPr>
          <a:xfrm>
            <a:off x="899592" y="817548"/>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wait a second</a:t>
            </a:r>
            <a:endParaRPr lang="he-IL" sz="2800" b="0" dirty="0">
              <a:solidFill>
                <a:srgbClr val="5D5D5D"/>
              </a:solidFill>
              <a:latin typeface="LM Roman 10" pitchFamily="2" charset="77"/>
              <a:ea typeface="+mj-ea"/>
              <a:cs typeface="Calibri" panose="020F0502020204030204" pitchFamily="34" charset="0"/>
            </a:endParaRPr>
          </a:p>
        </p:txBody>
      </p:sp>
      <p:pic>
        <p:nvPicPr>
          <p:cNvPr id="3" name="Picture 2">
            <a:extLst>
              <a:ext uri="{FF2B5EF4-FFF2-40B4-BE49-F238E27FC236}">
                <a16:creationId xmlns:a16="http://schemas.microsoft.com/office/drawing/2014/main" id="{CC8B6B7D-FF2B-1C38-50BA-A17E7DEC5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700807"/>
            <a:ext cx="7200800" cy="4045393"/>
          </a:xfrm>
          <a:prstGeom prst="rect">
            <a:avLst/>
          </a:prstGeom>
        </p:spPr>
      </p:pic>
    </p:spTree>
    <p:extLst>
      <p:ext uri="{BB962C8B-B14F-4D97-AF65-F5344CB8AC3E}">
        <p14:creationId xmlns:p14="http://schemas.microsoft.com/office/powerpoint/2010/main" val="3928322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9" name="תיבת טקסט 8">
            <a:extLst>
              <a:ext uri="{FF2B5EF4-FFF2-40B4-BE49-F238E27FC236}">
                <a16:creationId xmlns:a16="http://schemas.microsoft.com/office/drawing/2014/main" id="{01A2F7E4-6BD9-CFFE-05F1-81A537BEF530}"/>
              </a:ext>
            </a:extLst>
          </p:cNvPr>
          <p:cNvSpPr txBox="1"/>
          <p:nvPr/>
        </p:nvSpPr>
        <p:spPr>
          <a:xfrm>
            <a:off x="467544" y="2018985"/>
            <a:ext cx="6587516" cy="400110"/>
          </a:xfrm>
          <a:prstGeom prst="rect">
            <a:avLst/>
          </a:prstGeom>
          <a:noFill/>
        </p:spPr>
        <p:txBody>
          <a:bodyPr wrap="square">
            <a:spAutoFit/>
          </a:bodyPr>
          <a:lstStyle/>
          <a:p>
            <a:r>
              <a:rPr lang="en-US" sz="2000" b="0" dirty="0">
                <a:solidFill>
                  <a:srgbClr val="212529"/>
                </a:solidFill>
                <a:effectLst/>
                <a:latin typeface="LM Roman 10" pitchFamily="2" charset="77"/>
                <a:cs typeface="Calibri" panose="020F0502020204030204" pitchFamily="34" charset="0"/>
              </a:rPr>
              <a:t>a typical parallel computer cluster:</a:t>
            </a:r>
          </a:p>
        </p:txBody>
      </p:sp>
      <p:pic>
        <p:nvPicPr>
          <p:cNvPr id="3" name="תמונה 2" descr="תמונה שמכילה טקסט&#10;&#10;התיאור נוצר באופן אוטומטי">
            <a:extLst>
              <a:ext uri="{FF2B5EF4-FFF2-40B4-BE49-F238E27FC236}">
                <a16:creationId xmlns:a16="http://schemas.microsoft.com/office/drawing/2014/main" id="{D8936FA1-C862-9FB4-372F-A1522A267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78" y="2523722"/>
            <a:ext cx="7348514" cy="3785598"/>
          </a:xfrm>
          <a:prstGeom prst="rect">
            <a:avLst/>
          </a:prstGeom>
        </p:spPr>
      </p:pic>
      <p:sp>
        <p:nvSpPr>
          <p:cNvPr id="2" name="Rectangle 3">
            <a:extLst>
              <a:ext uri="{FF2B5EF4-FFF2-40B4-BE49-F238E27FC236}">
                <a16:creationId xmlns:a16="http://schemas.microsoft.com/office/drawing/2014/main" id="{03097368-F834-EF17-C36F-91D97802A83D}"/>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a:t>
            </a:r>
          </a:p>
        </p:txBody>
      </p:sp>
    </p:spTree>
    <p:extLst>
      <p:ext uri="{BB962C8B-B14F-4D97-AF65-F5344CB8AC3E}">
        <p14:creationId xmlns:p14="http://schemas.microsoft.com/office/powerpoint/2010/main" val="2723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Architecture – TOP500 – 6.22</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8" name="Picture 7" descr="Chart, treemap chart&#10;&#10;Description automatically generated">
            <a:extLst>
              <a:ext uri="{FF2B5EF4-FFF2-40B4-BE49-F238E27FC236}">
                <a16:creationId xmlns:a16="http://schemas.microsoft.com/office/drawing/2014/main" id="{02DBC813-3543-A83C-DF51-07CD62052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060038"/>
            <a:ext cx="7272808" cy="4237426"/>
          </a:xfrm>
          <a:prstGeom prst="rect">
            <a:avLst/>
          </a:prstGeom>
        </p:spPr>
      </p:pic>
    </p:spTree>
    <p:extLst>
      <p:ext uri="{BB962C8B-B14F-4D97-AF65-F5344CB8AC3E}">
        <p14:creationId xmlns:p14="http://schemas.microsoft.com/office/powerpoint/2010/main" val="245621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Cloud HPC AWS</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8194" name="Picture 2" descr="Figure 1. The AWS Parallel Cluster architecture.">
            <a:extLst>
              <a:ext uri="{FF2B5EF4-FFF2-40B4-BE49-F238E27FC236}">
                <a16:creationId xmlns:a16="http://schemas.microsoft.com/office/drawing/2014/main" id="{9CA9B648-8E06-6C2B-C1E1-C68E500B4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45991"/>
            <a:ext cx="6516167" cy="44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84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Cloud HPC GCP</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7" name="Graphic 6">
            <a:extLst>
              <a:ext uri="{FF2B5EF4-FFF2-40B4-BE49-F238E27FC236}">
                <a16:creationId xmlns:a16="http://schemas.microsoft.com/office/drawing/2014/main" id="{7AE5C3F8-04BD-8D2F-580E-DFEE2052E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228" y="2180781"/>
            <a:ext cx="7129115" cy="4057452"/>
          </a:xfrm>
          <a:prstGeom prst="rect">
            <a:avLst/>
          </a:prstGeom>
        </p:spPr>
      </p:pic>
    </p:spTree>
    <p:extLst>
      <p:ext uri="{BB962C8B-B14F-4D97-AF65-F5344CB8AC3E}">
        <p14:creationId xmlns:p14="http://schemas.microsoft.com/office/powerpoint/2010/main" val="112543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Cloud HPC GCP</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5" name="Picture 4" descr="Table&#10;&#10;Description automatically generated">
            <a:extLst>
              <a:ext uri="{FF2B5EF4-FFF2-40B4-BE49-F238E27FC236}">
                <a16:creationId xmlns:a16="http://schemas.microsoft.com/office/drawing/2014/main" id="{6B4AEFA4-32C6-F49F-5FAA-C8E8B9393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016275"/>
            <a:ext cx="7200800" cy="4175765"/>
          </a:xfrm>
          <a:prstGeom prst="rect">
            <a:avLst/>
          </a:prstGeom>
        </p:spPr>
      </p:pic>
      <p:sp>
        <p:nvSpPr>
          <p:cNvPr id="8" name="TextBox 7">
            <a:extLst>
              <a:ext uri="{FF2B5EF4-FFF2-40B4-BE49-F238E27FC236}">
                <a16:creationId xmlns:a16="http://schemas.microsoft.com/office/drawing/2014/main" id="{E66D5E9E-D95C-3130-6A48-2CE4EEFFDE08}"/>
              </a:ext>
            </a:extLst>
          </p:cNvPr>
          <p:cNvSpPr txBox="1"/>
          <p:nvPr/>
        </p:nvSpPr>
        <p:spPr>
          <a:xfrm>
            <a:off x="417314" y="6093296"/>
            <a:ext cx="7611069" cy="369332"/>
          </a:xfrm>
          <a:prstGeom prst="rect">
            <a:avLst/>
          </a:prstGeom>
          <a:noFill/>
        </p:spPr>
        <p:txBody>
          <a:bodyPr wrap="square">
            <a:spAutoFit/>
          </a:bodyPr>
          <a:lstStyle/>
          <a:p>
            <a:r>
              <a:rPr lang="en-IL" b="0" dirty="0">
                <a:latin typeface="LM Roman 10" pitchFamily="2" charset="77"/>
              </a:rPr>
              <a:t>https://cloud.google.com/compute/docs/compute-optimized-machines</a:t>
            </a:r>
          </a:p>
        </p:txBody>
      </p:sp>
    </p:spTree>
    <p:extLst>
      <p:ext uri="{BB962C8B-B14F-4D97-AF65-F5344CB8AC3E}">
        <p14:creationId xmlns:p14="http://schemas.microsoft.com/office/powerpoint/2010/main" val="1920605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Why Use Parallel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The Real World Is Massively Complex</a:t>
            </a:r>
          </a:p>
        </p:txBody>
      </p:sp>
      <p:pic>
        <p:nvPicPr>
          <p:cNvPr id="5" name="תמונה 4">
            <a:extLst>
              <a:ext uri="{FF2B5EF4-FFF2-40B4-BE49-F238E27FC236}">
                <a16:creationId xmlns:a16="http://schemas.microsoft.com/office/drawing/2014/main" id="{1DEBFB86-9DEC-4E32-C03E-625D2C3BF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093640"/>
            <a:ext cx="6853744" cy="1983432"/>
          </a:xfrm>
          <a:prstGeom prst="rect">
            <a:avLst/>
          </a:prstGeom>
        </p:spPr>
      </p:pic>
      <p:pic>
        <p:nvPicPr>
          <p:cNvPr id="8" name="תמונה 7" descr="תמונה שמכילה מפה&#10;&#10;התיאור נוצר באופן אוטומטי">
            <a:extLst>
              <a:ext uri="{FF2B5EF4-FFF2-40B4-BE49-F238E27FC236}">
                <a16:creationId xmlns:a16="http://schemas.microsoft.com/office/drawing/2014/main" id="{4C0E674F-7CE5-8E56-B580-B61ADFCD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4160420"/>
            <a:ext cx="6853744" cy="2076892"/>
          </a:xfrm>
          <a:prstGeom prst="rect">
            <a:avLst/>
          </a:prstGeom>
        </p:spPr>
      </p:pic>
    </p:spTree>
    <p:extLst>
      <p:ext uri="{BB962C8B-B14F-4D97-AF65-F5344CB8AC3E}">
        <p14:creationId xmlns:p14="http://schemas.microsoft.com/office/powerpoint/2010/main" val="3782641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2473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Scientific Computing</a:t>
            </a:r>
          </a:p>
        </p:txBody>
      </p:sp>
      <p:pic>
        <p:nvPicPr>
          <p:cNvPr id="11" name="תמונה 10">
            <a:extLst>
              <a:ext uri="{FF2B5EF4-FFF2-40B4-BE49-F238E27FC236}">
                <a16:creationId xmlns:a16="http://schemas.microsoft.com/office/drawing/2014/main" id="{6C78E684-FCBB-741B-6C34-4CA7EC317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1" y="2782814"/>
            <a:ext cx="6920091" cy="3166466"/>
          </a:xfrm>
          <a:prstGeom prst="rect">
            <a:avLst/>
          </a:prstGeom>
        </p:spPr>
      </p:pic>
      <p:sp>
        <p:nvSpPr>
          <p:cNvPr id="13" name="תיבת טקסט 12">
            <a:extLst>
              <a:ext uri="{FF2B5EF4-FFF2-40B4-BE49-F238E27FC236}">
                <a16:creationId xmlns:a16="http://schemas.microsoft.com/office/drawing/2014/main" id="{CAED0DEE-19BE-ADB2-787F-C99FC1B038C0}"/>
              </a:ext>
            </a:extLst>
          </p:cNvPr>
          <p:cNvSpPr txBox="1"/>
          <p:nvPr/>
        </p:nvSpPr>
        <p:spPr>
          <a:xfrm>
            <a:off x="467544" y="1990581"/>
            <a:ext cx="7056784" cy="707886"/>
          </a:xfrm>
          <a:prstGeom prst="rect">
            <a:avLst/>
          </a:prstGeom>
          <a:noFill/>
        </p:spPr>
        <p:txBody>
          <a:bodyPr wrap="square">
            <a:spAutoFit/>
          </a:bodyPr>
          <a:lstStyle/>
          <a:p>
            <a:r>
              <a:rPr lang="en-US" sz="2000" b="0" dirty="0">
                <a:solidFill>
                  <a:srgbClr val="212529"/>
                </a:solidFill>
                <a:latin typeface="LM Roman 10" pitchFamily="2" charset="77"/>
                <a:cs typeface="Calibri" panose="020F0502020204030204" pitchFamily="34" charset="0"/>
              </a:rPr>
              <a:t>Parallel computing is key to simulating a range of complex physical phenomena.</a:t>
            </a:r>
            <a:endParaRPr lang="he-IL" sz="2000" b="0" dirty="0">
              <a:solidFill>
                <a:srgbClr val="212529"/>
              </a:solidFill>
              <a:latin typeface="LM Roman 10" pitchFamily="2" charset="77"/>
              <a:cs typeface="Calibri" panose="020F0502020204030204" pitchFamily="34" charset="0"/>
            </a:endParaRPr>
          </a:p>
        </p:txBody>
      </p:sp>
    </p:spTree>
    <p:extLst>
      <p:ext uri="{BB962C8B-B14F-4D97-AF65-F5344CB8AC3E}">
        <p14:creationId xmlns:p14="http://schemas.microsoft.com/office/powerpoint/2010/main" val="416532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26469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Industrial and Commercial</a:t>
            </a:r>
          </a:p>
        </p:txBody>
      </p:sp>
      <p:sp>
        <p:nvSpPr>
          <p:cNvPr id="13" name="תיבת טקסט 12">
            <a:extLst>
              <a:ext uri="{FF2B5EF4-FFF2-40B4-BE49-F238E27FC236}">
                <a16:creationId xmlns:a16="http://schemas.microsoft.com/office/drawing/2014/main" id="{CAED0DEE-19BE-ADB2-787F-C99FC1B038C0}"/>
              </a:ext>
            </a:extLst>
          </p:cNvPr>
          <p:cNvSpPr txBox="1"/>
          <p:nvPr/>
        </p:nvSpPr>
        <p:spPr>
          <a:xfrm>
            <a:off x="467544" y="1990581"/>
            <a:ext cx="7056784" cy="707886"/>
          </a:xfrm>
          <a:prstGeom prst="rect">
            <a:avLst/>
          </a:prstGeom>
          <a:noFill/>
        </p:spPr>
        <p:txBody>
          <a:bodyPr wrap="square">
            <a:spAutoFit/>
          </a:bodyPr>
          <a:lstStyle/>
          <a:p>
            <a:r>
              <a:rPr lang="en-US" sz="2000" b="0" dirty="0">
                <a:solidFill>
                  <a:srgbClr val="212529"/>
                </a:solidFill>
                <a:effectLst/>
                <a:latin typeface="LM Roman 10" pitchFamily="2" charset="77"/>
                <a:cs typeface="Calibri" panose="020F0502020204030204" pitchFamily="34" charset="0"/>
              </a:rPr>
              <a:t>commercial applications require the processing of large amounts of data in sophisticated ways.</a:t>
            </a:r>
            <a:endParaRPr lang="he-IL" sz="2000" b="0" dirty="0">
              <a:solidFill>
                <a:srgbClr val="212529"/>
              </a:solidFill>
              <a:latin typeface="LM Roman 10" pitchFamily="2" charset="77"/>
              <a:cs typeface="Calibri" panose="020F0502020204030204" pitchFamily="34" charset="0"/>
            </a:endParaRPr>
          </a:p>
        </p:txBody>
      </p:sp>
      <p:pic>
        <p:nvPicPr>
          <p:cNvPr id="3" name="תמונה 2">
            <a:extLst>
              <a:ext uri="{FF2B5EF4-FFF2-40B4-BE49-F238E27FC236}">
                <a16:creationId xmlns:a16="http://schemas.microsoft.com/office/drawing/2014/main" id="{F06A2760-7EA4-7E5B-BE8F-C404876B4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1" y="2780928"/>
            <a:ext cx="6984777" cy="3217230"/>
          </a:xfrm>
          <a:prstGeom prst="rect">
            <a:avLst/>
          </a:prstGeom>
        </p:spPr>
      </p:pic>
    </p:spTree>
    <p:extLst>
      <p:ext uri="{BB962C8B-B14F-4D97-AF65-F5344CB8AC3E}">
        <p14:creationId xmlns:p14="http://schemas.microsoft.com/office/powerpoint/2010/main" val="375472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26469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2" name="Online Media 1">
            <a:hlinkClick r:id="" action="ppaction://media"/>
            <a:extLst>
              <a:ext uri="{FF2B5EF4-FFF2-40B4-BE49-F238E27FC236}">
                <a16:creationId xmlns:a16="http://schemas.microsoft.com/office/drawing/2014/main" id="{425266DE-57E0-759C-15E5-99278C2234B7}"/>
              </a:ext>
            </a:extLst>
          </p:cNvPr>
          <p:cNvPicPr>
            <a:picLocks noRot="1" noChangeAspect="1"/>
          </p:cNvPicPr>
          <p:nvPr>
            <a:videoFile r:link="rId1"/>
          </p:nvPr>
        </p:nvPicPr>
        <p:blipFill>
          <a:blip r:embed="rId4"/>
          <a:stretch>
            <a:fillRect/>
          </a:stretch>
        </p:blipFill>
        <p:spPr>
          <a:xfrm>
            <a:off x="827584" y="1628800"/>
            <a:ext cx="7488832" cy="4231190"/>
          </a:xfrm>
          <a:prstGeom prst="rect">
            <a:avLst/>
          </a:prstGeom>
        </p:spPr>
      </p:pic>
    </p:spTree>
    <p:extLst>
      <p:ext uri="{BB962C8B-B14F-4D97-AF65-F5344CB8AC3E}">
        <p14:creationId xmlns:p14="http://schemas.microsoft.com/office/powerpoint/2010/main" val="154729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26469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3" name="Online Media 2">
            <a:hlinkClick r:id="" action="ppaction://media"/>
            <a:extLst>
              <a:ext uri="{FF2B5EF4-FFF2-40B4-BE49-F238E27FC236}">
                <a16:creationId xmlns:a16="http://schemas.microsoft.com/office/drawing/2014/main" id="{1861A275-B679-D59B-525D-0202E26B04D2}"/>
              </a:ext>
            </a:extLst>
          </p:cNvPr>
          <p:cNvPicPr>
            <a:picLocks noRot="1" noChangeAspect="1"/>
          </p:cNvPicPr>
          <p:nvPr>
            <a:videoFile r:link="rId1"/>
          </p:nvPr>
        </p:nvPicPr>
        <p:blipFill>
          <a:blip r:embed="rId4"/>
          <a:stretch>
            <a:fillRect/>
          </a:stretch>
        </p:blipFill>
        <p:spPr>
          <a:xfrm>
            <a:off x="899592" y="1628800"/>
            <a:ext cx="7344816" cy="4149821"/>
          </a:xfrm>
          <a:prstGeom prst="rect">
            <a:avLst/>
          </a:prstGeom>
        </p:spPr>
      </p:pic>
    </p:spTree>
    <p:extLst>
      <p:ext uri="{BB962C8B-B14F-4D97-AF65-F5344CB8AC3E}">
        <p14:creationId xmlns:p14="http://schemas.microsoft.com/office/powerpoint/2010/main" val="124594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57861A6E-3575-CA53-A97E-27932150A1AD}"/>
              </a:ext>
            </a:extLst>
          </p:cNvPr>
          <p:cNvSpPr txBox="1"/>
          <p:nvPr/>
        </p:nvSpPr>
        <p:spPr>
          <a:xfrm>
            <a:off x="899592" y="817548"/>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A</a:t>
            </a:r>
            <a:r>
              <a:rPr lang="he-IL" sz="2800" b="0" dirty="0">
                <a:solidFill>
                  <a:srgbClr val="5D5D5D"/>
                </a:solidFill>
                <a:latin typeface="LM Roman 10" pitchFamily="2" charset="77"/>
                <a:ea typeface="+mj-ea"/>
                <a:cs typeface="Calibri" panose="020F0502020204030204" pitchFamily="34" charset="0"/>
              </a:rPr>
              <a:t>dministrations</a:t>
            </a:r>
          </a:p>
        </p:txBody>
      </p:sp>
      <p:sp>
        <p:nvSpPr>
          <p:cNvPr id="5" name="תיבת טקסט 4">
            <a:extLst>
              <a:ext uri="{FF2B5EF4-FFF2-40B4-BE49-F238E27FC236}">
                <a16:creationId xmlns:a16="http://schemas.microsoft.com/office/drawing/2014/main" id="{6F347714-19F8-D78B-DABB-1F82325654A9}"/>
              </a:ext>
            </a:extLst>
          </p:cNvPr>
          <p:cNvSpPr txBox="1"/>
          <p:nvPr/>
        </p:nvSpPr>
        <p:spPr>
          <a:xfrm>
            <a:off x="395536" y="1628800"/>
            <a:ext cx="7200800" cy="2554545"/>
          </a:xfrm>
          <a:prstGeom prst="rect">
            <a:avLst/>
          </a:prstGeom>
          <a:noFill/>
        </p:spPr>
        <p:txBody>
          <a:bodyPr wrap="square" rtlCol="1">
            <a:spAutoFit/>
          </a:bodyPr>
          <a:lstStyle/>
          <a:p>
            <a:pPr marL="342900" indent="-342900">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3-4 homework assignments (30%), individually or in pairs.</a:t>
            </a:r>
          </a:p>
          <a:p>
            <a:pPr marL="342900" indent="-342900">
              <a:buSzPct val="131000"/>
              <a:buFont typeface="Arial" panose="020B0604020202020204" pitchFamily="34" charset="0"/>
              <a:buChar char="•"/>
            </a:pPr>
            <a:endParaRPr lang="en-US" sz="2000" b="0" kern="0" dirty="0">
              <a:solidFill>
                <a:schemeClr val="tx2"/>
              </a:solidFill>
              <a:latin typeface="LM Roman 10" pitchFamily="2" charset="77"/>
              <a:ea typeface="굴림" charset="-127"/>
              <a:cs typeface="Calibri" panose="020F0502020204030204" pitchFamily="34" charset="0"/>
            </a:endParaRPr>
          </a:p>
          <a:p>
            <a:pPr marL="342900" indent="-342900">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Competitive Project (70%), individually.</a:t>
            </a:r>
          </a:p>
          <a:p>
            <a:pPr marL="342900" indent="-342900">
              <a:buSzPct val="131000"/>
              <a:buFont typeface="Arial" panose="020B0604020202020204" pitchFamily="34" charset="0"/>
              <a:buChar char="•"/>
            </a:pPr>
            <a:endParaRPr lang="en-US" sz="2000" b="0" kern="0" dirty="0">
              <a:solidFill>
                <a:schemeClr val="tx2"/>
              </a:solidFill>
              <a:latin typeface="LM Roman 10" pitchFamily="2" charset="77"/>
              <a:ea typeface="굴림" charset="-127"/>
              <a:cs typeface="Calibri" panose="020F0502020204030204" pitchFamily="34" charset="0"/>
            </a:endParaRPr>
          </a:p>
          <a:p>
            <a:pPr marL="342900" indent="-342900">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Attendance is highly recommended!</a:t>
            </a:r>
          </a:p>
          <a:p>
            <a:pPr marL="342900" indent="-342900">
              <a:buSzPct val="131000"/>
              <a:buFont typeface="Arial" panose="020B0604020202020204" pitchFamily="34" charset="0"/>
              <a:buChar char="•"/>
            </a:pPr>
            <a:endParaRPr lang="en-US" sz="2000" b="0" kern="0" dirty="0">
              <a:solidFill>
                <a:schemeClr val="tx2"/>
              </a:solidFill>
              <a:latin typeface="LM Roman 10" pitchFamily="2" charset="77"/>
              <a:ea typeface="굴림" charset="-127"/>
              <a:cs typeface="Calibri" panose="020F0502020204030204" pitchFamily="34" charset="0"/>
            </a:endParaRPr>
          </a:p>
          <a:p>
            <a:pPr>
              <a:buSzPct val="131000"/>
            </a:pPr>
            <a:endParaRPr lang="en-US" sz="2000" b="0" kern="0" dirty="0">
              <a:solidFill>
                <a:schemeClr val="tx2"/>
              </a:solidFill>
              <a:latin typeface="LM Roman 10" pitchFamily="2" charset="77"/>
              <a:ea typeface="굴림" charset="-127"/>
              <a:cs typeface="Calibri" panose="020F0502020204030204" pitchFamily="34" charset="0"/>
            </a:endParaRPr>
          </a:p>
          <a:p>
            <a:pPr>
              <a:buSzPct val="131000"/>
            </a:pPr>
            <a:endParaRPr lang="he-IL" sz="2000" b="0" kern="0" dirty="0">
              <a:solidFill>
                <a:schemeClr val="tx2"/>
              </a:solidFill>
              <a:latin typeface="LM Roman 10" pitchFamily="2" charset="77"/>
              <a:ea typeface="굴림" charset="-127"/>
              <a:cs typeface="Calibri" panose="020F0502020204030204" pitchFamily="34" charset="0"/>
            </a:endParaRPr>
          </a:p>
        </p:txBody>
      </p:sp>
      <p:sp>
        <p:nvSpPr>
          <p:cNvPr id="6" name="תיבת טקסט 5">
            <a:extLst>
              <a:ext uri="{FF2B5EF4-FFF2-40B4-BE49-F238E27FC236}">
                <a16:creationId xmlns:a16="http://schemas.microsoft.com/office/drawing/2014/main" id="{56FFEA1C-3EDF-D1BD-7970-0AA1DD796054}"/>
              </a:ext>
            </a:extLst>
          </p:cNvPr>
          <p:cNvSpPr txBox="1"/>
          <p:nvPr/>
        </p:nvSpPr>
        <p:spPr>
          <a:xfrm>
            <a:off x="556793" y="4149080"/>
            <a:ext cx="8352928" cy="1200329"/>
          </a:xfrm>
          <a:prstGeom prst="rect">
            <a:avLst/>
          </a:prstGeom>
          <a:noFill/>
        </p:spPr>
        <p:txBody>
          <a:bodyPr wrap="square" rtlCol="1">
            <a:spAutoFit/>
          </a:bodyPr>
          <a:lstStyle/>
          <a:p>
            <a:pPr>
              <a:buSzPct val="131000"/>
            </a:pPr>
            <a:r>
              <a:rPr lang="en-US" sz="1800" b="0" kern="0" dirty="0">
                <a:solidFill>
                  <a:schemeClr val="tx2"/>
                </a:solidFill>
                <a:latin typeface="LM Roman 10" pitchFamily="2" charset="77"/>
                <a:ea typeface="굴림" charset="-127"/>
                <a:cs typeface="Calibri" panose="020F0502020204030204" pitchFamily="34" charset="0"/>
              </a:rPr>
              <a:t>Dr. Gal Oren - </a:t>
            </a:r>
            <a:r>
              <a:rPr lang="en-US" sz="1800" b="0" kern="0" dirty="0">
                <a:solidFill>
                  <a:schemeClr val="tx2"/>
                </a:solidFill>
                <a:latin typeface="LM Roman 10" pitchFamily="2" charset="77"/>
                <a:ea typeface="굴림" charset="-127"/>
                <a:cs typeface="Calibri" panose="020F0502020204030204" pitchFamily="34" charset="0"/>
                <a:hlinkClick r:id="rId3"/>
              </a:rPr>
              <a:t>galoren@technion.ac.il</a:t>
            </a:r>
            <a:endParaRPr lang="en-US" sz="1800" b="0" kern="0" dirty="0">
              <a:solidFill>
                <a:schemeClr val="tx2"/>
              </a:solidFill>
              <a:latin typeface="LM Roman 10" pitchFamily="2" charset="77"/>
              <a:ea typeface="굴림" charset="-127"/>
              <a:cs typeface="Calibri" panose="020F0502020204030204" pitchFamily="34" charset="0"/>
            </a:endParaRPr>
          </a:p>
          <a:p>
            <a:pPr>
              <a:buSzPct val="131000"/>
            </a:pPr>
            <a:endParaRPr lang="en-US" sz="1800" b="0" kern="0" dirty="0">
              <a:solidFill>
                <a:schemeClr val="tx2"/>
              </a:solidFill>
              <a:latin typeface="LM Roman 10" pitchFamily="2" charset="77"/>
              <a:ea typeface="굴림" charset="-127"/>
              <a:cs typeface="Calibri" panose="020F0502020204030204" pitchFamily="34" charset="0"/>
            </a:endParaRPr>
          </a:p>
          <a:p>
            <a:pPr>
              <a:buSzPct val="131000"/>
            </a:pPr>
            <a:r>
              <a:rPr lang="en-US" sz="1800" b="0" kern="0" dirty="0">
                <a:solidFill>
                  <a:schemeClr val="tx2"/>
                </a:solidFill>
                <a:latin typeface="LM Roman 10" pitchFamily="2" charset="77"/>
                <a:ea typeface="굴림" charset="-127"/>
                <a:cs typeface="Calibri" panose="020F0502020204030204" pitchFamily="34" charset="0"/>
              </a:rPr>
              <a:t>Teaching Assistant: Yehonatan Fridman -</a:t>
            </a:r>
            <a:r>
              <a:rPr lang="en-US" b="0" kern="0" dirty="0">
                <a:solidFill>
                  <a:schemeClr val="tx2"/>
                </a:solidFill>
                <a:latin typeface="LM Roman 10" pitchFamily="2" charset="77"/>
                <a:ea typeface="굴림" charset="-127"/>
                <a:cs typeface="Calibri" panose="020F0502020204030204" pitchFamily="34" charset="0"/>
              </a:rPr>
              <a:t> </a:t>
            </a:r>
            <a:r>
              <a:rPr lang="en-US" sz="1800" b="0" kern="0" dirty="0">
                <a:solidFill>
                  <a:schemeClr val="tx2"/>
                </a:solidFill>
                <a:latin typeface="LM Roman 10" pitchFamily="2" charset="77"/>
                <a:ea typeface="굴림" charset="-127"/>
                <a:cs typeface="Calibri" panose="020F0502020204030204" pitchFamily="34" charset="0"/>
                <a:hlinkClick r:id="rId4"/>
              </a:rPr>
              <a:t>f.yehonatan@technion.ac.il</a:t>
            </a:r>
            <a:endParaRPr lang="en-US" sz="1800" b="0" kern="0" dirty="0">
              <a:solidFill>
                <a:schemeClr val="tx2"/>
              </a:solidFill>
              <a:latin typeface="LM Roman 10" pitchFamily="2" charset="77"/>
              <a:ea typeface="굴림" charset="-127"/>
              <a:cs typeface="Calibri" panose="020F0502020204030204" pitchFamily="34" charset="0"/>
            </a:endParaRPr>
          </a:p>
          <a:p>
            <a:endParaRPr lang="he-IL" b="0" dirty="0">
              <a:latin typeface="LM Roman 10" pitchFamily="2" charset="77"/>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26469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2" name="Online Media 1">
            <a:hlinkClick r:id="" action="ppaction://media"/>
            <a:extLst>
              <a:ext uri="{FF2B5EF4-FFF2-40B4-BE49-F238E27FC236}">
                <a16:creationId xmlns:a16="http://schemas.microsoft.com/office/drawing/2014/main" id="{54273078-1CEF-455B-F4A5-18A5EDE3C908}"/>
              </a:ext>
            </a:extLst>
          </p:cNvPr>
          <p:cNvPicPr>
            <a:picLocks noRot="1" noChangeAspect="1"/>
          </p:cNvPicPr>
          <p:nvPr>
            <a:videoFile r:link="rId1"/>
          </p:nvPr>
        </p:nvPicPr>
        <p:blipFill>
          <a:blip r:embed="rId4"/>
          <a:stretch>
            <a:fillRect/>
          </a:stretch>
        </p:blipFill>
        <p:spPr>
          <a:xfrm>
            <a:off x="935596" y="1556792"/>
            <a:ext cx="7272808" cy="4109137"/>
          </a:xfrm>
          <a:prstGeom prst="rect">
            <a:avLst/>
          </a:prstGeom>
        </p:spPr>
      </p:pic>
    </p:spTree>
    <p:extLst>
      <p:ext uri="{BB962C8B-B14F-4D97-AF65-F5344CB8AC3E}">
        <p14:creationId xmlns:p14="http://schemas.microsoft.com/office/powerpoint/2010/main" val="27580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Parallel Computing?</a:t>
            </a:r>
          </a:p>
        </p:txBody>
      </p:sp>
      <p:sp>
        <p:nvSpPr>
          <p:cNvPr id="2" name="Rectangle 3">
            <a:extLst>
              <a:ext uri="{FF2B5EF4-FFF2-40B4-BE49-F238E27FC236}">
                <a16:creationId xmlns:a16="http://schemas.microsoft.com/office/drawing/2014/main" id="{223E4BB7-CBEB-5844-C674-2EFD5D0E16B0}"/>
              </a:ext>
            </a:extLst>
          </p:cNvPr>
          <p:cNvSpPr txBox="1">
            <a:spLocks noChangeArrowheads="1"/>
          </p:cNvSpPr>
          <p:nvPr/>
        </p:nvSpPr>
        <p:spPr bwMode="auto">
          <a:xfrm>
            <a:off x="35321" y="1628801"/>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altLang="ko-KR" sz="2000" b="0" kern="0" dirty="0">
                <a:solidFill>
                  <a:schemeClr val="tx2"/>
                </a:solidFill>
                <a:latin typeface="LM Roman 10" pitchFamily="2" charset="77"/>
                <a:ea typeface="굴림" charset="-127"/>
              </a:rPr>
              <a:t>     </a:t>
            </a:r>
            <a:r>
              <a:rPr lang="en-US" altLang="ko-KR" sz="2400" b="0" u="sng" dirty="0">
                <a:solidFill>
                  <a:schemeClr val="tx2"/>
                </a:solidFill>
                <a:latin typeface="LM Roman 10" pitchFamily="2" charset="77"/>
                <a:ea typeface="굴림" charset="-127"/>
                <a:cs typeface="Calibri" panose="020F0502020204030204" pitchFamily="34" charset="0"/>
              </a:rPr>
              <a:t>Parallel computers – Countries – TOP500 – 6.22</a:t>
            </a:r>
          </a:p>
          <a:p>
            <a:pPr marL="0" indent="0">
              <a:lnSpc>
                <a:spcPct val="80000"/>
              </a:lnSpc>
              <a:buNone/>
            </a:pPr>
            <a:endParaRPr lang="en-US" altLang="ko-KR" sz="2000" b="0" kern="0" dirty="0">
              <a:solidFill>
                <a:schemeClr val="tx2"/>
              </a:solidFill>
              <a:latin typeface="LM Roman 10" pitchFamily="2" charset="77"/>
              <a:ea typeface="굴림" charset="-127"/>
            </a:endParaRPr>
          </a:p>
        </p:txBody>
      </p:sp>
      <p:pic>
        <p:nvPicPr>
          <p:cNvPr id="8" name="Picture 7">
            <a:extLst>
              <a:ext uri="{FF2B5EF4-FFF2-40B4-BE49-F238E27FC236}">
                <a16:creationId xmlns:a16="http://schemas.microsoft.com/office/drawing/2014/main" id="{02DBC813-3543-A83C-DF51-07CD620524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9673" y="2060038"/>
            <a:ext cx="7228550" cy="4237426"/>
          </a:xfrm>
          <a:prstGeom prst="rect">
            <a:avLst/>
          </a:prstGeom>
        </p:spPr>
      </p:pic>
    </p:spTree>
    <p:extLst>
      <p:ext uri="{BB962C8B-B14F-4D97-AF65-F5344CB8AC3E}">
        <p14:creationId xmlns:p14="http://schemas.microsoft.com/office/powerpoint/2010/main" val="4260810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2" name="Picture 1">
            <a:extLst>
              <a:ext uri="{FF2B5EF4-FFF2-40B4-BE49-F238E27FC236}">
                <a16:creationId xmlns:a16="http://schemas.microsoft.com/office/drawing/2014/main" id="{01470952-6F65-A6F5-DBBC-72D15A5D66B7}"/>
              </a:ext>
            </a:extLst>
          </p:cNvPr>
          <p:cNvPicPr>
            <a:picLocks noChangeAspect="1"/>
          </p:cNvPicPr>
          <p:nvPr/>
        </p:nvPicPr>
        <p:blipFill>
          <a:blip r:embed="rId3"/>
          <a:stretch>
            <a:fillRect/>
          </a:stretch>
        </p:blipFill>
        <p:spPr>
          <a:xfrm>
            <a:off x="891605" y="1397421"/>
            <a:ext cx="5902424" cy="5135108"/>
          </a:xfrm>
          <a:prstGeom prst="rect">
            <a:avLst/>
          </a:prstGeom>
        </p:spPr>
      </p:pic>
    </p:spTree>
    <p:extLst>
      <p:ext uri="{BB962C8B-B14F-4D97-AF65-F5344CB8AC3E}">
        <p14:creationId xmlns:p14="http://schemas.microsoft.com/office/powerpoint/2010/main" val="290481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3" name="Picture 2">
            <a:extLst>
              <a:ext uri="{FF2B5EF4-FFF2-40B4-BE49-F238E27FC236}">
                <a16:creationId xmlns:a16="http://schemas.microsoft.com/office/drawing/2014/main" id="{DA288CDC-2641-75A8-C059-EBC89AB024A7}"/>
              </a:ext>
            </a:extLst>
          </p:cNvPr>
          <p:cNvPicPr>
            <a:picLocks noChangeAspect="1"/>
          </p:cNvPicPr>
          <p:nvPr/>
        </p:nvPicPr>
        <p:blipFill>
          <a:blip r:embed="rId3"/>
          <a:stretch>
            <a:fillRect/>
          </a:stretch>
        </p:blipFill>
        <p:spPr>
          <a:xfrm>
            <a:off x="685800" y="1579588"/>
            <a:ext cx="7772400" cy="4585716"/>
          </a:xfrm>
          <a:prstGeom prst="rect">
            <a:avLst/>
          </a:prstGeom>
        </p:spPr>
      </p:pic>
      <p:pic>
        <p:nvPicPr>
          <p:cNvPr id="8" name="Picture 7" descr="Shape, rectangle&#10;&#10;Description automatically generated">
            <a:extLst>
              <a:ext uri="{FF2B5EF4-FFF2-40B4-BE49-F238E27FC236}">
                <a16:creationId xmlns:a16="http://schemas.microsoft.com/office/drawing/2014/main" id="{DA430167-D6F4-2023-C65A-5B3F1711E5A0}"/>
              </a:ext>
            </a:extLst>
          </p:cNvPr>
          <p:cNvPicPr>
            <a:picLocks/>
          </p:cNvPicPr>
          <p:nvPr/>
        </p:nvPicPr>
        <p:blipFill rotWithShape="1">
          <a:blip r:embed="rId4">
            <a:extLst>
              <a:ext uri="{28A0092B-C50C-407E-A947-70E740481C1C}">
                <a14:useLocalDpi xmlns:a14="http://schemas.microsoft.com/office/drawing/2010/main" val="0"/>
              </a:ext>
            </a:extLst>
          </a:blip>
          <a:srcRect r="3028"/>
          <a:stretch/>
        </p:blipFill>
        <p:spPr>
          <a:xfrm>
            <a:off x="7812360" y="5298930"/>
            <a:ext cx="645840" cy="853200"/>
          </a:xfrm>
          <a:prstGeom prst="rect">
            <a:avLst/>
          </a:prstGeom>
        </p:spPr>
      </p:pic>
    </p:spTree>
    <p:extLst>
      <p:ext uri="{BB962C8B-B14F-4D97-AF65-F5344CB8AC3E}">
        <p14:creationId xmlns:p14="http://schemas.microsoft.com/office/powerpoint/2010/main" val="190300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Who Is Using Parallel Computing?</a:t>
            </a:r>
          </a:p>
        </p:txBody>
      </p:sp>
      <p:pic>
        <p:nvPicPr>
          <p:cNvPr id="2" name="Picture 1">
            <a:extLst>
              <a:ext uri="{FF2B5EF4-FFF2-40B4-BE49-F238E27FC236}">
                <a16:creationId xmlns:a16="http://schemas.microsoft.com/office/drawing/2014/main" id="{1D6417AA-A118-6868-98A9-018A2839EB93}"/>
              </a:ext>
            </a:extLst>
          </p:cNvPr>
          <p:cNvPicPr>
            <a:picLocks noChangeAspect="1"/>
          </p:cNvPicPr>
          <p:nvPr/>
        </p:nvPicPr>
        <p:blipFill>
          <a:blip r:embed="rId3"/>
          <a:stretch>
            <a:fillRect/>
          </a:stretch>
        </p:blipFill>
        <p:spPr>
          <a:xfrm>
            <a:off x="881871" y="1448202"/>
            <a:ext cx="7839820" cy="4645094"/>
          </a:xfrm>
          <a:prstGeom prst="rect">
            <a:avLst/>
          </a:prstGeom>
        </p:spPr>
      </p:pic>
    </p:spTree>
    <p:extLst>
      <p:ext uri="{BB962C8B-B14F-4D97-AF65-F5344CB8AC3E}">
        <p14:creationId xmlns:p14="http://schemas.microsoft.com/office/powerpoint/2010/main" val="538001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The Future of Supercomputing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Top 500 supercomputers</a:t>
            </a:r>
          </a:p>
        </p:txBody>
      </p:sp>
      <p:pic>
        <p:nvPicPr>
          <p:cNvPr id="7" name="Google Shape;112;p14">
            <a:extLst>
              <a:ext uri="{FF2B5EF4-FFF2-40B4-BE49-F238E27FC236}">
                <a16:creationId xmlns:a16="http://schemas.microsoft.com/office/drawing/2014/main" id="{9869C4DB-1DD4-C4B1-006A-4BC6A687509B}"/>
              </a:ext>
            </a:extLst>
          </p:cNvPr>
          <p:cNvPicPr preferRelativeResize="0"/>
          <p:nvPr/>
        </p:nvPicPr>
        <p:blipFill rotWithShape="1">
          <a:blip r:embed="rId3">
            <a:alphaModFix/>
          </a:blip>
          <a:srcRect r="13"/>
          <a:stretch/>
        </p:blipFill>
        <p:spPr>
          <a:xfrm>
            <a:off x="467544" y="2093802"/>
            <a:ext cx="8390656" cy="3082347"/>
          </a:xfrm>
          <a:prstGeom prst="rect">
            <a:avLst/>
          </a:prstGeom>
          <a:noFill/>
          <a:ln>
            <a:noFill/>
          </a:ln>
        </p:spPr>
      </p:pic>
      <p:sp>
        <p:nvSpPr>
          <p:cNvPr id="9" name="תיבת טקסט 8">
            <a:extLst>
              <a:ext uri="{FF2B5EF4-FFF2-40B4-BE49-F238E27FC236}">
                <a16:creationId xmlns:a16="http://schemas.microsoft.com/office/drawing/2014/main" id="{CD482234-E332-5647-3D63-5BE5B39A2C94}"/>
              </a:ext>
            </a:extLst>
          </p:cNvPr>
          <p:cNvSpPr txBox="1"/>
          <p:nvPr/>
        </p:nvSpPr>
        <p:spPr>
          <a:xfrm>
            <a:off x="792088" y="5229200"/>
            <a:ext cx="3851920" cy="261610"/>
          </a:xfrm>
          <a:prstGeom prst="rect">
            <a:avLst/>
          </a:prstGeom>
          <a:noFill/>
        </p:spPr>
        <p:txBody>
          <a:bodyPr wrap="square" rtlCol="1">
            <a:spAutoFit/>
          </a:bodyPr>
          <a:lstStyle/>
          <a:p>
            <a:r>
              <a:rPr lang="en-US" sz="1100" b="0" dirty="0">
                <a:solidFill>
                  <a:srgbClr val="212529"/>
                </a:solidFill>
                <a:effectLst/>
                <a:latin typeface="LM Roman 10" pitchFamily="2" charset="77"/>
              </a:rPr>
              <a:t>Source: Top500.org</a:t>
            </a:r>
            <a:endParaRPr lang="he-IL" sz="1100" b="0" dirty="0">
              <a:latin typeface="LM Roman 10" pitchFamily="2" charset="77"/>
            </a:endParaRPr>
          </a:p>
        </p:txBody>
      </p:sp>
    </p:spTree>
    <p:extLst>
      <p:ext uri="{BB962C8B-B14F-4D97-AF65-F5344CB8AC3E}">
        <p14:creationId xmlns:p14="http://schemas.microsoft.com/office/powerpoint/2010/main" val="3519404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a Supercomputer?</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By LLNL</a:t>
            </a:r>
          </a:p>
        </p:txBody>
      </p:sp>
      <p:pic>
        <p:nvPicPr>
          <p:cNvPr id="3" name="Online Media 2">
            <a:hlinkClick r:id="" action="ppaction://media"/>
            <a:extLst>
              <a:ext uri="{FF2B5EF4-FFF2-40B4-BE49-F238E27FC236}">
                <a16:creationId xmlns:a16="http://schemas.microsoft.com/office/drawing/2014/main" id="{923DCE89-0E46-36F4-7072-9C87E053EBAA}"/>
              </a:ext>
            </a:extLst>
          </p:cNvPr>
          <p:cNvPicPr>
            <a:picLocks noRot="1" noChangeAspect="1"/>
          </p:cNvPicPr>
          <p:nvPr>
            <a:videoFile r:link="rId1"/>
          </p:nvPr>
        </p:nvPicPr>
        <p:blipFill>
          <a:blip r:embed="rId4"/>
          <a:stretch>
            <a:fillRect/>
          </a:stretch>
        </p:blipFill>
        <p:spPr>
          <a:xfrm>
            <a:off x="539552" y="2065277"/>
            <a:ext cx="7560840" cy="4271875"/>
          </a:xfrm>
          <a:prstGeom prst="rect">
            <a:avLst/>
          </a:prstGeom>
        </p:spPr>
      </p:pic>
    </p:spTree>
    <p:extLst>
      <p:ext uri="{BB962C8B-B14F-4D97-AF65-F5344CB8AC3E}">
        <p14:creationId xmlns:p14="http://schemas.microsoft.com/office/powerpoint/2010/main" val="14154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What is </a:t>
            </a:r>
            <a:r>
              <a:rPr lang="en-US" sz="2800" b="0" kern="0" dirty="0" err="1">
                <a:solidFill>
                  <a:srgbClr val="5D5D5D"/>
                </a:solidFill>
                <a:latin typeface="LM Roman 10" pitchFamily="2" charset="77"/>
                <a:cs typeface="Calibri" panose="020F0502020204030204" pitchFamily="34" charset="0"/>
              </a:rPr>
              <a:t>Exascale</a:t>
            </a:r>
            <a:r>
              <a:rPr lang="en-US" sz="2800" b="0" kern="0" dirty="0">
                <a:solidFill>
                  <a:srgbClr val="5D5D5D"/>
                </a:solidFill>
                <a:latin typeface="LM Roman 10" pitchFamily="2" charset="77"/>
                <a:cs typeface="Calibri" panose="020F0502020204030204" pitchFamily="34" charset="0"/>
              </a:rPr>
              <a:t> Computing?</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By LLNL</a:t>
            </a:r>
          </a:p>
        </p:txBody>
      </p:sp>
      <p:pic>
        <p:nvPicPr>
          <p:cNvPr id="2" name="Online Media 1">
            <a:hlinkClick r:id="" action="ppaction://media"/>
            <a:extLst>
              <a:ext uri="{FF2B5EF4-FFF2-40B4-BE49-F238E27FC236}">
                <a16:creationId xmlns:a16="http://schemas.microsoft.com/office/drawing/2014/main" id="{C2E25BE8-1739-DE65-424E-75E8D9822553}"/>
              </a:ext>
            </a:extLst>
          </p:cNvPr>
          <p:cNvPicPr>
            <a:picLocks noRot="1" noChangeAspect="1"/>
          </p:cNvPicPr>
          <p:nvPr>
            <a:videoFile r:link="rId1"/>
          </p:nvPr>
        </p:nvPicPr>
        <p:blipFill>
          <a:blip r:embed="rId4"/>
          <a:stretch>
            <a:fillRect/>
          </a:stretch>
        </p:blipFill>
        <p:spPr>
          <a:xfrm>
            <a:off x="539552" y="2083497"/>
            <a:ext cx="7488832" cy="4231190"/>
          </a:xfrm>
          <a:prstGeom prst="rect">
            <a:avLst/>
          </a:prstGeom>
        </p:spPr>
      </p:pic>
    </p:spTree>
    <p:extLst>
      <p:ext uri="{BB962C8B-B14F-4D97-AF65-F5344CB8AC3E}">
        <p14:creationId xmlns:p14="http://schemas.microsoft.com/office/powerpoint/2010/main" val="22872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err="1">
                <a:solidFill>
                  <a:srgbClr val="5D5D5D"/>
                </a:solidFill>
                <a:latin typeface="LM Roman 10" pitchFamily="2" charset="77"/>
                <a:cs typeface="Calibri" panose="020F0502020204030204" pitchFamily="34" charset="0"/>
              </a:rPr>
              <a:t>Exascale</a:t>
            </a:r>
            <a:r>
              <a:rPr lang="en-US" sz="2800" b="0" kern="0" dirty="0">
                <a:solidFill>
                  <a:srgbClr val="5D5D5D"/>
                </a:solidFill>
                <a:latin typeface="LM Roman 10" pitchFamily="2" charset="77"/>
                <a:cs typeface="Calibri" panose="020F0502020204030204" pitchFamily="34" charset="0"/>
              </a:rPr>
              <a:t> Computers</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Frontier (6.2022)</a:t>
            </a:r>
          </a:p>
        </p:txBody>
      </p:sp>
      <p:pic>
        <p:nvPicPr>
          <p:cNvPr id="2" name="Online Media 1">
            <a:hlinkClick r:id="" action="ppaction://media"/>
            <a:extLst>
              <a:ext uri="{FF2B5EF4-FFF2-40B4-BE49-F238E27FC236}">
                <a16:creationId xmlns:a16="http://schemas.microsoft.com/office/drawing/2014/main" id="{C50CBB2D-4DB9-E4FC-615B-48C5C8C589B1}"/>
              </a:ext>
            </a:extLst>
          </p:cNvPr>
          <p:cNvPicPr>
            <a:picLocks noRot="1" noChangeAspect="1"/>
          </p:cNvPicPr>
          <p:nvPr>
            <a:videoFile r:link="rId1"/>
          </p:nvPr>
        </p:nvPicPr>
        <p:blipFill>
          <a:blip r:embed="rId4"/>
          <a:stretch>
            <a:fillRect/>
          </a:stretch>
        </p:blipFill>
        <p:spPr>
          <a:xfrm>
            <a:off x="539552" y="2059633"/>
            <a:ext cx="7416824" cy="4190506"/>
          </a:xfrm>
          <a:prstGeom prst="rect">
            <a:avLst/>
          </a:prstGeom>
        </p:spPr>
      </p:pic>
    </p:spTree>
    <p:extLst>
      <p:ext uri="{BB962C8B-B14F-4D97-AF65-F5344CB8AC3E}">
        <p14:creationId xmlns:p14="http://schemas.microsoft.com/office/powerpoint/2010/main" val="300742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err="1">
                <a:solidFill>
                  <a:srgbClr val="5D5D5D"/>
                </a:solidFill>
                <a:latin typeface="LM Roman 10" pitchFamily="2" charset="77"/>
                <a:cs typeface="Calibri" panose="020F0502020204030204" pitchFamily="34" charset="0"/>
              </a:rPr>
              <a:t>Exascale</a:t>
            </a:r>
            <a:r>
              <a:rPr lang="en-US" sz="2800" b="0" kern="0" dirty="0">
                <a:solidFill>
                  <a:srgbClr val="5D5D5D"/>
                </a:solidFill>
                <a:latin typeface="LM Roman 10" pitchFamily="2" charset="77"/>
                <a:cs typeface="Calibri" panose="020F0502020204030204" pitchFamily="34" charset="0"/>
              </a:rPr>
              <a:t> Computers</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Aurora (11.2022)</a:t>
            </a:r>
          </a:p>
        </p:txBody>
      </p:sp>
      <p:pic>
        <p:nvPicPr>
          <p:cNvPr id="3" name="Online Media 2">
            <a:hlinkClick r:id="" action="ppaction://media"/>
            <a:extLst>
              <a:ext uri="{FF2B5EF4-FFF2-40B4-BE49-F238E27FC236}">
                <a16:creationId xmlns:a16="http://schemas.microsoft.com/office/drawing/2014/main" id="{B63F745B-325D-0991-8E74-8BD160ECA30B}"/>
              </a:ext>
            </a:extLst>
          </p:cNvPr>
          <p:cNvPicPr>
            <a:picLocks noRot="1" noChangeAspect="1"/>
          </p:cNvPicPr>
          <p:nvPr>
            <a:videoFile r:link="rId1"/>
          </p:nvPr>
        </p:nvPicPr>
        <p:blipFill>
          <a:blip r:embed="rId4"/>
          <a:stretch>
            <a:fillRect/>
          </a:stretch>
        </p:blipFill>
        <p:spPr>
          <a:xfrm>
            <a:off x="591840" y="2121489"/>
            <a:ext cx="7436544" cy="4201647"/>
          </a:xfrm>
          <a:prstGeom prst="rect">
            <a:avLst/>
          </a:prstGeom>
        </p:spPr>
      </p:pic>
    </p:spTree>
    <p:extLst>
      <p:ext uri="{BB962C8B-B14F-4D97-AF65-F5344CB8AC3E}">
        <p14:creationId xmlns:p14="http://schemas.microsoft.com/office/powerpoint/2010/main" val="402511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8A43B056-4B05-F22D-4A69-4992CBF521B5}"/>
              </a:ext>
            </a:extLst>
          </p:cNvPr>
          <p:cNvSpPr txBox="1"/>
          <p:nvPr/>
        </p:nvSpPr>
        <p:spPr>
          <a:xfrm>
            <a:off x="395536" y="1691745"/>
            <a:ext cx="8064896" cy="3340786"/>
          </a:xfrm>
          <a:prstGeom prst="rect">
            <a:avLst/>
          </a:prstGeom>
          <a:noFill/>
        </p:spPr>
        <p:txBody>
          <a:bodyPr wrap="square">
            <a:spAutoFit/>
          </a:bodyPr>
          <a:lstStyle/>
          <a:p>
            <a:pPr marL="342900" indent="-342900">
              <a:lnSpc>
                <a:spcPct val="120000"/>
              </a:lnSpc>
              <a:spcAft>
                <a:spcPts val="1800"/>
              </a:spcAft>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Introduction to parallel computing.</a:t>
            </a:r>
          </a:p>
          <a:p>
            <a:pPr marL="342900" indent="-342900">
              <a:lnSpc>
                <a:spcPct val="120000"/>
              </a:lnSpc>
              <a:spcAft>
                <a:spcPts val="1800"/>
              </a:spcAft>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Data parallelism with OpenMP: vector instructions, task parallelism in shared memory with threads, vector programming and SIMD extensions, and offloading to accelerators.</a:t>
            </a:r>
          </a:p>
          <a:p>
            <a:pPr marL="342900" indent="-342900">
              <a:lnSpc>
                <a:spcPct val="120000"/>
              </a:lnSpc>
              <a:spcAft>
                <a:spcPts val="1800"/>
              </a:spcAft>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Getting familiar with Intel OneAPI.</a:t>
            </a:r>
          </a:p>
          <a:p>
            <a:pPr marL="342900" indent="-342900">
              <a:lnSpc>
                <a:spcPct val="120000"/>
              </a:lnSpc>
              <a:spcAft>
                <a:spcPts val="1800"/>
              </a:spcAft>
              <a:buSzPct val="131000"/>
              <a:buFont typeface="Arial" panose="020B0604020202020204" pitchFamily="34" charset="0"/>
              <a:buChar char="•"/>
            </a:pPr>
            <a:r>
              <a:rPr lang="en-US" sz="2000" b="0" kern="0" dirty="0">
                <a:solidFill>
                  <a:schemeClr val="tx2"/>
                </a:solidFill>
                <a:latin typeface="LM Roman 10" pitchFamily="2" charset="77"/>
                <a:ea typeface="굴림" charset="-127"/>
                <a:cs typeface="Calibri" panose="020F0502020204030204" pitchFamily="34" charset="0"/>
              </a:rPr>
              <a:t>Getting access to a cluster of modern multi (CPUs) and many (GPUs) core processors (Intel Xeon /+ Nvidia GPUs architecture).</a:t>
            </a:r>
          </a:p>
        </p:txBody>
      </p:sp>
      <p:sp>
        <p:nvSpPr>
          <p:cNvPr id="4" name="תיבת טקסט 3">
            <a:extLst>
              <a:ext uri="{FF2B5EF4-FFF2-40B4-BE49-F238E27FC236}">
                <a16:creationId xmlns:a16="http://schemas.microsoft.com/office/drawing/2014/main" id="{341F8BFE-1B54-622B-7E29-41FE1E8E4C60}"/>
              </a:ext>
            </a:extLst>
          </p:cNvPr>
          <p:cNvSpPr txBox="1"/>
          <p:nvPr/>
        </p:nvSpPr>
        <p:spPr>
          <a:xfrm>
            <a:off x="899592" y="836712"/>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Course topics</a:t>
            </a:r>
            <a:endParaRPr lang="he-IL" sz="2800" b="0" dirty="0">
              <a:solidFill>
                <a:srgbClr val="5D5D5D"/>
              </a:solidFill>
              <a:latin typeface="LM Roman 10" pitchFamily="2" charset="77"/>
              <a:ea typeface="+mj-ea"/>
              <a:cs typeface="Calibri" panose="020F0502020204030204" pitchFamily="34" charset="0"/>
            </a:endParaRPr>
          </a:p>
        </p:txBody>
      </p:sp>
    </p:spTree>
    <p:extLst>
      <p:ext uri="{BB962C8B-B14F-4D97-AF65-F5344CB8AC3E}">
        <p14:creationId xmlns:p14="http://schemas.microsoft.com/office/powerpoint/2010/main" val="402224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Some-scale Computers</a:t>
            </a:r>
          </a:p>
        </p:txBody>
      </p:sp>
      <p:sp>
        <p:nvSpPr>
          <p:cNvPr id="6" name="Rectangle 3">
            <a:extLst>
              <a:ext uri="{FF2B5EF4-FFF2-40B4-BE49-F238E27FC236}">
                <a16:creationId xmlns:a16="http://schemas.microsoft.com/office/drawing/2014/main" id="{0653BA3F-45A8-EC77-8953-BADF6BFE8ED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Israel (2023-2024)</a:t>
            </a:r>
          </a:p>
        </p:txBody>
      </p:sp>
      <p:pic>
        <p:nvPicPr>
          <p:cNvPr id="5" name="Picture 4" descr="Graphical user interface, text&#10;&#10;Description automatically generated">
            <a:extLst>
              <a:ext uri="{FF2B5EF4-FFF2-40B4-BE49-F238E27FC236}">
                <a16:creationId xmlns:a16="http://schemas.microsoft.com/office/drawing/2014/main" id="{E490DB96-90E4-1DBF-51B7-1277CD96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58" y="2708920"/>
            <a:ext cx="7772400" cy="2418913"/>
          </a:xfrm>
          <a:prstGeom prst="rect">
            <a:avLst/>
          </a:prstGeom>
        </p:spPr>
      </p:pic>
      <p:pic>
        <p:nvPicPr>
          <p:cNvPr id="8" name="Picture 7" descr="Logo, company name&#10;&#10;Description automatically generated">
            <a:extLst>
              <a:ext uri="{FF2B5EF4-FFF2-40B4-BE49-F238E27FC236}">
                <a16:creationId xmlns:a16="http://schemas.microsoft.com/office/drawing/2014/main" id="{A8A0A7F8-9E2F-7392-0758-00501350A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50" y="2096504"/>
            <a:ext cx="2133600" cy="533400"/>
          </a:xfrm>
          <a:prstGeom prst="rect">
            <a:avLst/>
          </a:prstGeom>
        </p:spPr>
      </p:pic>
    </p:spTree>
    <p:extLst>
      <p:ext uri="{BB962C8B-B14F-4D97-AF65-F5344CB8AC3E}">
        <p14:creationId xmlns:p14="http://schemas.microsoft.com/office/powerpoint/2010/main" val="1710984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69000DA5-3EE7-7D85-854D-56A27F9C1B6E}"/>
              </a:ext>
            </a:extLst>
          </p:cNvPr>
          <p:cNvSpPr txBox="1"/>
          <p:nvPr/>
        </p:nvSpPr>
        <p:spPr>
          <a:xfrm>
            <a:off x="827584" y="1556792"/>
            <a:ext cx="7344816" cy="4330416"/>
          </a:xfrm>
          <a:prstGeom prst="rect">
            <a:avLst/>
          </a:prstGeom>
          <a:noFill/>
        </p:spPr>
        <p:txBody>
          <a:bodyPr wrap="square" rtlCol="1">
            <a:spAutoFit/>
          </a:bodyPr>
          <a:lstStyle/>
          <a:p>
            <a:pPr marL="342900" indent="-342900" algn="l">
              <a:lnSpc>
                <a:spcPct val="130000"/>
              </a:lnSpc>
              <a:buAutoNum type="arabicPeriod"/>
            </a:pPr>
            <a:r>
              <a:rPr lang="en-US"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b="0" dirty="0">
                <a:solidFill>
                  <a:srgbClr val="212529"/>
                </a:solidFill>
                <a:latin typeface="LM Roman 10" pitchFamily="2" charset="77"/>
              </a:rPr>
              <a:t>Concepts and Terminology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von Neumann Computer Architecture</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Moore’s Law and Dennard Scaling</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Flynn’s Taxonomy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Parallel Computing Terminology</a:t>
            </a:r>
            <a:endParaRPr lang="en-US" b="0" dirty="0">
              <a:solidFill>
                <a:schemeClr val="bg1">
                  <a:lumMod val="75000"/>
                </a:schemeClr>
              </a:solidFill>
              <a:latin typeface="LM Roman 10" pitchFamily="2" charset="77"/>
            </a:endParaRPr>
          </a:p>
          <a:p>
            <a:pPr marL="342900" indent="-342900">
              <a:lnSpc>
                <a:spcPct val="130000"/>
              </a:lnSpc>
              <a:buFontTx/>
              <a:buAutoNum type="arabicPeriod"/>
            </a:pPr>
            <a:r>
              <a:rPr lang="en-US"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
        <p:nvSpPr>
          <p:cNvPr id="5" name="תיבת טקסט 4">
            <a:extLst>
              <a:ext uri="{FF2B5EF4-FFF2-40B4-BE49-F238E27FC236}">
                <a16:creationId xmlns:a16="http://schemas.microsoft.com/office/drawing/2014/main" id="{F751E0DD-6804-A675-1EAB-8E7CEB4613D9}"/>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Tree>
    <p:extLst>
      <p:ext uri="{BB962C8B-B14F-4D97-AF65-F5344CB8AC3E}">
        <p14:creationId xmlns:p14="http://schemas.microsoft.com/office/powerpoint/2010/main" val="177651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מלבן 22">
            <a:extLst>
              <a:ext uri="{FF2B5EF4-FFF2-40B4-BE49-F238E27FC236}">
                <a16:creationId xmlns:a16="http://schemas.microsoft.com/office/drawing/2014/main" id="{2CCE5A33-D9B4-D25B-7BEB-40ED15D380E7}"/>
              </a:ext>
            </a:extLst>
          </p:cNvPr>
          <p:cNvSpPr/>
          <p:nvPr/>
        </p:nvSpPr>
        <p:spPr bwMode="auto">
          <a:xfrm>
            <a:off x="223309" y="5447960"/>
            <a:ext cx="8021099" cy="645336"/>
          </a:xfrm>
          <a:prstGeom prst="rect">
            <a:avLst/>
          </a:prstGeom>
          <a:solidFill>
            <a:srgbClr val="C6F1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von Neumann Computer Architecture</a:t>
            </a:r>
          </a:p>
        </p:txBody>
      </p:sp>
      <p:pic>
        <p:nvPicPr>
          <p:cNvPr id="11" name="תמונה 10" descr="תמונה שמכילה אדם, איש, קיר, חליפה&#10;&#10;התיאור נוצר באופן אוטומטי">
            <a:extLst>
              <a:ext uri="{FF2B5EF4-FFF2-40B4-BE49-F238E27FC236}">
                <a16:creationId xmlns:a16="http://schemas.microsoft.com/office/drawing/2014/main" id="{73A8697F-6CAB-1808-AA0E-BFF05110E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412" y="2508840"/>
            <a:ext cx="1649458" cy="2144296"/>
          </a:xfrm>
          <a:prstGeom prst="rect">
            <a:avLst/>
          </a:prstGeom>
        </p:spPr>
      </p:pic>
      <p:pic>
        <p:nvPicPr>
          <p:cNvPr id="15" name="תמונה 14">
            <a:extLst>
              <a:ext uri="{FF2B5EF4-FFF2-40B4-BE49-F238E27FC236}">
                <a16:creationId xmlns:a16="http://schemas.microsoft.com/office/drawing/2014/main" id="{A00DDD12-D27D-65D7-8A28-1DB90B2E5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0217" y="2511361"/>
            <a:ext cx="2493991" cy="2357799"/>
          </a:xfrm>
          <a:prstGeom prst="rect">
            <a:avLst/>
          </a:prstGeom>
        </p:spPr>
      </p:pic>
      <p:sp>
        <p:nvSpPr>
          <p:cNvPr id="17" name="תיבת טקסט 16">
            <a:extLst>
              <a:ext uri="{FF2B5EF4-FFF2-40B4-BE49-F238E27FC236}">
                <a16:creationId xmlns:a16="http://schemas.microsoft.com/office/drawing/2014/main" id="{CF89C8DA-75C3-7A34-FF73-FA55B8AEC200}"/>
              </a:ext>
            </a:extLst>
          </p:cNvPr>
          <p:cNvSpPr txBox="1"/>
          <p:nvPr/>
        </p:nvSpPr>
        <p:spPr>
          <a:xfrm>
            <a:off x="6876256" y="4716433"/>
            <a:ext cx="2060646" cy="584775"/>
          </a:xfrm>
          <a:prstGeom prst="rect">
            <a:avLst/>
          </a:prstGeom>
          <a:noFill/>
        </p:spPr>
        <p:txBody>
          <a:bodyPr wrap="square">
            <a:spAutoFit/>
          </a:bodyPr>
          <a:lstStyle/>
          <a:p>
            <a:pPr algn="ctr"/>
            <a:r>
              <a:rPr lang="en-US" sz="1600" b="0" dirty="0">
                <a:solidFill>
                  <a:srgbClr val="212529"/>
                </a:solidFill>
                <a:effectLst/>
                <a:latin typeface="LM Roman 10" pitchFamily="2" charset="77"/>
              </a:rPr>
              <a:t>John von Neumann circa 1940s.</a:t>
            </a:r>
            <a:endParaRPr lang="he-IL" sz="1600" b="0" dirty="0">
              <a:latin typeface="LM Roman 10" pitchFamily="2" charset="77"/>
            </a:endParaRPr>
          </a:p>
        </p:txBody>
      </p:sp>
      <p:sp>
        <p:nvSpPr>
          <p:cNvPr id="18" name="תיבת טקסט 17">
            <a:extLst>
              <a:ext uri="{FF2B5EF4-FFF2-40B4-BE49-F238E27FC236}">
                <a16:creationId xmlns:a16="http://schemas.microsoft.com/office/drawing/2014/main" id="{8A053C2E-4174-EF6D-4417-C1AC6CE6871A}"/>
              </a:ext>
            </a:extLst>
          </p:cNvPr>
          <p:cNvSpPr txBox="1"/>
          <p:nvPr/>
        </p:nvSpPr>
        <p:spPr>
          <a:xfrm>
            <a:off x="3779912" y="4890646"/>
            <a:ext cx="3168352" cy="338554"/>
          </a:xfrm>
          <a:prstGeom prst="rect">
            <a:avLst/>
          </a:prstGeom>
          <a:noFill/>
        </p:spPr>
        <p:txBody>
          <a:bodyPr wrap="square">
            <a:spAutoFit/>
          </a:bodyPr>
          <a:lstStyle/>
          <a:p>
            <a:r>
              <a:rPr lang="en-US" sz="1600" b="0" dirty="0">
                <a:solidFill>
                  <a:srgbClr val="212529"/>
                </a:solidFill>
                <a:effectLst/>
                <a:latin typeface="LM Roman 10" pitchFamily="2" charset="77"/>
              </a:rPr>
              <a:t>Basic computing architecture</a:t>
            </a:r>
            <a:endParaRPr lang="he-IL" sz="1600" b="0" dirty="0">
              <a:latin typeface="LM Roman 10" pitchFamily="2" charset="77"/>
            </a:endParaRP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569556" y="2060848"/>
            <a:ext cx="4218468" cy="2925801"/>
          </a:xfrm>
          <a:prstGeom prst="rect">
            <a:avLst/>
          </a:prstGeom>
          <a:noFill/>
        </p:spPr>
        <p:txBody>
          <a:bodyPr wrap="square">
            <a:spAutoFit/>
          </a:bodyPr>
          <a:lstStyle/>
          <a:p>
            <a:pPr algn="l"/>
            <a:r>
              <a:rPr lang="en-US" sz="2000" b="0" dirty="0">
                <a:solidFill>
                  <a:srgbClr val="212529"/>
                </a:solidFill>
                <a:latin typeface="LM Roman 10" pitchFamily="2" charset="77"/>
                <a:cs typeface="Calibri" panose="020F0502020204030204" pitchFamily="34" charset="0"/>
              </a:rPr>
              <a:t>Comprised of four main components:</a:t>
            </a:r>
          </a:p>
          <a:p>
            <a:pPr marL="180000" lvl="1">
              <a:lnSpc>
                <a:spcPct val="150000"/>
              </a:lnSpc>
              <a:buFont typeface="+mj-lt"/>
              <a:buAutoNum type="arabicPeriod"/>
            </a:pPr>
            <a:r>
              <a:rPr lang="en-US" sz="2000" b="0" dirty="0">
                <a:solidFill>
                  <a:srgbClr val="212529"/>
                </a:solidFill>
                <a:latin typeface="LM Roman 10" pitchFamily="2" charset="77"/>
                <a:cs typeface="Calibri" panose="020F0502020204030204" pitchFamily="34" charset="0"/>
              </a:rPr>
              <a:t>  Memory</a:t>
            </a:r>
          </a:p>
          <a:p>
            <a:pPr marL="180000" lvl="1">
              <a:lnSpc>
                <a:spcPct val="150000"/>
              </a:lnSpc>
              <a:buFont typeface="+mj-lt"/>
              <a:buAutoNum type="arabicPeriod"/>
            </a:pPr>
            <a:r>
              <a:rPr lang="en-US" sz="2000" b="0" dirty="0">
                <a:solidFill>
                  <a:srgbClr val="212529"/>
                </a:solidFill>
                <a:latin typeface="LM Roman 10" pitchFamily="2" charset="77"/>
                <a:cs typeface="Calibri" panose="020F0502020204030204" pitchFamily="34" charset="0"/>
              </a:rPr>
              <a:t>  Control Unit</a:t>
            </a:r>
          </a:p>
          <a:p>
            <a:pPr marL="180000" lvl="1">
              <a:lnSpc>
                <a:spcPct val="150000"/>
              </a:lnSpc>
              <a:buFont typeface="+mj-lt"/>
              <a:buAutoNum type="arabicPeriod"/>
            </a:pPr>
            <a:r>
              <a:rPr lang="en-US" sz="2000" b="0" dirty="0">
                <a:solidFill>
                  <a:srgbClr val="212529"/>
                </a:solidFill>
                <a:latin typeface="LM Roman 10" pitchFamily="2" charset="77"/>
                <a:cs typeface="Calibri" panose="020F0502020204030204" pitchFamily="34" charset="0"/>
              </a:rPr>
              <a:t>  Arithmetic Logic Unit</a:t>
            </a:r>
          </a:p>
          <a:p>
            <a:pPr marL="180000" lvl="1">
              <a:lnSpc>
                <a:spcPct val="150000"/>
              </a:lnSpc>
              <a:buFont typeface="+mj-lt"/>
              <a:buAutoNum type="arabicPeriod"/>
            </a:pPr>
            <a:r>
              <a:rPr lang="en-US" sz="2000" b="0" dirty="0">
                <a:solidFill>
                  <a:srgbClr val="212529"/>
                </a:solidFill>
                <a:latin typeface="LM Roman 10" pitchFamily="2" charset="77"/>
                <a:cs typeface="Calibri" panose="020F0502020204030204" pitchFamily="34" charset="0"/>
              </a:rPr>
              <a:t>  Input/Output</a:t>
            </a:r>
          </a:p>
          <a:p>
            <a:pPr algn="l">
              <a:lnSpc>
                <a:spcPct val="150000"/>
              </a:lnSpc>
            </a:pPr>
            <a:endParaRPr lang="en-US" b="0" dirty="0">
              <a:solidFill>
                <a:srgbClr val="212529"/>
              </a:solidFill>
              <a:latin typeface="LM Roman 10" pitchFamily="2" charset="77"/>
            </a:endParaRPr>
          </a:p>
        </p:txBody>
      </p:sp>
      <p:sp>
        <p:nvSpPr>
          <p:cNvPr id="22" name="תיבת טקסט 21">
            <a:extLst>
              <a:ext uri="{FF2B5EF4-FFF2-40B4-BE49-F238E27FC236}">
                <a16:creationId xmlns:a16="http://schemas.microsoft.com/office/drawing/2014/main" id="{D381D845-5B34-1913-6737-5703AD2E599A}"/>
              </a:ext>
            </a:extLst>
          </p:cNvPr>
          <p:cNvSpPr txBox="1"/>
          <p:nvPr/>
        </p:nvSpPr>
        <p:spPr>
          <a:xfrm>
            <a:off x="338293" y="5488930"/>
            <a:ext cx="9020717" cy="463588"/>
          </a:xfrm>
          <a:prstGeom prst="rect">
            <a:avLst/>
          </a:prstGeom>
          <a:noFill/>
        </p:spPr>
        <p:txBody>
          <a:bodyPr wrap="square">
            <a:spAutoFit/>
          </a:bodyPr>
          <a:lstStyle/>
          <a:p>
            <a:pPr algn="l">
              <a:lnSpc>
                <a:spcPct val="150000"/>
              </a:lnSpc>
            </a:pPr>
            <a:r>
              <a:rPr lang="en-US" b="0" dirty="0">
                <a:solidFill>
                  <a:srgbClr val="212529"/>
                </a:solidFill>
                <a:effectLst/>
                <a:latin typeface="LM Roman 10" pitchFamily="2" charset="77"/>
              </a:rPr>
              <a:t>Parallel computers still follow this basic design, just multiplied in units.</a:t>
            </a:r>
          </a:p>
        </p:txBody>
      </p:sp>
    </p:spTree>
    <p:extLst>
      <p:ext uri="{BB962C8B-B14F-4D97-AF65-F5344CB8AC3E}">
        <p14:creationId xmlns:p14="http://schemas.microsoft.com/office/powerpoint/2010/main" val="156944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84076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The Harsh Reality of Hardware Trends:</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Moore’s Law and Dennard Scaling</a:t>
            </a:r>
          </a:p>
        </p:txBody>
      </p:sp>
      <p:sp>
        <p:nvSpPr>
          <p:cNvPr id="2" name="תיבת טקסט 1">
            <a:extLst>
              <a:ext uri="{FF2B5EF4-FFF2-40B4-BE49-F238E27FC236}">
                <a16:creationId xmlns:a16="http://schemas.microsoft.com/office/drawing/2014/main" id="{B2965C20-3CE3-6383-6C67-00013FEFE863}"/>
              </a:ext>
            </a:extLst>
          </p:cNvPr>
          <p:cNvSpPr txBox="1"/>
          <p:nvPr/>
        </p:nvSpPr>
        <p:spPr>
          <a:xfrm>
            <a:off x="395536" y="1951034"/>
            <a:ext cx="7891051" cy="1621982"/>
          </a:xfrm>
          <a:prstGeom prst="rect">
            <a:avLst/>
          </a:prstGeom>
          <a:noFill/>
        </p:spPr>
        <p:txBody>
          <a:bodyPr wrap="square">
            <a:spAutoFit/>
          </a:bodyPr>
          <a:lstStyle/>
          <a:p>
            <a:pPr marL="285750"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Moore’s law states that every 2 years or so, the number of transistors on a semiconductor device (or “chip”) will double.</a:t>
            </a:r>
          </a:p>
          <a:p>
            <a:pPr marL="285750"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Moore’s law dates back to 1965, and up until 2004, it resulted in ever faster chips.</a:t>
            </a:r>
          </a:p>
        </p:txBody>
      </p:sp>
      <p:sp>
        <p:nvSpPr>
          <p:cNvPr id="9" name="תיבת טקסט 8">
            <a:extLst>
              <a:ext uri="{FF2B5EF4-FFF2-40B4-BE49-F238E27FC236}">
                <a16:creationId xmlns:a16="http://schemas.microsoft.com/office/drawing/2014/main" id="{4C53DEFD-4ACF-BCFC-2221-2F9380FF6A11}"/>
              </a:ext>
            </a:extLst>
          </p:cNvPr>
          <p:cNvSpPr txBox="1"/>
          <p:nvPr/>
        </p:nvSpPr>
        <p:spPr>
          <a:xfrm>
            <a:off x="2195736" y="5991671"/>
            <a:ext cx="5040560" cy="430887"/>
          </a:xfrm>
          <a:prstGeom prst="rect">
            <a:avLst/>
          </a:prstGeom>
          <a:noFill/>
        </p:spPr>
        <p:txBody>
          <a:bodyPr wrap="square">
            <a:spAutoFit/>
          </a:bodyPr>
          <a:lstStyle/>
          <a:p>
            <a:r>
              <a:rPr lang="en-US" sz="1100" b="0" dirty="0">
                <a:solidFill>
                  <a:srgbClr val="212529"/>
                </a:solidFill>
                <a:latin typeface="LM Roman 10" pitchFamily="2" charset="77"/>
              </a:rPr>
              <a:t>Hennessy, John L., and David A. Patterson. "A new golden age for computer architecture." Communications of the ACM 62.2 (2019): 48-60.</a:t>
            </a:r>
            <a:endParaRPr lang="he-IL" sz="1100" b="0" dirty="0">
              <a:solidFill>
                <a:srgbClr val="212529"/>
              </a:solidFill>
              <a:latin typeface="LM Roman 10" pitchFamily="2" charset="77"/>
            </a:endParaRPr>
          </a:p>
        </p:txBody>
      </p:sp>
      <p:grpSp>
        <p:nvGrpSpPr>
          <p:cNvPr id="3" name="קבוצה 2">
            <a:extLst>
              <a:ext uri="{FF2B5EF4-FFF2-40B4-BE49-F238E27FC236}">
                <a16:creationId xmlns:a16="http://schemas.microsoft.com/office/drawing/2014/main" id="{899E19DA-C09B-6F8F-9198-8404015E9F25}"/>
              </a:ext>
            </a:extLst>
          </p:cNvPr>
          <p:cNvGrpSpPr/>
          <p:nvPr/>
        </p:nvGrpSpPr>
        <p:grpSpPr>
          <a:xfrm>
            <a:off x="2267744" y="3558048"/>
            <a:ext cx="4536504" cy="2391232"/>
            <a:chOff x="2267744" y="3558048"/>
            <a:chExt cx="4536504" cy="2391232"/>
          </a:xfrm>
        </p:grpSpPr>
        <p:pic>
          <p:nvPicPr>
            <p:cNvPr id="12" name="תמונה 11">
              <a:extLst>
                <a:ext uri="{FF2B5EF4-FFF2-40B4-BE49-F238E27FC236}">
                  <a16:creationId xmlns:a16="http://schemas.microsoft.com/office/drawing/2014/main" id="{181C98CC-36AF-4128-3452-74181FBD0EC8}"/>
                </a:ext>
              </a:extLst>
            </p:cNvPr>
            <p:cNvPicPr>
              <a:picLocks noChangeAspect="1"/>
            </p:cNvPicPr>
            <p:nvPr/>
          </p:nvPicPr>
          <p:blipFill rotWithShape="1">
            <a:blip r:embed="rId3">
              <a:extLst>
                <a:ext uri="{28A0092B-C50C-407E-A947-70E740481C1C}">
                  <a14:useLocalDpi xmlns:a14="http://schemas.microsoft.com/office/drawing/2010/main" val="0"/>
                </a:ext>
              </a:extLst>
            </a:blip>
            <a:srcRect l="3763" t="3066" r="4267" b="7712"/>
            <a:stretch/>
          </p:blipFill>
          <p:spPr>
            <a:xfrm>
              <a:off x="2267744" y="3558048"/>
              <a:ext cx="4536504" cy="2391232"/>
            </a:xfrm>
            <a:prstGeom prst="rect">
              <a:avLst/>
            </a:prstGeom>
          </p:spPr>
        </p:pic>
        <p:sp>
          <p:nvSpPr>
            <p:cNvPr id="13" name="תיבת טקסט 12">
              <a:extLst>
                <a:ext uri="{FF2B5EF4-FFF2-40B4-BE49-F238E27FC236}">
                  <a16:creationId xmlns:a16="http://schemas.microsoft.com/office/drawing/2014/main" id="{560E45CC-27BD-D377-5A37-192E5E0826D9}"/>
                </a:ext>
              </a:extLst>
            </p:cNvPr>
            <p:cNvSpPr txBox="1"/>
            <p:nvPr/>
          </p:nvSpPr>
          <p:spPr>
            <a:xfrm>
              <a:off x="2915816" y="3558048"/>
              <a:ext cx="3240360" cy="261610"/>
            </a:xfrm>
            <a:prstGeom prst="rect">
              <a:avLst/>
            </a:prstGeom>
            <a:solidFill>
              <a:srgbClr val="DAEAF3"/>
            </a:solidFill>
          </p:spPr>
          <p:txBody>
            <a:bodyPr wrap="square" rtlCol="1">
              <a:spAutoFit/>
            </a:bodyPr>
            <a:lstStyle/>
            <a:p>
              <a:r>
                <a:rPr lang="en-US" sz="1100" b="0" dirty="0">
                  <a:solidFill>
                    <a:schemeClr val="tx2"/>
                  </a:solidFill>
                  <a:latin typeface="LM Roman 10" pitchFamily="2" charset="77"/>
                </a:rPr>
                <a:t>Moore’s Law vs. Intel Microprocessor Density</a:t>
              </a:r>
              <a:endParaRPr lang="he-IL" sz="1100" b="0" dirty="0">
                <a:solidFill>
                  <a:schemeClr val="tx2"/>
                </a:solidFill>
                <a:latin typeface="LM Roman 10" pitchFamily="2" charset="77"/>
              </a:endParaRPr>
            </a:p>
          </p:txBody>
        </p:sp>
      </p:grpSp>
    </p:spTree>
    <p:extLst>
      <p:ext uri="{BB962C8B-B14F-4D97-AF65-F5344CB8AC3E}">
        <p14:creationId xmlns:p14="http://schemas.microsoft.com/office/powerpoint/2010/main" val="3316373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768752"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The Harsh Reality of Hardware Trends:</a:t>
            </a:r>
          </a:p>
        </p:txBody>
      </p:sp>
      <p:sp>
        <p:nvSpPr>
          <p:cNvPr id="2" name="תיבת טקסט 1">
            <a:extLst>
              <a:ext uri="{FF2B5EF4-FFF2-40B4-BE49-F238E27FC236}">
                <a16:creationId xmlns:a16="http://schemas.microsoft.com/office/drawing/2014/main" id="{B2965C20-3CE3-6383-6C67-00013FEFE863}"/>
              </a:ext>
            </a:extLst>
          </p:cNvPr>
          <p:cNvSpPr txBox="1"/>
          <p:nvPr/>
        </p:nvSpPr>
        <p:spPr>
          <a:xfrm>
            <a:off x="353532" y="1951034"/>
            <a:ext cx="8826980" cy="1986569"/>
          </a:xfrm>
          <a:prstGeom prst="rect">
            <a:avLst/>
          </a:prstGeom>
          <a:noFill/>
        </p:spPr>
        <p:txBody>
          <a:bodyPr wrap="square">
            <a:spAutoFit/>
          </a:bodyPr>
          <a:lstStyle/>
          <a:p>
            <a:pPr marL="285750"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Features etched onto a chip became smaller and smaller and the energy required to switch states of transistors (the dynamic energy) went down.</a:t>
            </a:r>
          </a:p>
          <a:p>
            <a:pPr marL="285750" indent="-285750" algn="l">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This is called Dennard scaling, which noted that with smaller features on a chip, the voltage decreased, and chips could be driven at higher frequencies.</a:t>
            </a:r>
          </a:p>
        </p:txBody>
      </p:sp>
      <p:sp>
        <p:nvSpPr>
          <p:cNvPr id="3" name="תיבת טקסט 2">
            <a:extLst>
              <a:ext uri="{FF2B5EF4-FFF2-40B4-BE49-F238E27FC236}">
                <a16:creationId xmlns:a16="http://schemas.microsoft.com/office/drawing/2014/main" id="{D6AAA11A-6248-E606-878E-71175E4C5C3B}"/>
              </a:ext>
            </a:extLst>
          </p:cNvPr>
          <p:cNvSpPr txBox="1"/>
          <p:nvPr/>
        </p:nvSpPr>
        <p:spPr>
          <a:xfrm>
            <a:off x="2195736" y="6021288"/>
            <a:ext cx="5256584" cy="430887"/>
          </a:xfrm>
          <a:prstGeom prst="rect">
            <a:avLst/>
          </a:prstGeom>
          <a:noFill/>
        </p:spPr>
        <p:txBody>
          <a:bodyPr wrap="square">
            <a:spAutoFit/>
          </a:bodyPr>
          <a:lstStyle/>
          <a:p>
            <a:r>
              <a:rPr lang="en-US" sz="1100" b="0" dirty="0">
                <a:solidFill>
                  <a:srgbClr val="212529"/>
                </a:solidFill>
                <a:latin typeface="LM Roman 10" pitchFamily="2" charset="77"/>
              </a:rPr>
              <a:t>Hennessy, John L., and David A. Patterson. "A new golden age for computer architecture." Communications of the ACM 62.2 (2019): 48-60.</a:t>
            </a:r>
            <a:endParaRPr lang="he-IL" sz="1100" b="0" dirty="0">
              <a:solidFill>
                <a:srgbClr val="212529"/>
              </a:solidFill>
              <a:latin typeface="LM Roman 10" pitchFamily="2" charset="77"/>
            </a:endParaRPr>
          </a:p>
        </p:txBody>
      </p:sp>
      <p:grpSp>
        <p:nvGrpSpPr>
          <p:cNvPr id="9" name="קבוצה 8">
            <a:extLst>
              <a:ext uri="{FF2B5EF4-FFF2-40B4-BE49-F238E27FC236}">
                <a16:creationId xmlns:a16="http://schemas.microsoft.com/office/drawing/2014/main" id="{92C4FAC3-AD58-0D17-B2B8-91768E2AAA55}"/>
              </a:ext>
            </a:extLst>
          </p:cNvPr>
          <p:cNvGrpSpPr/>
          <p:nvPr/>
        </p:nvGrpSpPr>
        <p:grpSpPr>
          <a:xfrm>
            <a:off x="2267744" y="3679226"/>
            <a:ext cx="4392488" cy="2415692"/>
            <a:chOff x="1743578" y="3356992"/>
            <a:chExt cx="5060670" cy="2737926"/>
          </a:xfrm>
        </p:grpSpPr>
        <p:pic>
          <p:nvPicPr>
            <p:cNvPr id="6" name="תמונה 5">
              <a:extLst>
                <a:ext uri="{FF2B5EF4-FFF2-40B4-BE49-F238E27FC236}">
                  <a16:creationId xmlns:a16="http://schemas.microsoft.com/office/drawing/2014/main" id="{4540B0DF-0E58-265C-5F1C-896348AB2DA1}"/>
                </a:ext>
              </a:extLst>
            </p:cNvPr>
            <p:cNvPicPr>
              <a:picLocks noChangeAspect="1"/>
            </p:cNvPicPr>
            <p:nvPr/>
          </p:nvPicPr>
          <p:blipFill rotWithShape="1">
            <a:blip r:embed="rId3">
              <a:extLst>
                <a:ext uri="{28A0092B-C50C-407E-A947-70E740481C1C}">
                  <a14:useLocalDpi xmlns:a14="http://schemas.microsoft.com/office/drawing/2010/main" val="0"/>
                </a:ext>
              </a:extLst>
            </a:blip>
            <a:srcRect l="3649" t="348" r="4449"/>
            <a:stretch/>
          </p:blipFill>
          <p:spPr>
            <a:xfrm>
              <a:off x="1743578" y="3356992"/>
              <a:ext cx="5060670" cy="2737926"/>
            </a:xfrm>
            <a:prstGeom prst="rect">
              <a:avLst/>
            </a:prstGeom>
          </p:spPr>
        </p:pic>
        <p:sp>
          <p:nvSpPr>
            <p:cNvPr id="7" name="תיבת טקסט 6">
              <a:extLst>
                <a:ext uri="{FF2B5EF4-FFF2-40B4-BE49-F238E27FC236}">
                  <a16:creationId xmlns:a16="http://schemas.microsoft.com/office/drawing/2014/main" id="{D3F79F83-97B1-A85F-FA3C-F16C9181F77C}"/>
                </a:ext>
              </a:extLst>
            </p:cNvPr>
            <p:cNvSpPr txBox="1"/>
            <p:nvPr/>
          </p:nvSpPr>
          <p:spPr>
            <a:xfrm>
              <a:off x="3390243" y="3373400"/>
              <a:ext cx="2016224" cy="296507"/>
            </a:xfrm>
            <a:prstGeom prst="rect">
              <a:avLst/>
            </a:prstGeom>
            <a:solidFill>
              <a:srgbClr val="DAEAF3"/>
            </a:solidFill>
          </p:spPr>
          <p:txBody>
            <a:bodyPr wrap="square" rtlCol="1">
              <a:spAutoFit/>
            </a:bodyPr>
            <a:lstStyle/>
            <a:p>
              <a:r>
                <a:rPr lang="en-US" sz="1100" b="0" dirty="0">
                  <a:solidFill>
                    <a:schemeClr val="tx2"/>
                  </a:solidFill>
                  <a:latin typeface="LM Roman 10" pitchFamily="2" charset="77"/>
                </a:rPr>
                <a:t>Dennard scaling</a:t>
              </a:r>
              <a:endParaRPr lang="he-IL" sz="1100" b="0" dirty="0">
                <a:solidFill>
                  <a:schemeClr val="tx2"/>
                </a:solidFill>
                <a:latin typeface="LM Roman 10" pitchFamily="2" charset="77"/>
              </a:endParaRPr>
            </a:p>
          </p:txBody>
        </p:sp>
      </p:grpSp>
      <p:sp>
        <p:nvSpPr>
          <p:cNvPr id="5" name="Rectangle 3">
            <a:extLst>
              <a:ext uri="{FF2B5EF4-FFF2-40B4-BE49-F238E27FC236}">
                <a16:creationId xmlns:a16="http://schemas.microsoft.com/office/drawing/2014/main" id="{4516F437-BCA9-A775-3D22-0272B59158D5}"/>
              </a:ext>
            </a:extLst>
          </p:cNvPr>
          <p:cNvSpPr txBox="1">
            <a:spLocks noChangeArrowheads="1"/>
          </p:cNvSpPr>
          <p:nvPr/>
        </p:nvSpPr>
        <p:spPr bwMode="auto">
          <a:xfrm>
            <a:off x="467544"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Moore’s Law and Dennard Scaling</a:t>
            </a:r>
          </a:p>
        </p:txBody>
      </p:sp>
    </p:spTree>
    <p:extLst>
      <p:ext uri="{BB962C8B-B14F-4D97-AF65-F5344CB8AC3E}">
        <p14:creationId xmlns:p14="http://schemas.microsoft.com/office/powerpoint/2010/main" val="3886480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768752"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The Harsh Reality of Hardware Trends:</a:t>
            </a:r>
          </a:p>
        </p:txBody>
      </p:sp>
      <p:sp>
        <p:nvSpPr>
          <p:cNvPr id="3" name="תיבת טקסט 2">
            <a:extLst>
              <a:ext uri="{FF2B5EF4-FFF2-40B4-BE49-F238E27FC236}">
                <a16:creationId xmlns:a16="http://schemas.microsoft.com/office/drawing/2014/main" id="{D6AAA11A-6248-E606-878E-71175E4C5C3B}"/>
              </a:ext>
            </a:extLst>
          </p:cNvPr>
          <p:cNvSpPr txBox="1"/>
          <p:nvPr/>
        </p:nvSpPr>
        <p:spPr>
          <a:xfrm>
            <a:off x="755576" y="5840673"/>
            <a:ext cx="5256584" cy="600164"/>
          </a:xfrm>
          <a:prstGeom prst="rect">
            <a:avLst/>
          </a:prstGeom>
          <a:noFill/>
        </p:spPr>
        <p:txBody>
          <a:bodyPr wrap="square">
            <a:spAutoFit/>
          </a:bodyPr>
          <a:lstStyle/>
          <a:p>
            <a:r>
              <a:rPr lang="en-US" sz="1100" b="0" dirty="0">
                <a:solidFill>
                  <a:srgbClr val="212529"/>
                </a:solidFill>
                <a:latin typeface="LM Roman 10" pitchFamily="2" charset="77"/>
              </a:rPr>
              <a:t>Orange: Moore’s Law trend; Purple: Dennard scaling breakdown; Green &amp; Red: Immediate implications of Dennard scaling breakdown; Blue: Slowdown of ST increase in performances; Black: The age of increase parallelism. </a:t>
            </a:r>
          </a:p>
        </p:txBody>
      </p:sp>
      <p:sp>
        <p:nvSpPr>
          <p:cNvPr id="5" name="Rectangle 3">
            <a:extLst>
              <a:ext uri="{FF2B5EF4-FFF2-40B4-BE49-F238E27FC236}">
                <a16:creationId xmlns:a16="http://schemas.microsoft.com/office/drawing/2014/main" id="{4516F437-BCA9-A775-3D22-0272B59158D5}"/>
              </a:ext>
            </a:extLst>
          </p:cNvPr>
          <p:cNvSpPr txBox="1">
            <a:spLocks noChangeArrowheads="1"/>
          </p:cNvSpPr>
          <p:nvPr/>
        </p:nvSpPr>
        <p:spPr bwMode="auto">
          <a:xfrm>
            <a:off x="467544"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000" b="0" u="sng" kern="0" dirty="0">
                <a:solidFill>
                  <a:schemeClr val="tx2"/>
                </a:solidFill>
                <a:latin typeface="LM Roman 10" pitchFamily="2" charset="77"/>
                <a:ea typeface="굴림" charset="-127"/>
                <a:cs typeface="Calibri" panose="020F0502020204030204" pitchFamily="34" charset="0"/>
              </a:rPr>
              <a:t>Karl Rupp, 42 Years of Microprocessor Trend Data, 2018 </a:t>
            </a:r>
          </a:p>
          <a:p>
            <a:pPr marL="0" indent="0">
              <a:buNone/>
            </a:pPr>
            <a:endParaRPr lang="en-US" sz="2000" b="0" u="sng" kern="0" dirty="0">
              <a:solidFill>
                <a:schemeClr val="tx2"/>
              </a:solidFill>
              <a:latin typeface="LM Roman 10" pitchFamily="2" charset="77"/>
              <a:ea typeface="굴림" charset="-127"/>
              <a:cs typeface="Calibri" panose="020F0502020204030204" pitchFamily="34" charset="0"/>
            </a:endParaRPr>
          </a:p>
        </p:txBody>
      </p:sp>
      <p:pic>
        <p:nvPicPr>
          <p:cNvPr id="10" name="Picture 9" descr="Chart, scatter chart&#10;&#10;Description automatically generated">
            <a:extLst>
              <a:ext uri="{FF2B5EF4-FFF2-40B4-BE49-F238E27FC236}">
                <a16:creationId xmlns:a16="http://schemas.microsoft.com/office/drawing/2014/main" id="{FDD6B9C7-2CE4-5733-B862-1F35D0582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71" y="2025439"/>
            <a:ext cx="6768752" cy="3815234"/>
          </a:xfrm>
          <a:prstGeom prst="rect">
            <a:avLst/>
          </a:prstGeom>
        </p:spPr>
      </p:pic>
    </p:spTree>
    <p:extLst>
      <p:ext uri="{BB962C8B-B14F-4D97-AF65-F5344CB8AC3E}">
        <p14:creationId xmlns:p14="http://schemas.microsoft.com/office/powerpoint/2010/main" val="19461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552728"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The Harsh Reality of Hardware Trends:</a:t>
            </a:r>
          </a:p>
        </p:txBody>
      </p:sp>
      <p:sp>
        <p:nvSpPr>
          <p:cNvPr id="2" name="תיבת טקסט 1">
            <a:extLst>
              <a:ext uri="{FF2B5EF4-FFF2-40B4-BE49-F238E27FC236}">
                <a16:creationId xmlns:a16="http://schemas.microsoft.com/office/drawing/2014/main" id="{B2965C20-3CE3-6383-6C67-00013FEFE863}"/>
              </a:ext>
            </a:extLst>
          </p:cNvPr>
          <p:cNvSpPr txBox="1"/>
          <p:nvPr/>
        </p:nvSpPr>
        <p:spPr>
          <a:xfrm>
            <a:off x="395536" y="2052946"/>
            <a:ext cx="8640960" cy="3913892"/>
          </a:xfrm>
          <a:prstGeom prst="rect">
            <a:avLst/>
          </a:prstGeom>
          <a:noFill/>
        </p:spPr>
        <p:txBody>
          <a:bodyPr wrap="square">
            <a:spAutoFit/>
          </a:bodyPr>
          <a:lstStyle/>
          <a:p>
            <a:pPr marL="285750" indent="-285750" algn="l">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Around 2004, Moore’s law stopped delivering higher clock speeds. The dynamic energy for switching transistors continued to decrease. Leakage and other static energy demands did not decrease. Eventually, they came to dominate the energy needed to drive a chip and Dennard scaling ended.</a:t>
            </a:r>
          </a:p>
          <a:p>
            <a:pPr marL="285750" indent="-285750" algn="l">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Moore’s law continued to shrink transistors. With the end of Dennard scaling, however, the benefits from increasing transistor counts could only arise from </a:t>
            </a:r>
            <a:r>
              <a:rPr lang="en-US" sz="2000" b="0" u="sng" dirty="0">
                <a:solidFill>
                  <a:srgbClr val="212529"/>
                </a:solidFill>
                <a:effectLst/>
                <a:latin typeface="LM Roman 10" pitchFamily="2" charset="77"/>
                <a:cs typeface="Calibri" panose="020F0502020204030204" pitchFamily="34" charset="0"/>
              </a:rPr>
              <a:t>architectural innovation</a:t>
            </a:r>
            <a:r>
              <a:rPr lang="en-US" sz="2000" b="0" dirty="0">
                <a:solidFill>
                  <a:srgbClr val="212529"/>
                </a:solidFill>
                <a:effectLst/>
                <a:latin typeface="LM Roman 10" pitchFamily="2" charset="77"/>
                <a:cs typeface="Calibri" panose="020F0502020204030204" pitchFamily="34" charset="0"/>
              </a:rPr>
              <a:t>. </a:t>
            </a:r>
          </a:p>
          <a:p>
            <a:pPr marL="285750" indent="-285750" algn="l">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That means more cores, wider vector units, special purpose accelerators, etc.</a:t>
            </a:r>
            <a:endParaRPr lang="en-US" sz="2000" b="0" dirty="0">
              <a:solidFill>
                <a:srgbClr val="212529"/>
              </a:solidFill>
              <a:latin typeface="LM Roman 10" pitchFamily="2" charset="77"/>
              <a:cs typeface="Calibri" panose="020F0502020204030204" pitchFamily="34" charset="0"/>
            </a:endParaRPr>
          </a:p>
        </p:txBody>
      </p:sp>
      <p:sp>
        <p:nvSpPr>
          <p:cNvPr id="3" name="Rectangle 3">
            <a:extLst>
              <a:ext uri="{FF2B5EF4-FFF2-40B4-BE49-F238E27FC236}">
                <a16:creationId xmlns:a16="http://schemas.microsoft.com/office/drawing/2014/main" id="{1839EF4F-7BFD-8D74-95AB-7688C784FB43}"/>
              </a:ext>
            </a:extLst>
          </p:cNvPr>
          <p:cNvSpPr txBox="1">
            <a:spLocks noChangeArrowheads="1"/>
          </p:cNvSpPr>
          <p:nvPr/>
        </p:nvSpPr>
        <p:spPr bwMode="auto">
          <a:xfrm>
            <a:off x="467544"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Moore’s Law and Dennard Scaling</a:t>
            </a:r>
          </a:p>
        </p:txBody>
      </p:sp>
    </p:spTree>
    <p:extLst>
      <p:ext uri="{BB962C8B-B14F-4D97-AF65-F5344CB8AC3E}">
        <p14:creationId xmlns:p14="http://schemas.microsoft.com/office/powerpoint/2010/main" val="2200133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2060848"/>
            <a:ext cx="7458828" cy="1329595"/>
          </a:xfrm>
          <a:prstGeom prst="rect">
            <a:avLst/>
          </a:prstGeom>
          <a:noFill/>
        </p:spPr>
        <p:txBody>
          <a:bodyPr wrap="square">
            <a:spAutoFit/>
          </a:bodyPr>
          <a:lstStyle/>
          <a:p>
            <a:pPr marL="285750" indent="-285750" algn="l">
              <a:lnSpc>
                <a:spcPct val="120000"/>
              </a:lnSpc>
              <a:spcAft>
                <a:spcPts val="1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a:t>
            </a:r>
            <a:r>
              <a:rPr lang="en-US" sz="2000" b="0" dirty="0">
                <a:solidFill>
                  <a:srgbClr val="212529"/>
                </a:solidFill>
                <a:effectLst/>
                <a:latin typeface="LM Roman 10" pitchFamily="2" charset="77"/>
                <a:cs typeface="Calibri" panose="020F0502020204030204" pitchFamily="34" charset="0"/>
              </a:rPr>
              <a:t>istinguishes multi-processor computer architectures according to how they can be classified</a:t>
            </a:r>
          </a:p>
          <a:p>
            <a:pPr marL="285750" indent="-285750" algn="l">
              <a:lnSpc>
                <a:spcPct val="120000"/>
              </a:lnSpc>
              <a:spcAft>
                <a:spcPts val="1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One of the more widely used classifications, in use since 1966,</a:t>
            </a:r>
            <a:endParaRPr lang="en-US" sz="2000" b="0" dirty="0">
              <a:solidFill>
                <a:srgbClr val="212529"/>
              </a:solidFill>
              <a:latin typeface="LM Roman 10" pitchFamily="2" charset="77"/>
              <a:cs typeface="Calibri" panose="020F0502020204030204" pitchFamily="34" charset="0"/>
            </a:endParaRPr>
          </a:p>
        </p:txBody>
      </p:sp>
      <p:pic>
        <p:nvPicPr>
          <p:cNvPr id="3" name="תמונה 2" descr="תמונה שמכילה שולחן&#10;&#10;התיאור נוצר באופן אוטומטי">
            <a:extLst>
              <a:ext uri="{FF2B5EF4-FFF2-40B4-BE49-F238E27FC236}">
                <a16:creationId xmlns:a16="http://schemas.microsoft.com/office/drawing/2014/main" id="{D9AD56BC-51A6-08B8-8F66-CC6924CD5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424813"/>
            <a:ext cx="4457700" cy="2752725"/>
          </a:xfrm>
          <a:prstGeom prst="rect">
            <a:avLst/>
          </a:prstGeom>
        </p:spPr>
      </p:pic>
    </p:spTree>
    <p:extLst>
      <p:ext uri="{BB962C8B-B14F-4D97-AF65-F5344CB8AC3E}">
        <p14:creationId xmlns:p14="http://schemas.microsoft.com/office/powerpoint/2010/main" val="143511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850543FB-3002-66F8-1A1D-D9E7554D822F}"/>
              </a:ext>
            </a:extLst>
          </p:cNvPr>
          <p:cNvSpPr/>
          <p:nvPr/>
        </p:nvSpPr>
        <p:spPr bwMode="auto">
          <a:xfrm>
            <a:off x="367325" y="2564904"/>
            <a:ext cx="8479196" cy="1613403"/>
          </a:xfrm>
          <a:prstGeom prst="rect">
            <a:avLst/>
          </a:prstGeom>
          <a:solidFill>
            <a:srgbClr val="E0E1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1988840"/>
            <a:ext cx="7458828" cy="960263"/>
          </a:xfrm>
          <a:prstGeom prst="rect">
            <a:avLst/>
          </a:prstGeom>
          <a:noFill/>
        </p:spPr>
        <p:txBody>
          <a:bodyPr wrap="square">
            <a:spAutoFit/>
          </a:bodyPr>
          <a:lstStyle/>
          <a:p>
            <a:pPr>
              <a:lnSpc>
                <a:spcPct val="120000"/>
              </a:lnSpc>
              <a:spcAft>
                <a:spcPts val="1200"/>
              </a:spcAft>
            </a:pPr>
            <a:r>
              <a:rPr lang="en-US" sz="2000" b="0" dirty="0">
                <a:solidFill>
                  <a:srgbClr val="212529"/>
                </a:solidFill>
                <a:effectLst/>
                <a:latin typeface="LM Roman 10" pitchFamily="2" charset="77"/>
                <a:cs typeface="Calibri" panose="020F0502020204030204" pitchFamily="34" charset="0"/>
              </a:rPr>
              <a:t>Single Instruction, Single Data (SISD)</a:t>
            </a:r>
          </a:p>
          <a:p>
            <a:pPr algn="l">
              <a:lnSpc>
                <a:spcPct val="120000"/>
              </a:lnSpc>
              <a:spcAft>
                <a:spcPts val="1200"/>
              </a:spcAft>
            </a:pPr>
            <a:endParaRPr lang="en-US" sz="2000" b="0" dirty="0">
              <a:solidFill>
                <a:srgbClr val="212529"/>
              </a:solidFill>
              <a:latin typeface="LM Roman 10" pitchFamily="2" charset="77"/>
              <a:cs typeface="Calibri" panose="020F0502020204030204" pitchFamily="34" charset="0"/>
            </a:endParaRPr>
          </a:p>
        </p:txBody>
      </p:sp>
      <p:pic>
        <p:nvPicPr>
          <p:cNvPr id="2" name="תמונה 1" descr="תמונה שמכילה שולחן&#10;&#10;התיאור נוצר באופן אוטומטי">
            <a:extLst>
              <a:ext uri="{FF2B5EF4-FFF2-40B4-BE49-F238E27FC236}">
                <a16:creationId xmlns:a16="http://schemas.microsoft.com/office/drawing/2014/main" id="{6EDE90DB-75BE-CA8F-09D7-03732E778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402" y="1052736"/>
            <a:ext cx="2351974" cy="1452394"/>
          </a:xfrm>
          <a:prstGeom prst="rect">
            <a:avLst/>
          </a:prstGeom>
        </p:spPr>
      </p:pic>
      <p:sp>
        <p:nvSpPr>
          <p:cNvPr id="5" name="מלבן 4">
            <a:extLst>
              <a:ext uri="{FF2B5EF4-FFF2-40B4-BE49-F238E27FC236}">
                <a16:creationId xmlns:a16="http://schemas.microsoft.com/office/drawing/2014/main" id="{33015192-2A4F-1EC3-BAD2-C55C273CEF73}"/>
              </a:ext>
            </a:extLst>
          </p:cNvPr>
          <p:cNvSpPr/>
          <p:nvPr/>
        </p:nvSpPr>
        <p:spPr bwMode="auto">
          <a:xfrm>
            <a:off x="5604402" y="1052736"/>
            <a:ext cx="1157842" cy="726197"/>
          </a:xfrm>
          <a:prstGeom prst="rect">
            <a:avLst/>
          </a:prstGeom>
          <a:noFill/>
          <a:ln w="38100" cap="flat" cmpd="sng" algn="ctr">
            <a:solidFill>
              <a:srgbClr val="00B0F0"/>
            </a:solidFill>
            <a:prstDash val="solid"/>
            <a:round/>
            <a:headEnd type="none" w="med" len="med"/>
            <a:tailEnd type="none" w="med" len="med"/>
          </a:ln>
          <a:effectLst>
            <a:glow rad="152400">
              <a:schemeClr val="bg1">
                <a:alpha val="74000"/>
              </a:schemeClr>
            </a:glo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6" name="תיבת טקסט 5">
            <a:extLst>
              <a:ext uri="{FF2B5EF4-FFF2-40B4-BE49-F238E27FC236}">
                <a16:creationId xmlns:a16="http://schemas.microsoft.com/office/drawing/2014/main" id="{8D717B74-1688-34CC-7E90-8EA1D95EC7A6}"/>
              </a:ext>
            </a:extLst>
          </p:cNvPr>
          <p:cNvSpPr txBox="1"/>
          <p:nvPr/>
        </p:nvSpPr>
        <p:spPr>
          <a:xfrm>
            <a:off x="367325" y="2564904"/>
            <a:ext cx="8409350" cy="1404615"/>
          </a:xfrm>
          <a:prstGeom prst="rect">
            <a:avLst/>
          </a:prstGeom>
          <a:noFill/>
        </p:spPr>
        <p:txBody>
          <a:bodyPr wrap="square" rtlCol="1">
            <a:spAutoFit/>
          </a:bodyPr>
          <a:lstStyle/>
          <a:p>
            <a:pPr>
              <a:lnSpc>
                <a:spcPct val="120000"/>
              </a:lnSpc>
              <a:spcAft>
                <a:spcPts val="600"/>
              </a:spcAft>
            </a:pPr>
            <a:r>
              <a:rPr lang="en-US" sz="1600" b="0" dirty="0">
                <a:solidFill>
                  <a:srgbClr val="212529"/>
                </a:solidFill>
                <a:effectLst/>
                <a:latin typeface="LM Roman 10" pitchFamily="2" charset="77"/>
                <a:cs typeface="Calibri" panose="020F0502020204030204" pitchFamily="34" charset="0"/>
              </a:rPr>
              <a:t>A serial (non-parallel) computer</a:t>
            </a:r>
            <a:endParaRPr lang="en-US" sz="1600" b="0" u="sng" dirty="0">
              <a:solidFill>
                <a:srgbClr val="212529"/>
              </a:solidFill>
              <a:effectLst/>
              <a:latin typeface="LM Roman 10" pitchFamily="2" charset="77"/>
              <a:cs typeface="Calibri" panose="020F0502020204030204" pitchFamily="34" charset="0"/>
            </a:endParaRPr>
          </a:p>
          <a:p>
            <a:pPr algn="l">
              <a:lnSpc>
                <a:spcPct val="120000"/>
              </a:lnSpc>
            </a:pPr>
            <a:r>
              <a:rPr lang="en-US" sz="1600" b="0" u="sng" dirty="0">
                <a:solidFill>
                  <a:srgbClr val="212529"/>
                </a:solidFill>
                <a:effectLst/>
                <a:latin typeface="LM Roman 10" pitchFamily="2" charset="77"/>
                <a:cs typeface="Calibri" panose="020F0502020204030204" pitchFamily="34" charset="0"/>
              </a:rPr>
              <a:t>Single Instruction: </a:t>
            </a:r>
            <a:r>
              <a:rPr lang="en-US" sz="1600" b="0" dirty="0">
                <a:solidFill>
                  <a:srgbClr val="212529"/>
                </a:solidFill>
                <a:effectLst/>
                <a:latin typeface="LM Roman 10" pitchFamily="2" charset="77"/>
                <a:cs typeface="Calibri" panose="020F0502020204030204" pitchFamily="34" charset="0"/>
              </a:rPr>
              <a:t>Only one instruction stream is being acted on by the CPU during any one clock cycle.</a:t>
            </a:r>
          </a:p>
          <a:p>
            <a:pPr algn="l">
              <a:lnSpc>
                <a:spcPct val="120000"/>
              </a:lnSpc>
              <a:spcBef>
                <a:spcPts val="600"/>
              </a:spcBef>
            </a:pPr>
            <a:r>
              <a:rPr lang="en-US" sz="1600" b="0" u="sng" dirty="0">
                <a:solidFill>
                  <a:srgbClr val="212529"/>
                </a:solidFill>
                <a:effectLst/>
                <a:latin typeface="LM Roman 10" pitchFamily="2" charset="77"/>
                <a:cs typeface="Calibri" panose="020F0502020204030204" pitchFamily="34" charset="0"/>
              </a:rPr>
              <a:t>Single Data: </a:t>
            </a:r>
            <a:r>
              <a:rPr lang="en-US" sz="1600" b="0" dirty="0">
                <a:solidFill>
                  <a:srgbClr val="212529"/>
                </a:solidFill>
                <a:effectLst/>
                <a:latin typeface="LM Roman 10" pitchFamily="2" charset="77"/>
                <a:cs typeface="Calibri" panose="020F0502020204030204" pitchFamily="34" charset="0"/>
              </a:rPr>
              <a:t>Only one data stream is being used as input during any one clock cycle.</a:t>
            </a:r>
          </a:p>
        </p:txBody>
      </p:sp>
      <p:pic>
        <p:nvPicPr>
          <p:cNvPr id="10" name="תמונה 9" descr="תמונה שמכילה שולחן&#10;&#10;התיאור נוצר באופן אוטומטי">
            <a:extLst>
              <a:ext uri="{FF2B5EF4-FFF2-40B4-BE49-F238E27FC236}">
                <a16:creationId xmlns:a16="http://schemas.microsoft.com/office/drawing/2014/main" id="{0DB10893-F90B-C082-0AC2-A5E080D81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201" y="4444491"/>
            <a:ext cx="1670791" cy="1990730"/>
          </a:xfrm>
          <a:prstGeom prst="rect">
            <a:avLst/>
          </a:prstGeom>
        </p:spPr>
      </p:pic>
      <p:pic>
        <p:nvPicPr>
          <p:cNvPr id="12" name="תמונה 11">
            <a:extLst>
              <a:ext uri="{FF2B5EF4-FFF2-40B4-BE49-F238E27FC236}">
                <a16:creationId xmlns:a16="http://schemas.microsoft.com/office/drawing/2014/main" id="{138B72CD-5EB1-754D-37AF-6E9EDA286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4354368"/>
            <a:ext cx="2170976" cy="2170976"/>
          </a:xfrm>
          <a:prstGeom prst="rect">
            <a:avLst/>
          </a:prstGeom>
        </p:spPr>
      </p:pic>
      <p:pic>
        <p:nvPicPr>
          <p:cNvPr id="16" name="תמונה 15" descr="תמונה שמכילה טקסט, מחשב, אלקטרוניקה&#10;&#10;התיאור נוצר באופן אוטומטי">
            <a:extLst>
              <a:ext uri="{FF2B5EF4-FFF2-40B4-BE49-F238E27FC236}">
                <a16:creationId xmlns:a16="http://schemas.microsoft.com/office/drawing/2014/main" id="{E45BB393-DEDB-8B62-AA3F-F1FB0E157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4486937"/>
            <a:ext cx="1915367" cy="1905838"/>
          </a:xfrm>
          <a:prstGeom prst="rect">
            <a:avLst/>
          </a:prstGeom>
        </p:spPr>
      </p:pic>
      <p:pic>
        <p:nvPicPr>
          <p:cNvPr id="21" name="תמונה 20" descr="תמונה שמכילה טקסט, מקורה, אדם, שולחן&#10;&#10;התיאור נוצר באופן אוטומטי">
            <a:extLst>
              <a:ext uri="{FF2B5EF4-FFF2-40B4-BE49-F238E27FC236}">
                <a16:creationId xmlns:a16="http://schemas.microsoft.com/office/drawing/2014/main" id="{776DA029-1795-0ADF-19BC-F9027E2514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2240" y="4509120"/>
            <a:ext cx="2114281" cy="1613955"/>
          </a:xfrm>
          <a:prstGeom prst="rect">
            <a:avLst/>
          </a:prstGeom>
        </p:spPr>
      </p:pic>
    </p:spTree>
    <p:extLst>
      <p:ext uri="{BB962C8B-B14F-4D97-AF65-F5344CB8AC3E}">
        <p14:creationId xmlns:p14="http://schemas.microsoft.com/office/powerpoint/2010/main" val="3830105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מלבן 13">
            <a:extLst>
              <a:ext uri="{FF2B5EF4-FFF2-40B4-BE49-F238E27FC236}">
                <a16:creationId xmlns:a16="http://schemas.microsoft.com/office/drawing/2014/main" id="{7CFF2326-81A0-A366-CE66-A0B5E28FDF7A}"/>
              </a:ext>
            </a:extLst>
          </p:cNvPr>
          <p:cNvSpPr/>
          <p:nvPr/>
        </p:nvSpPr>
        <p:spPr bwMode="auto">
          <a:xfrm>
            <a:off x="367324" y="2564905"/>
            <a:ext cx="8525155" cy="1621012"/>
          </a:xfrm>
          <a:prstGeom prst="rect">
            <a:avLst/>
          </a:prstGeom>
          <a:solidFill>
            <a:srgbClr val="E0E1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1988840"/>
            <a:ext cx="7458828" cy="437043"/>
          </a:xfrm>
          <a:prstGeom prst="rect">
            <a:avLst/>
          </a:prstGeom>
          <a:noFill/>
        </p:spPr>
        <p:txBody>
          <a:bodyPr wrap="square">
            <a:spAutoFit/>
          </a:bodyPr>
          <a:lstStyle/>
          <a:p>
            <a:pPr>
              <a:lnSpc>
                <a:spcPct val="120000"/>
              </a:lnSpc>
              <a:spcAft>
                <a:spcPts val="1200"/>
              </a:spcAft>
            </a:pPr>
            <a:r>
              <a:rPr lang="en-US" sz="2000" b="0" dirty="0">
                <a:solidFill>
                  <a:srgbClr val="212529"/>
                </a:solidFill>
                <a:latin typeface="LM Roman 10" pitchFamily="2" charset="77"/>
                <a:cs typeface="Calibri" panose="020F0502020204030204" pitchFamily="34" charset="0"/>
              </a:rPr>
              <a:t>Single Instruction, Multiple Data (SIMD)</a:t>
            </a:r>
          </a:p>
        </p:txBody>
      </p:sp>
      <p:pic>
        <p:nvPicPr>
          <p:cNvPr id="2" name="תמונה 1" descr="תמונה שמכילה שולחן&#10;&#10;התיאור נוצר באופן אוטומטי">
            <a:extLst>
              <a:ext uri="{FF2B5EF4-FFF2-40B4-BE49-F238E27FC236}">
                <a16:creationId xmlns:a16="http://schemas.microsoft.com/office/drawing/2014/main" id="{6EDE90DB-75BE-CA8F-09D7-03732E778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402" y="1052736"/>
            <a:ext cx="2351974" cy="1452394"/>
          </a:xfrm>
          <a:prstGeom prst="rect">
            <a:avLst/>
          </a:prstGeom>
        </p:spPr>
      </p:pic>
      <p:sp>
        <p:nvSpPr>
          <p:cNvPr id="5" name="מלבן 4">
            <a:extLst>
              <a:ext uri="{FF2B5EF4-FFF2-40B4-BE49-F238E27FC236}">
                <a16:creationId xmlns:a16="http://schemas.microsoft.com/office/drawing/2014/main" id="{33015192-2A4F-1EC3-BAD2-C55C273CEF73}"/>
              </a:ext>
            </a:extLst>
          </p:cNvPr>
          <p:cNvSpPr/>
          <p:nvPr/>
        </p:nvSpPr>
        <p:spPr bwMode="auto">
          <a:xfrm>
            <a:off x="6756530" y="1052736"/>
            <a:ext cx="1157842" cy="726197"/>
          </a:xfrm>
          <a:prstGeom prst="rect">
            <a:avLst/>
          </a:prstGeom>
          <a:noFill/>
          <a:ln w="38100" cap="flat" cmpd="sng" algn="ctr">
            <a:solidFill>
              <a:srgbClr val="00B0F0"/>
            </a:solidFill>
            <a:prstDash val="solid"/>
            <a:round/>
            <a:headEnd type="none" w="med" len="med"/>
            <a:tailEnd type="none" w="med" len="med"/>
          </a:ln>
          <a:effectLst>
            <a:glow rad="152400">
              <a:schemeClr val="bg1">
                <a:alpha val="74000"/>
              </a:schemeClr>
            </a:glo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6" name="תיבת טקסט 5">
            <a:extLst>
              <a:ext uri="{FF2B5EF4-FFF2-40B4-BE49-F238E27FC236}">
                <a16:creationId xmlns:a16="http://schemas.microsoft.com/office/drawing/2014/main" id="{23E71F47-E6A9-A823-D4C4-F133657414A3}"/>
              </a:ext>
            </a:extLst>
          </p:cNvPr>
          <p:cNvSpPr txBox="1"/>
          <p:nvPr/>
        </p:nvSpPr>
        <p:spPr>
          <a:xfrm>
            <a:off x="367325" y="2564904"/>
            <a:ext cx="8021098" cy="1549399"/>
          </a:xfrm>
          <a:prstGeom prst="rect">
            <a:avLst/>
          </a:prstGeom>
          <a:noFill/>
        </p:spPr>
        <p:txBody>
          <a:bodyPr wrap="square" rtlCol="1">
            <a:spAutoFit/>
          </a:bodyPr>
          <a:lstStyle/>
          <a:p>
            <a:pPr>
              <a:lnSpc>
                <a:spcPct val="120000"/>
              </a:lnSpc>
              <a:spcAft>
                <a:spcPts val="600"/>
              </a:spcAft>
            </a:pPr>
            <a:r>
              <a:rPr lang="en-US" b="0" dirty="0">
                <a:solidFill>
                  <a:srgbClr val="212529"/>
                </a:solidFill>
                <a:effectLst/>
                <a:latin typeface="LM Roman 10" pitchFamily="2" charset="77"/>
                <a:cs typeface="Calibri" panose="020F0502020204030204" pitchFamily="34" charset="0"/>
              </a:rPr>
              <a:t>A type of parallel computer</a:t>
            </a:r>
            <a:endParaRPr lang="en-US" b="0" u="sng" dirty="0">
              <a:solidFill>
                <a:srgbClr val="212529"/>
              </a:solidFill>
              <a:effectLst/>
              <a:latin typeface="LM Roman 10" pitchFamily="2" charset="77"/>
              <a:cs typeface="Calibri" panose="020F0502020204030204" pitchFamily="34" charset="0"/>
            </a:endParaRPr>
          </a:p>
          <a:p>
            <a:pPr algn="l">
              <a:lnSpc>
                <a:spcPct val="120000"/>
              </a:lnSpc>
            </a:pPr>
            <a:r>
              <a:rPr lang="en-US" b="0" u="sng" dirty="0">
                <a:solidFill>
                  <a:srgbClr val="212529"/>
                </a:solidFill>
                <a:effectLst/>
                <a:latin typeface="LM Roman 10" pitchFamily="2" charset="77"/>
                <a:cs typeface="Calibri" panose="020F0502020204030204" pitchFamily="34" charset="0"/>
              </a:rPr>
              <a:t>Single Instruction:</a:t>
            </a:r>
            <a:r>
              <a:rPr lang="en-US" b="0" dirty="0">
                <a:solidFill>
                  <a:srgbClr val="212529"/>
                </a:solidFill>
                <a:effectLst/>
                <a:latin typeface="LM Roman 10" pitchFamily="2" charset="77"/>
                <a:cs typeface="Calibri" panose="020F0502020204030204" pitchFamily="34" charset="0"/>
              </a:rPr>
              <a:t> All processing units execute the same instruction at any given clock cycle</a:t>
            </a:r>
          </a:p>
          <a:p>
            <a:pPr algn="l">
              <a:lnSpc>
                <a:spcPct val="120000"/>
              </a:lnSpc>
              <a:spcBef>
                <a:spcPts val="600"/>
              </a:spcBef>
            </a:pPr>
            <a:r>
              <a:rPr lang="en-US" b="0" u="sng" dirty="0">
                <a:solidFill>
                  <a:srgbClr val="212529"/>
                </a:solidFill>
                <a:effectLst/>
                <a:latin typeface="LM Roman 10" pitchFamily="2" charset="77"/>
                <a:cs typeface="Calibri" panose="020F0502020204030204" pitchFamily="34" charset="0"/>
              </a:rPr>
              <a:t>Multiple Data: </a:t>
            </a:r>
            <a:r>
              <a:rPr lang="en-US" b="0" dirty="0">
                <a:solidFill>
                  <a:srgbClr val="212529"/>
                </a:solidFill>
                <a:effectLst/>
                <a:latin typeface="LM Roman 10" pitchFamily="2" charset="77"/>
                <a:cs typeface="Calibri" panose="020F0502020204030204" pitchFamily="34" charset="0"/>
              </a:rPr>
              <a:t>Each processing unit can operate on a different data element</a:t>
            </a:r>
          </a:p>
        </p:txBody>
      </p:sp>
      <p:pic>
        <p:nvPicPr>
          <p:cNvPr id="9" name="תמונה 8" descr="תמונה שמכילה טקסט&#10;&#10;התיאור נוצר באופן אוטומטי">
            <a:extLst>
              <a:ext uri="{FF2B5EF4-FFF2-40B4-BE49-F238E27FC236}">
                <a16:creationId xmlns:a16="http://schemas.microsoft.com/office/drawing/2014/main" id="{3ECDA046-0814-0571-9AD1-31D27B0E2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221088"/>
            <a:ext cx="2088232" cy="2088232"/>
          </a:xfrm>
          <a:prstGeom prst="rect">
            <a:avLst/>
          </a:prstGeom>
        </p:spPr>
      </p:pic>
      <p:pic>
        <p:nvPicPr>
          <p:cNvPr id="11" name="תמונה 10">
            <a:extLst>
              <a:ext uri="{FF2B5EF4-FFF2-40B4-BE49-F238E27FC236}">
                <a16:creationId xmlns:a16="http://schemas.microsoft.com/office/drawing/2014/main" id="{06160686-604F-F359-9E4F-8274864BA2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4293096"/>
            <a:ext cx="3412905" cy="1909045"/>
          </a:xfrm>
          <a:prstGeom prst="rect">
            <a:avLst/>
          </a:prstGeom>
        </p:spPr>
      </p:pic>
      <p:pic>
        <p:nvPicPr>
          <p:cNvPr id="13" name="תמונה 12" descr="תמונה שמכילה טקסט, שעון&#10;&#10;התיאור נוצר באופן אוטומטי">
            <a:extLst>
              <a:ext uri="{FF2B5EF4-FFF2-40B4-BE49-F238E27FC236}">
                <a16:creationId xmlns:a16="http://schemas.microsoft.com/office/drawing/2014/main" id="{111BEEB6-2147-1C75-BC44-180EA624FC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0354" y="4496199"/>
            <a:ext cx="3366142" cy="1237057"/>
          </a:xfrm>
          <a:prstGeom prst="rect">
            <a:avLst/>
          </a:prstGeom>
        </p:spPr>
      </p:pic>
    </p:spTree>
    <p:extLst>
      <p:ext uri="{BB962C8B-B14F-4D97-AF65-F5344CB8AC3E}">
        <p14:creationId xmlns:p14="http://schemas.microsoft.com/office/powerpoint/2010/main" val="205255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41F8BFE-1B54-622B-7E29-41FE1E8E4C60}"/>
              </a:ext>
            </a:extLst>
          </p:cNvPr>
          <p:cNvSpPr txBox="1"/>
          <p:nvPr/>
        </p:nvSpPr>
        <p:spPr>
          <a:xfrm>
            <a:off x="899592" y="836712"/>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Intel </a:t>
            </a:r>
            <a:r>
              <a:rPr lang="en-US" sz="2800" b="0" dirty="0" err="1">
                <a:solidFill>
                  <a:srgbClr val="5D5D5D"/>
                </a:solidFill>
                <a:latin typeface="LM Roman 10" pitchFamily="2" charset="77"/>
                <a:ea typeface="+mj-ea"/>
                <a:cs typeface="Calibri" panose="020F0502020204030204" pitchFamily="34" charset="0"/>
              </a:rPr>
              <a:t>OneAPI</a:t>
            </a:r>
            <a:r>
              <a:rPr lang="en-US" sz="2800" b="0" dirty="0">
                <a:solidFill>
                  <a:srgbClr val="5D5D5D"/>
                </a:solidFill>
                <a:latin typeface="LM Roman 10" pitchFamily="2" charset="77"/>
                <a:ea typeface="+mj-ea"/>
                <a:cs typeface="Calibri" panose="020F0502020204030204" pitchFamily="34" charset="0"/>
              </a:rPr>
              <a:t> </a:t>
            </a:r>
            <a:r>
              <a:rPr lang="en-US" sz="2800" b="0" dirty="0" err="1">
                <a:solidFill>
                  <a:srgbClr val="5D5D5D"/>
                </a:solidFill>
                <a:latin typeface="LM Roman 10" pitchFamily="2" charset="77"/>
                <a:ea typeface="+mj-ea"/>
                <a:cs typeface="Calibri" panose="020F0502020204030204" pitchFamily="34" charset="0"/>
              </a:rPr>
              <a:t>CoE</a:t>
            </a:r>
            <a:endParaRPr lang="he-IL" sz="2800" b="0" dirty="0">
              <a:solidFill>
                <a:srgbClr val="5D5D5D"/>
              </a:solidFill>
              <a:latin typeface="LM Roman 10" pitchFamily="2" charset="77"/>
              <a:ea typeface="+mj-ea"/>
              <a:cs typeface="Calibri" panose="020F0502020204030204" pitchFamily="34" charset="0"/>
            </a:endParaRPr>
          </a:p>
        </p:txBody>
      </p:sp>
      <p:pic>
        <p:nvPicPr>
          <p:cNvPr id="5" name="תמונה 4">
            <a:hlinkClick r:id="rId3"/>
            <a:extLst>
              <a:ext uri="{FF2B5EF4-FFF2-40B4-BE49-F238E27FC236}">
                <a16:creationId xmlns:a16="http://schemas.microsoft.com/office/drawing/2014/main" id="{E610E619-DC6D-7EE9-0FC6-8A13B5C5691D}"/>
              </a:ext>
            </a:extLst>
          </p:cNvPr>
          <p:cNvPicPr>
            <a:picLocks noChangeAspect="1"/>
          </p:cNvPicPr>
          <p:nvPr/>
        </p:nvPicPr>
        <p:blipFill>
          <a:blip r:embed="rId4"/>
          <a:stretch>
            <a:fillRect/>
          </a:stretch>
        </p:blipFill>
        <p:spPr>
          <a:xfrm>
            <a:off x="1250340" y="1772816"/>
            <a:ext cx="6706036" cy="3348166"/>
          </a:xfrm>
          <a:prstGeom prst="rect">
            <a:avLst/>
          </a:prstGeom>
        </p:spPr>
      </p:pic>
      <p:sp>
        <p:nvSpPr>
          <p:cNvPr id="7" name="תיבת טקסט 6">
            <a:extLst>
              <a:ext uri="{FF2B5EF4-FFF2-40B4-BE49-F238E27FC236}">
                <a16:creationId xmlns:a16="http://schemas.microsoft.com/office/drawing/2014/main" id="{294F1211-619A-3623-AAC8-83000E325563}"/>
              </a:ext>
            </a:extLst>
          </p:cNvPr>
          <p:cNvSpPr txBox="1"/>
          <p:nvPr/>
        </p:nvSpPr>
        <p:spPr>
          <a:xfrm>
            <a:off x="1115616" y="5140907"/>
            <a:ext cx="4572000" cy="1569660"/>
          </a:xfrm>
          <a:prstGeom prst="rect">
            <a:avLst/>
          </a:prstGeom>
          <a:noFill/>
        </p:spPr>
        <p:txBody>
          <a:bodyPr wrap="square">
            <a:spAutoFit/>
          </a:bodyPr>
          <a:lstStyle/>
          <a:p>
            <a:r>
              <a:rPr lang="he-IL" sz="1600" b="0" dirty="0">
                <a:solidFill>
                  <a:srgbClr val="212529"/>
                </a:solidFill>
                <a:latin typeface="LM Roman 10" pitchFamily="2" charset="77"/>
                <a:hlinkClick r:id="rId3"/>
              </a:rPr>
              <a:t>https://www.linkedin.com/groups/9233356/</a:t>
            </a:r>
            <a:endParaRPr lang="en-US" sz="1600" b="0" dirty="0">
              <a:solidFill>
                <a:srgbClr val="212529"/>
              </a:solidFill>
              <a:latin typeface="LM Roman 10" pitchFamily="2" charset="77"/>
            </a:endParaRPr>
          </a:p>
          <a:p>
            <a:endParaRPr lang="en-US" sz="1600" b="0" dirty="0">
              <a:solidFill>
                <a:srgbClr val="212529"/>
              </a:solidFill>
              <a:latin typeface="LM Roman 10" pitchFamily="2" charset="77"/>
            </a:endParaRPr>
          </a:p>
          <a:p>
            <a:r>
              <a:rPr lang="en-US" sz="1600" b="0" dirty="0">
                <a:solidFill>
                  <a:srgbClr val="212529"/>
                </a:solidFill>
                <a:latin typeface="LM Roman 10" pitchFamily="2" charset="77"/>
                <a:hlinkClick r:id="rId5"/>
              </a:rPr>
              <a:t>https://www.intel.com/content/www/us/en/developer/tools/oneapi/training/academic-program/centers-of-excellence.html</a:t>
            </a:r>
            <a:endParaRPr lang="en-US" sz="1600" b="0" dirty="0">
              <a:solidFill>
                <a:srgbClr val="212529"/>
              </a:solidFill>
              <a:latin typeface="LM Roman 10" pitchFamily="2" charset="77"/>
            </a:endParaRPr>
          </a:p>
          <a:p>
            <a:endParaRPr lang="he-IL" sz="1600" b="0" dirty="0">
              <a:solidFill>
                <a:srgbClr val="212529"/>
              </a:solidFill>
              <a:latin typeface="LM Roman 10" pitchFamily="2" charset="77"/>
            </a:endParaRPr>
          </a:p>
        </p:txBody>
      </p:sp>
      <p:pic>
        <p:nvPicPr>
          <p:cNvPr id="3" name="Picture 2" descr="A group of buildings with trees in front of them&#10;&#10;Description automatically generated with medium confidence">
            <a:extLst>
              <a:ext uri="{FF2B5EF4-FFF2-40B4-BE49-F238E27FC236}">
                <a16:creationId xmlns:a16="http://schemas.microsoft.com/office/drawing/2014/main" id="{C9853056-D9BF-133E-890E-6E55A7406F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168" y="1988840"/>
            <a:ext cx="1652317" cy="1334942"/>
          </a:xfrm>
          <a:prstGeom prst="rect">
            <a:avLst/>
          </a:prstGeom>
        </p:spPr>
      </p:pic>
      <p:pic>
        <p:nvPicPr>
          <p:cNvPr id="8" name="Picture 7" descr="A collage of people&#10;&#10;Description automatically generated with low confidence">
            <a:extLst>
              <a:ext uri="{FF2B5EF4-FFF2-40B4-BE49-F238E27FC236}">
                <a16:creationId xmlns:a16="http://schemas.microsoft.com/office/drawing/2014/main" id="{8199E145-CC55-42E2-98FD-8ED91D8F95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032" y="1988840"/>
            <a:ext cx="1164453" cy="1317892"/>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8B163669-D21A-C51C-46F5-4864EBD0BE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6335" y="1989572"/>
            <a:ext cx="2594203" cy="1317160"/>
          </a:xfrm>
          <a:prstGeom prst="rect">
            <a:avLst/>
          </a:prstGeom>
        </p:spPr>
      </p:pic>
    </p:spTree>
    <p:extLst>
      <p:ext uri="{BB962C8B-B14F-4D97-AF65-F5344CB8AC3E}">
        <p14:creationId xmlns:p14="http://schemas.microsoft.com/office/powerpoint/2010/main" val="3284300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2E6364A5-2421-3999-BF84-102155623C08}"/>
              </a:ext>
            </a:extLst>
          </p:cNvPr>
          <p:cNvSpPr/>
          <p:nvPr/>
        </p:nvSpPr>
        <p:spPr bwMode="auto">
          <a:xfrm>
            <a:off x="367325" y="2564904"/>
            <a:ext cx="8479196" cy="1584175"/>
          </a:xfrm>
          <a:prstGeom prst="rect">
            <a:avLst/>
          </a:prstGeom>
          <a:solidFill>
            <a:srgbClr val="E0E1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1988840"/>
            <a:ext cx="7458828" cy="400110"/>
          </a:xfrm>
          <a:prstGeom prst="rect">
            <a:avLst/>
          </a:prstGeom>
          <a:noFill/>
        </p:spPr>
        <p:txBody>
          <a:bodyPr wrap="square">
            <a:spAutoFit/>
          </a:bodyPr>
          <a:lstStyle/>
          <a:p>
            <a:pPr algn="l"/>
            <a:r>
              <a:rPr lang="en-US" sz="2000" b="0" dirty="0">
                <a:solidFill>
                  <a:srgbClr val="212529"/>
                </a:solidFill>
                <a:latin typeface="LM Roman 10" pitchFamily="2" charset="77"/>
                <a:cs typeface="Calibri" panose="020F0502020204030204" pitchFamily="34" charset="0"/>
              </a:rPr>
              <a:t>Multiple Instruction, Single Data (MISD)</a:t>
            </a:r>
          </a:p>
        </p:txBody>
      </p:sp>
      <p:pic>
        <p:nvPicPr>
          <p:cNvPr id="2" name="תמונה 1" descr="תמונה שמכילה שולחן&#10;&#10;התיאור נוצר באופן אוטומטי">
            <a:extLst>
              <a:ext uri="{FF2B5EF4-FFF2-40B4-BE49-F238E27FC236}">
                <a16:creationId xmlns:a16="http://schemas.microsoft.com/office/drawing/2014/main" id="{6EDE90DB-75BE-CA8F-09D7-03732E778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402" y="1052736"/>
            <a:ext cx="2351974" cy="1452394"/>
          </a:xfrm>
          <a:prstGeom prst="rect">
            <a:avLst/>
          </a:prstGeom>
        </p:spPr>
      </p:pic>
      <p:sp>
        <p:nvSpPr>
          <p:cNvPr id="5" name="מלבן 4">
            <a:extLst>
              <a:ext uri="{FF2B5EF4-FFF2-40B4-BE49-F238E27FC236}">
                <a16:creationId xmlns:a16="http://schemas.microsoft.com/office/drawing/2014/main" id="{33015192-2A4F-1EC3-BAD2-C55C273CEF73}"/>
              </a:ext>
            </a:extLst>
          </p:cNvPr>
          <p:cNvSpPr/>
          <p:nvPr/>
        </p:nvSpPr>
        <p:spPr bwMode="auto">
          <a:xfrm>
            <a:off x="5604402" y="1781132"/>
            <a:ext cx="1157842" cy="654189"/>
          </a:xfrm>
          <a:prstGeom prst="rect">
            <a:avLst/>
          </a:prstGeom>
          <a:noFill/>
          <a:ln w="38100" cap="flat" cmpd="sng" algn="ctr">
            <a:solidFill>
              <a:srgbClr val="00B0F0"/>
            </a:solidFill>
            <a:prstDash val="solid"/>
            <a:round/>
            <a:headEnd type="none" w="med" len="med"/>
            <a:tailEnd type="none" w="med" len="med"/>
          </a:ln>
          <a:effectLst>
            <a:glow rad="152400">
              <a:schemeClr val="bg1">
                <a:alpha val="74000"/>
              </a:schemeClr>
            </a:glo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6" name="תיבת טקסט 5">
            <a:extLst>
              <a:ext uri="{FF2B5EF4-FFF2-40B4-BE49-F238E27FC236}">
                <a16:creationId xmlns:a16="http://schemas.microsoft.com/office/drawing/2014/main" id="{1F9282A7-3645-D507-1B4F-3179F95B899E}"/>
              </a:ext>
            </a:extLst>
          </p:cNvPr>
          <p:cNvSpPr txBox="1"/>
          <p:nvPr/>
        </p:nvSpPr>
        <p:spPr>
          <a:xfrm>
            <a:off x="367325" y="2564904"/>
            <a:ext cx="8021098" cy="1553630"/>
          </a:xfrm>
          <a:prstGeom prst="rect">
            <a:avLst/>
          </a:prstGeom>
          <a:noFill/>
        </p:spPr>
        <p:txBody>
          <a:bodyPr wrap="square" rtlCol="1">
            <a:spAutoFit/>
          </a:bodyPr>
          <a:lstStyle/>
          <a:p>
            <a:pPr>
              <a:lnSpc>
                <a:spcPct val="120000"/>
              </a:lnSpc>
              <a:spcAft>
                <a:spcPts val="600"/>
              </a:spcAft>
            </a:pPr>
            <a:r>
              <a:rPr lang="en-US" b="0" dirty="0">
                <a:solidFill>
                  <a:srgbClr val="212529"/>
                </a:solidFill>
                <a:effectLst/>
                <a:latin typeface="LM Roman 10" pitchFamily="2" charset="77"/>
                <a:cs typeface="Calibri" panose="020F0502020204030204" pitchFamily="34" charset="0"/>
              </a:rPr>
              <a:t>A type of parallel computer</a:t>
            </a:r>
            <a:endParaRPr lang="en-US" b="0" u="sng" dirty="0">
              <a:solidFill>
                <a:srgbClr val="212529"/>
              </a:solidFill>
              <a:effectLst/>
              <a:latin typeface="LM Roman 10" pitchFamily="2" charset="77"/>
              <a:cs typeface="Calibri" panose="020F0502020204030204" pitchFamily="34" charset="0"/>
            </a:endParaRPr>
          </a:p>
          <a:p>
            <a:pPr algn="l">
              <a:lnSpc>
                <a:spcPct val="120000"/>
              </a:lnSpc>
            </a:pPr>
            <a:r>
              <a:rPr lang="en-US" b="0" u="sng" dirty="0">
                <a:solidFill>
                  <a:srgbClr val="212529"/>
                </a:solidFill>
                <a:effectLst/>
                <a:latin typeface="LM Roman 10" pitchFamily="2" charset="77"/>
                <a:cs typeface="Calibri" panose="020F0502020204030204" pitchFamily="34" charset="0"/>
              </a:rPr>
              <a:t>Multiple Instruction:</a:t>
            </a:r>
            <a:r>
              <a:rPr lang="en-US" b="0" dirty="0">
                <a:solidFill>
                  <a:srgbClr val="212529"/>
                </a:solidFill>
                <a:effectLst/>
                <a:latin typeface="LM Roman 10" pitchFamily="2" charset="77"/>
                <a:cs typeface="Calibri" panose="020F0502020204030204" pitchFamily="34" charset="0"/>
              </a:rPr>
              <a:t> Each processing unit operates on the data independently via separate instruction streams</a:t>
            </a:r>
          </a:p>
          <a:p>
            <a:pPr algn="l">
              <a:lnSpc>
                <a:spcPct val="120000"/>
              </a:lnSpc>
              <a:spcBef>
                <a:spcPts val="600"/>
              </a:spcBef>
            </a:pPr>
            <a:r>
              <a:rPr lang="en-US" b="0" u="sng" dirty="0">
                <a:solidFill>
                  <a:srgbClr val="212529"/>
                </a:solidFill>
                <a:effectLst/>
                <a:latin typeface="LM Roman 10" pitchFamily="2" charset="77"/>
                <a:cs typeface="Calibri" panose="020F0502020204030204" pitchFamily="34" charset="0"/>
              </a:rPr>
              <a:t>Single Data: </a:t>
            </a:r>
            <a:r>
              <a:rPr lang="en-US" b="0" dirty="0">
                <a:solidFill>
                  <a:srgbClr val="212529"/>
                </a:solidFill>
                <a:effectLst/>
                <a:latin typeface="LM Roman 10" pitchFamily="2" charset="77"/>
                <a:cs typeface="Calibri" panose="020F0502020204030204" pitchFamily="34" charset="0"/>
              </a:rPr>
              <a:t>A single data stream is fed into multiple processing units.</a:t>
            </a:r>
          </a:p>
        </p:txBody>
      </p:sp>
      <p:pic>
        <p:nvPicPr>
          <p:cNvPr id="10" name="תמונה 9">
            <a:extLst>
              <a:ext uri="{FF2B5EF4-FFF2-40B4-BE49-F238E27FC236}">
                <a16:creationId xmlns:a16="http://schemas.microsoft.com/office/drawing/2014/main" id="{FEEF780B-F6A7-6334-6C4E-534E9BE4F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60" y="4149080"/>
            <a:ext cx="2212640" cy="2212640"/>
          </a:xfrm>
          <a:prstGeom prst="rect">
            <a:avLst/>
          </a:prstGeom>
        </p:spPr>
      </p:pic>
      <p:pic>
        <p:nvPicPr>
          <p:cNvPr id="12" name="תמונה 11">
            <a:extLst>
              <a:ext uri="{FF2B5EF4-FFF2-40B4-BE49-F238E27FC236}">
                <a16:creationId xmlns:a16="http://schemas.microsoft.com/office/drawing/2014/main" id="{E943A9F1-DA54-AD25-AD9D-CB9FA8E9D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4221088"/>
            <a:ext cx="4171950" cy="1971675"/>
          </a:xfrm>
          <a:prstGeom prst="rect">
            <a:avLst/>
          </a:prstGeom>
        </p:spPr>
      </p:pic>
    </p:spTree>
    <p:extLst>
      <p:ext uri="{BB962C8B-B14F-4D97-AF65-F5344CB8AC3E}">
        <p14:creationId xmlns:p14="http://schemas.microsoft.com/office/powerpoint/2010/main" val="4067714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561657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8" name="Rectangle 3">
            <a:extLst>
              <a:ext uri="{FF2B5EF4-FFF2-40B4-BE49-F238E27FC236}">
                <a16:creationId xmlns:a16="http://schemas.microsoft.com/office/drawing/2014/main" id="{EC1669DC-DCC3-71D3-2940-093BE617ABFC}"/>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Flynn's Classical Taxonomy</a:t>
            </a:r>
          </a:p>
        </p:txBody>
      </p:sp>
      <p:sp>
        <p:nvSpPr>
          <p:cNvPr id="20" name="תיבת טקסט 19">
            <a:extLst>
              <a:ext uri="{FF2B5EF4-FFF2-40B4-BE49-F238E27FC236}">
                <a16:creationId xmlns:a16="http://schemas.microsoft.com/office/drawing/2014/main" id="{4366775A-DAA5-21C9-75F1-6AF739305126}"/>
              </a:ext>
            </a:extLst>
          </p:cNvPr>
          <p:cNvSpPr txBox="1"/>
          <p:nvPr/>
        </p:nvSpPr>
        <p:spPr>
          <a:xfrm>
            <a:off x="467544" y="1988840"/>
            <a:ext cx="7458828" cy="744819"/>
          </a:xfrm>
          <a:prstGeom prst="rect">
            <a:avLst/>
          </a:prstGeom>
          <a:noFill/>
        </p:spPr>
        <p:txBody>
          <a:bodyPr wrap="square">
            <a:spAutoFit/>
          </a:bodyPr>
          <a:lstStyle/>
          <a:p>
            <a:pPr algn="l"/>
            <a:r>
              <a:rPr lang="fr-FR" sz="2000" b="0" dirty="0">
                <a:solidFill>
                  <a:srgbClr val="212529"/>
                </a:solidFill>
                <a:latin typeface="LM Roman 10" pitchFamily="2" charset="77"/>
                <a:cs typeface="Calibri" panose="020F0502020204030204" pitchFamily="34" charset="0"/>
              </a:rPr>
              <a:t>Multiple Instruction, Multiple Data (MIMD)</a:t>
            </a:r>
          </a:p>
          <a:p>
            <a:pPr algn="l">
              <a:lnSpc>
                <a:spcPct val="120000"/>
              </a:lnSpc>
              <a:spcAft>
                <a:spcPts val="1200"/>
              </a:spcAft>
            </a:pPr>
            <a:endParaRPr lang="en-US" sz="2000" b="0" dirty="0">
              <a:solidFill>
                <a:srgbClr val="212529"/>
              </a:solidFill>
              <a:latin typeface="LM Roman 10" pitchFamily="2" charset="77"/>
              <a:cs typeface="Calibri" panose="020F0502020204030204" pitchFamily="34" charset="0"/>
            </a:endParaRPr>
          </a:p>
        </p:txBody>
      </p:sp>
      <p:pic>
        <p:nvPicPr>
          <p:cNvPr id="2" name="תמונה 1" descr="תמונה שמכילה שולחן&#10;&#10;התיאור נוצר באופן אוטומטי">
            <a:extLst>
              <a:ext uri="{FF2B5EF4-FFF2-40B4-BE49-F238E27FC236}">
                <a16:creationId xmlns:a16="http://schemas.microsoft.com/office/drawing/2014/main" id="{6EDE90DB-75BE-CA8F-09D7-03732E778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402" y="1052736"/>
            <a:ext cx="2351974" cy="1452394"/>
          </a:xfrm>
          <a:prstGeom prst="rect">
            <a:avLst/>
          </a:prstGeom>
        </p:spPr>
      </p:pic>
      <p:sp>
        <p:nvSpPr>
          <p:cNvPr id="3" name="מלבן 2">
            <a:extLst>
              <a:ext uri="{FF2B5EF4-FFF2-40B4-BE49-F238E27FC236}">
                <a16:creationId xmlns:a16="http://schemas.microsoft.com/office/drawing/2014/main" id="{FFB10981-3399-FC23-1AC2-39119784D8E9}"/>
              </a:ext>
            </a:extLst>
          </p:cNvPr>
          <p:cNvSpPr/>
          <p:nvPr/>
        </p:nvSpPr>
        <p:spPr bwMode="auto">
          <a:xfrm>
            <a:off x="6732240" y="1781132"/>
            <a:ext cx="1157842" cy="654189"/>
          </a:xfrm>
          <a:prstGeom prst="rect">
            <a:avLst/>
          </a:prstGeom>
          <a:noFill/>
          <a:ln w="38100" cap="flat" cmpd="sng" algn="ctr">
            <a:solidFill>
              <a:srgbClr val="00B0F0"/>
            </a:solidFill>
            <a:prstDash val="solid"/>
            <a:round/>
            <a:headEnd type="none" w="med" len="med"/>
            <a:tailEnd type="none" w="med" len="med"/>
          </a:ln>
          <a:effectLst>
            <a:glow rad="152400">
              <a:schemeClr val="bg1">
                <a:alpha val="74000"/>
              </a:schemeClr>
            </a:glow>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6" name="מלבן 5">
            <a:extLst>
              <a:ext uri="{FF2B5EF4-FFF2-40B4-BE49-F238E27FC236}">
                <a16:creationId xmlns:a16="http://schemas.microsoft.com/office/drawing/2014/main" id="{0E5CC239-17B0-D738-C60C-ADDC81970EB0}"/>
              </a:ext>
            </a:extLst>
          </p:cNvPr>
          <p:cNvSpPr/>
          <p:nvPr/>
        </p:nvSpPr>
        <p:spPr bwMode="auto">
          <a:xfrm>
            <a:off x="367325" y="2564905"/>
            <a:ext cx="8479196" cy="1266022"/>
          </a:xfrm>
          <a:prstGeom prst="rect">
            <a:avLst/>
          </a:prstGeom>
          <a:solidFill>
            <a:srgbClr val="E0E1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7" name="תיבת טקסט 6">
            <a:extLst>
              <a:ext uri="{FF2B5EF4-FFF2-40B4-BE49-F238E27FC236}">
                <a16:creationId xmlns:a16="http://schemas.microsoft.com/office/drawing/2014/main" id="{FE7B59F7-8077-89CF-E485-E5CC3F8BFD05}"/>
              </a:ext>
            </a:extLst>
          </p:cNvPr>
          <p:cNvSpPr txBox="1"/>
          <p:nvPr/>
        </p:nvSpPr>
        <p:spPr>
          <a:xfrm>
            <a:off x="367324" y="2564904"/>
            <a:ext cx="8479195" cy="1143133"/>
          </a:xfrm>
          <a:prstGeom prst="rect">
            <a:avLst/>
          </a:prstGeom>
          <a:noFill/>
        </p:spPr>
        <p:txBody>
          <a:bodyPr wrap="square" rtlCol="1">
            <a:spAutoFit/>
          </a:bodyPr>
          <a:lstStyle/>
          <a:p>
            <a:pPr>
              <a:lnSpc>
                <a:spcPct val="120000"/>
              </a:lnSpc>
              <a:spcAft>
                <a:spcPts val="600"/>
              </a:spcAft>
            </a:pPr>
            <a:r>
              <a:rPr lang="en-US" sz="1600" b="0" dirty="0">
                <a:solidFill>
                  <a:srgbClr val="212529"/>
                </a:solidFill>
                <a:effectLst/>
                <a:latin typeface="LM Roman 10" pitchFamily="2" charset="77"/>
                <a:cs typeface="Calibri" panose="020F0502020204030204" pitchFamily="34" charset="0"/>
              </a:rPr>
              <a:t>A type of parallel computer</a:t>
            </a:r>
            <a:endParaRPr lang="en-US" sz="1600" b="0" u="sng" dirty="0">
              <a:solidFill>
                <a:srgbClr val="212529"/>
              </a:solidFill>
              <a:effectLst/>
              <a:latin typeface="LM Roman 10" pitchFamily="2" charset="77"/>
              <a:cs typeface="Calibri" panose="020F0502020204030204" pitchFamily="34" charset="0"/>
            </a:endParaRPr>
          </a:p>
          <a:p>
            <a:pPr algn="l">
              <a:lnSpc>
                <a:spcPct val="120000"/>
              </a:lnSpc>
            </a:pPr>
            <a:r>
              <a:rPr lang="en-US" sz="1600" b="0" u="sng" dirty="0">
                <a:solidFill>
                  <a:srgbClr val="212529"/>
                </a:solidFill>
                <a:effectLst/>
                <a:latin typeface="LM Roman 10" pitchFamily="2" charset="77"/>
                <a:cs typeface="Calibri" panose="020F0502020204030204" pitchFamily="34" charset="0"/>
              </a:rPr>
              <a:t>Multiple Instruction:</a:t>
            </a:r>
            <a:r>
              <a:rPr lang="en-US" sz="1600" b="0" dirty="0">
                <a:solidFill>
                  <a:srgbClr val="212529"/>
                </a:solidFill>
                <a:effectLst/>
                <a:latin typeface="LM Roman 10" pitchFamily="2" charset="77"/>
                <a:cs typeface="Calibri" panose="020F0502020204030204" pitchFamily="34" charset="0"/>
              </a:rPr>
              <a:t> Every processor may be executing a different instruction stream.</a:t>
            </a:r>
          </a:p>
          <a:p>
            <a:pPr algn="l">
              <a:lnSpc>
                <a:spcPct val="120000"/>
              </a:lnSpc>
              <a:spcBef>
                <a:spcPts val="600"/>
              </a:spcBef>
            </a:pPr>
            <a:r>
              <a:rPr lang="en-US" sz="1600" b="0" u="sng" dirty="0">
                <a:solidFill>
                  <a:srgbClr val="212529"/>
                </a:solidFill>
                <a:latin typeface="LM Roman 10" pitchFamily="2" charset="77"/>
                <a:cs typeface="Calibri" panose="020F0502020204030204" pitchFamily="34" charset="0"/>
              </a:rPr>
              <a:t>Multiple</a:t>
            </a:r>
            <a:r>
              <a:rPr lang="en-US" sz="1600" b="0" u="sng" dirty="0">
                <a:solidFill>
                  <a:srgbClr val="212529"/>
                </a:solidFill>
                <a:effectLst/>
                <a:latin typeface="LM Roman 10" pitchFamily="2" charset="77"/>
                <a:cs typeface="Calibri" panose="020F0502020204030204" pitchFamily="34" charset="0"/>
              </a:rPr>
              <a:t> Data:</a:t>
            </a:r>
            <a:r>
              <a:rPr lang="en-US" sz="1600" b="0" dirty="0">
                <a:solidFill>
                  <a:srgbClr val="212529"/>
                </a:solidFill>
                <a:effectLst/>
                <a:latin typeface="LM Roman 10" pitchFamily="2" charset="77"/>
                <a:cs typeface="Calibri" panose="020F0502020204030204" pitchFamily="34" charset="0"/>
              </a:rPr>
              <a:t> Every processor may be working with a different data stream</a:t>
            </a:r>
          </a:p>
        </p:txBody>
      </p:sp>
      <p:pic>
        <p:nvPicPr>
          <p:cNvPr id="10" name="תמונה 9" descr="תמונה שמכילה טקסט, לוח תוצאות&#10;&#10;התיאור נוצר באופן אוטומטי">
            <a:extLst>
              <a:ext uri="{FF2B5EF4-FFF2-40B4-BE49-F238E27FC236}">
                <a16:creationId xmlns:a16="http://schemas.microsoft.com/office/drawing/2014/main" id="{71AC78B8-8201-CED1-1FFC-5EA8C7A18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3861048"/>
            <a:ext cx="2430058" cy="2430058"/>
          </a:xfrm>
          <a:prstGeom prst="rect">
            <a:avLst/>
          </a:prstGeom>
        </p:spPr>
      </p:pic>
      <p:pic>
        <p:nvPicPr>
          <p:cNvPr id="12" name="תמונה 11">
            <a:extLst>
              <a:ext uri="{FF2B5EF4-FFF2-40B4-BE49-F238E27FC236}">
                <a16:creationId xmlns:a16="http://schemas.microsoft.com/office/drawing/2014/main" id="{2CD7F72C-4DBD-94EB-3E81-D454A12BB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784" y="4144095"/>
            <a:ext cx="3742159" cy="2093217"/>
          </a:xfrm>
          <a:prstGeom prst="rect">
            <a:avLst/>
          </a:prstGeom>
        </p:spPr>
      </p:pic>
      <p:pic>
        <p:nvPicPr>
          <p:cNvPr id="14" name="תמונה 13" descr="תמונה שמכילה טקסט, מקורה, מחשב&#10;&#10;התיאור נוצר באופן אוטומטי">
            <a:extLst>
              <a:ext uri="{FF2B5EF4-FFF2-40B4-BE49-F238E27FC236}">
                <a16:creationId xmlns:a16="http://schemas.microsoft.com/office/drawing/2014/main" id="{846B4F11-6EA6-9F20-E6EA-BFBB85C2C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0232" y="3933056"/>
            <a:ext cx="2016224" cy="1266023"/>
          </a:xfrm>
          <a:prstGeom prst="rect">
            <a:avLst/>
          </a:prstGeom>
        </p:spPr>
      </p:pic>
      <p:pic>
        <p:nvPicPr>
          <p:cNvPr id="16" name="תמונה 15" descr="תמונה שמכילה מקורה, תקרה&#10;&#10;התיאור נוצר באופן אוטומטי">
            <a:extLst>
              <a:ext uri="{FF2B5EF4-FFF2-40B4-BE49-F238E27FC236}">
                <a16:creationId xmlns:a16="http://schemas.microsoft.com/office/drawing/2014/main" id="{C70BB873-11D7-5F61-71E3-4ADFB9CD9D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0233" y="5229200"/>
            <a:ext cx="2016224" cy="1312356"/>
          </a:xfrm>
          <a:prstGeom prst="rect">
            <a:avLst/>
          </a:prstGeom>
        </p:spPr>
      </p:pic>
    </p:spTree>
    <p:extLst>
      <p:ext uri="{BB962C8B-B14F-4D97-AF65-F5344CB8AC3E}">
        <p14:creationId xmlns:p14="http://schemas.microsoft.com/office/powerpoint/2010/main" val="1037441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Embarrassingly (IDEALY) Parallel</a:t>
            </a:r>
          </a:p>
          <a:p>
            <a:pPr marL="0" indent="0">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18985"/>
            <a:ext cx="8137078" cy="806375"/>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Solving many similar, but independent tasks simultaneously; little to no need for coordination between the tasks.</a:t>
            </a:r>
            <a:endParaRPr lang="en-US" sz="2000" b="0" dirty="0">
              <a:solidFill>
                <a:srgbClr val="212529"/>
              </a:solidFill>
              <a:latin typeface="LM Roman 10" pitchFamily="2" charset="77"/>
              <a:cs typeface="Calibri" panose="020F0502020204030204" pitchFamily="34" charset="0"/>
            </a:endParaRPr>
          </a:p>
        </p:txBody>
      </p:sp>
      <p:pic>
        <p:nvPicPr>
          <p:cNvPr id="3" name="תמונה 2">
            <a:extLst>
              <a:ext uri="{FF2B5EF4-FFF2-40B4-BE49-F238E27FC236}">
                <a16:creationId xmlns:a16="http://schemas.microsoft.com/office/drawing/2014/main" id="{1B09CD41-919F-9FE0-699C-EE21E8A04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894" y="3026767"/>
            <a:ext cx="5630212" cy="3066529"/>
          </a:xfrm>
          <a:prstGeom prst="rect">
            <a:avLst/>
          </a:prstGeom>
        </p:spPr>
      </p:pic>
    </p:spTree>
    <p:extLst>
      <p:ext uri="{BB962C8B-B14F-4D97-AF65-F5344CB8AC3E}">
        <p14:creationId xmlns:p14="http://schemas.microsoft.com/office/powerpoint/2010/main" val="931810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84076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Concepts and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Massively Parallel</a:t>
            </a:r>
          </a:p>
          <a:p>
            <a:pPr marL="0" indent="0">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18985"/>
            <a:ext cx="8137078" cy="199131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Refers to the hardware that comprises a given parallel system - having many processing elements.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meaning of "many" keeps increasing, but currently, the largest parallel computers are comprised of processing elements numbering in the hundreds of </a:t>
            </a:r>
            <a:r>
              <a:rPr lang="en-US" sz="2000" b="0" u="sng" dirty="0">
                <a:solidFill>
                  <a:srgbClr val="212529"/>
                </a:solidFill>
                <a:effectLst/>
                <a:latin typeface="LM Roman 10" pitchFamily="2" charset="77"/>
                <a:cs typeface="Calibri" panose="020F0502020204030204" pitchFamily="34" charset="0"/>
              </a:rPr>
              <a:t>thousands to millions</a:t>
            </a:r>
            <a:r>
              <a:rPr lang="en-US" sz="2000" b="0" dirty="0">
                <a:solidFill>
                  <a:srgbClr val="212529"/>
                </a:solidFill>
                <a:effectLst/>
                <a:latin typeface="LM Roman 10" pitchFamily="2" charset="77"/>
                <a:cs typeface="Calibri" panose="020F0502020204030204" pitchFamily="34" charset="0"/>
              </a:rPr>
              <a:t>.</a:t>
            </a:r>
            <a:endParaRPr lang="en-US" sz="2000" b="0" dirty="0">
              <a:solidFill>
                <a:srgbClr val="212529"/>
              </a:solidFill>
              <a:latin typeface="LM Roman 10" pitchFamily="2" charset="77"/>
              <a:cs typeface="Calibri" panose="020F0502020204030204" pitchFamily="34" charset="0"/>
            </a:endParaRPr>
          </a:p>
        </p:txBody>
      </p:sp>
      <p:pic>
        <p:nvPicPr>
          <p:cNvPr id="8" name="תמונה 7" descr="תמונה שמכילה טקסט, מחשב&#10;&#10;התיאור נוצר באופן אוטומטי">
            <a:extLst>
              <a:ext uri="{FF2B5EF4-FFF2-40B4-BE49-F238E27FC236}">
                <a16:creationId xmlns:a16="http://schemas.microsoft.com/office/drawing/2014/main" id="{75AAAA89-2F6B-BC0D-83F4-663631378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85" y="3818129"/>
            <a:ext cx="2702541" cy="2203159"/>
          </a:xfrm>
          <a:prstGeom prst="rect">
            <a:avLst/>
          </a:prstGeom>
        </p:spPr>
      </p:pic>
      <p:sp>
        <p:nvSpPr>
          <p:cNvPr id="9" name="תיבת טקסט 8">
            <a:extLst>
              <a:ext uri="{FF2B5EF4-FFF2-40B4-BE49-F238E27FC236}">
                <a16:creationId xmlns:a16="http://schemas.microsoft.com/office/drawing/2014/main" id="{88C88CCE-5D1C-F5C3-38F2-B7284F296C5F}"/>
              </a:ext>
            </a:extLst>
          </p:cNvPr>
          <p:cNvSpPr txBox="1"/>
          <p:nvPr/>
        </p:nvSpPr>
        <p:spPr>
          <a:xfrm>
            <a:off x="5076056" y="6002124"/>
            <a:ext cx="3629520" cy="523220"/>
          </a:xfrm>
          <a:prstGeom prst="rect">
            <a:avLst/>
          </a:prstGeom>
          <a:noFill/>
        </p:spPr>
        <p:txBody>
          <a:bodyPr wrap="none" rtlCol="1">
            <a:spAutoFit/>
          </a:bodyPr>
          <a:lstStyle/>
          <a:p>
            <a:r>
              <a:rPr lang="en-US" sz="1400" b="0" dirty="0">
                <a:solidFill>
                  <a:srgbClr val="212529"/>
                </a:solidFill>
                <a:latin typeface="LM Roman 10" pitchFamily="2" charset="77"/>
              </a:rPr>
              <a:t>Massively parallel programming with GPUs</a:t>
            </a:r>
          </a:p>
          <a:p>
            <a:endParaRPr lang="he-IL" sz="1400" b="0" dirty="0">
              <a:latin typeface="LM Roman 10" pitchFamily="2" charset="77"/>
            </a:endParaRPr>
          </a:p>
        </p:txBody>
      </p:sp>
    </p:spTree>
    <p:extLst>
      <p:ext uri="{BB962C8B-B14F-4D97-AF65-F5344CB8AC3E}">
        <p14:creationId xmlns:p14="http://schemas.microsoft.com/office/powerpoint/2010/main" val="251938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7128792"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CPU</a:t>
            </a:r>
          </a:p>
        </p:txBody>
      </p:sp>
      <p:pic>
        <p:nvPicPr>
          <p:cNvPr id="11" name="תמונה 10">
            <a:extLst>
              <a:ext uri="{FF2B5EF4-FFF2-40B4-BE49-F238E27FC236}">
                <a16:creationId xmlns:a16="http://schemas.microsoft.com/office/drawing/2014/main" id="{F2567A80-807E-0D05-D63E-446D125B7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5" y="4430091"/>
            <a:ext cx="1663205" cy="1663205"/>
          </a:xfrm>
          <a:prstGeom prst="rect">
            <a:avLst/>
          </a:prstGeom>
        </p:spPr>
      </p:pic>
      <p:sp>
        <p:nvSpPr>
          <p:cNvPr id="13" name="תיבת טקסט 12">
            <a:extLst>
              <a:ext uri="{FF2B5EF4-FFF2-40B4-BE49-F238E27FC236}">
                <a16:creationId xmlns:a16="http://schemas.microsoft.com/office/drawing/2014/main" id="{19C82825-EF18-5935-701D-4A6F171C0840}"/>
              </a:ext>
            </a:extLst>
          </p:cNvPr>
          <p:cNvSpPr txBox="1"/>
          <p:nvPr/>
        </p:nvSpPr>
        <p:spPr>
          <a:xfrm>
            <a:off x="467544" y="1844824"/>
            <a:ext cx="7883660" cy="2437590"/>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Contemporary CPUs consist of one or more cores</a:t>
            </a:r>
            <a:r>
              <a:rPr lang="en-US" sz="2000" b="0" dirty="0">
                <a:solidFill>
                  <a:srgbClr val="212529"/>
                </a:solidFill>
                <a:latin typeface="LM Roman 10" pitchFamily="2" charset="77"/>
                <a:cs typeface="Calibri" panose="020F0502020204030204" pitchFamily="34" charset="0"/>
              </a:rPr>
              <a:t> (</a:t>
            </a:r>
            <a:r>
              <a:rPr lang="en-US" sz="2000" b="0" dirty="0">
                <a:solidFill>
                  <a:srgbClr val="212529"/>
                </a:solidFill>
                <a:effectLst/>
                <a:latin typeface="LM Roman 10" pitchFamily="2" charset="77"/>
                <a:cs typeface="Calibri" panose="020F0502020204030204" pitchFamily="34" charset="0"/>
              </a:rPr>
              <a:t>a distinct execution unit with its own instruction stream</a:t>
            </a:r>
            <a:r>
              <a:rPr lang="en-US" sz="2000" b="0" dirty="0">
                <a:solidFill>
                  <a:srgbClr val="212529"/>
                </a:solidFill>
                <a:latin typeface="LM Roman 10" pitchFamily="2" charset="77"/>
                <a:cs typeface="Calibri" panose="020F0502020204030204" pitchFamily="34" charset="0"/>
              </a:rPr>
              <a:t>).</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Cores with a CPU may be organized into one or more sockets (each socket with its own distinct memory).</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When a CPU consists of two or more sockets, usually hardware infrastructure supports memory sharing across sockets.</a:t>
            </a:r>
          </a:p>
        </p:txBody>
      </p:sp>
      <p:pic>
        <p:nvPicPr>
          <p:cNvPr id="17" name="תמונה 16" descr="תמונה שמכילה טקסט, אלקטרוניקה&#10;&#10;התיאור נוצר באופן אוטומטי">
            <a:extLst>
              <a:ext uri="{FF2B5EF4-FFF2-40B4-BE49-F238E27FC236}">
                <a16:creationId xmlns:a16="http://schemas.microsoft.com/office/drawing/2014/main" id="{0F100D9F-1731-57A0-BFB7-0E1B589F3A93}"/>
              </a:ext>
            </a:extLst>
          </p:cNvPr>
          <p:cNvPicPr>
            <a:picLocks noChangeAspect="1"/>
          </p:cNvPicPr>
          <p:nvPr/>
        </p:nvPicPr>
        <p:blipFill rotWithShape="1">
          <a:blip r:embed="rId4">
            <a:extLst>
              <a:ext uri="{28A0092B-C50C-407E-A947-70E740481C1C}">
                <a14:useLocalDpi xmlns:a14="http://schemas.microsoft.com/office/drawing/2010/main" val="0"/>
              </a:ext>
            </a:extLst>
          </a:blip>
          <a:srcRect t="16569" b="14471"/>
          <a:stretch/>
        </p:blipFill>
        <p:spPr>
          <a:xfrm>
            <a:off x="1905480" y="4481617"/>
            <a:ext cx="4340539" cy="1683687"/>
          </a:xfrm>
          <a:prstGeom prst="rect">
            <a:avLst/>
          </a:prstGeom>
        </p:spPr>
      </p:pic>
      <p:pic>
        <p:nvPicPr>
          <p:cNvPr id="19" name="תמונה 18" descr="תמונה שמכילה טקסט, מעגל חשמלי, אלקטרוניקה&#10;&#10;התיאור נוצר באופן אוטומטי">
            <a:extLst>
              <a:ext uri="{FF2B5EF4-FFF2-40B4-BE49-F238E27FC236}">
                <a16:creationId xmlns:a16="http://schemas.microsoft.com/office/drawing/2014/main" id="{D8DCF8F4-817C-6534-42BA-6606F2C46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119" y="4481617"/>
            <a:ext cx="2522353" cy="1683687"/>
          </a:xfrm>
          <a:prstGeom prst="rect">
            <a:avLst/>
          </a:prstGeom>
        </p:spPr>
      </p:pic>
    </p:spTree>
    <p:extLst>
      <p:ext uri="{BB962C8B-B14F-4D97-AF65-F5344CB8AC3E}">
        <p14:creationId xmlns:p14="http://schemas.microsoft.com/office/powerpoint/2010/main" val="727196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361"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Memory Caches</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395536" y="2076173"/>
            <a:ext cx="8136904" cy="4161139"/>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Modern CPUs include small regions of high-speed memory tightly integrated into the cores themselves called caches.</a:t>
            </a:r>
          </a:p>
          <a:p>
            <a:pPr marL="285750" indent="-285750">
              <a:lnSpc>
                <a:spcPct val="120000"/>
              </a:lnSpc>
              <a:spcAft>
                <a:spcPts val="1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12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12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20000"/>
              </a:lnSpc>
              <a:spcAft>
                <a:spcPts val="12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12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Cache memories are </a:t>
            </a:r>
            <a:r>
              <a:rPr lang="en-US" sz="2000" b="0" dirty="0">
                <a:solidFill>
                  <a:srgbClr val="212529"/>
                </a:solidFill>
                <a:effectLst/>
                <a:latin typeface="LM Roman 10" pitchFamily="2" charset="77"/>
                <a:cs typeface="Calibri" panose="020F0502020204030204" pitchFamily="34" charset="0"/>
              </a:rPr>
              <a:t>hierarchical in a modern system. Some are small and unique to each processor, and some are larger and shared between all the cores on the CPU.</a:t>
            </a:r>
            <a:r>
              <a:rPr lang="en-US" sz="2000" b="0" dirty="0">
                <a:solidFill>
                  <a:srgbClr val="212529"/>
                </a:solidFill>
                <a:latin typeface="LM Roman 10" pitchFamily="2" charset="77"/>
                <a:cs typeface="Calibri" panose="020F0502020204030204" pitchFamily="34" charset="0"/>
              </a:rPr>
              <a:t> </a:t>
            </a:r>
            <a:endParaRPr lang="en-US" sz="2000" b="0" dirty="0">
              <a:solidFill>
                <a:srgbClr val="212529"/>
              </a:solidFill>
              <a:effectLst/>
              <a:latin typeface="LM Roman 10" pitchFamily="2" charset="77"/>
              <a:cs typeface="Calibri" panose="020F0502020204030204" pitchFamily="34" charset="0"/>
            </a:endParaRPr>
          </a:p>
        </p:txBody>
      </p:sp>
      <p:grpSp>
        <p:nvGrpSpPr>
          <p:cNvPr id="2" name="קבוצה 1">
            <a:extLst>
              <a:ext uri="{FF2B5EF4-FFF2-40B4-BE49-F238E27FC236}">
                <a16:creationId xmlns:a16="http://schemas.microsoft.com/office/drawing/2014/main" id="{B2ED2B17-0886-7B03-CFB3-D59701CC9BA5}"/>
              </a:ext>
            </a:extLst>
          </p:cNvPr>
          <p:cNvGrpSpPr/>
          <p:nvPr/>
        </p:nvGrpSpPr>
        <p:grpSpPr>
          <a:xfrm>
            <a:off x="1187624" y="2924944"/>
            <a:ext cx="6097301" cy="2016224"/>
            <a:chOff x="1289490" y="2939873"/>
            <a:chExt cx="6282755" cy="2073303"/>
          </a:xfrm>
        </p:grpSpPr>
        <p:graphicFrame>
          <p:nvGraphicFramePr>
            <p:cNvPr id="8" name="דיאגרמה 7">
              <a:extLst>
                <a:ext uri="{FF2B5EF4-FFF2-40B4-BE49-F238E27FC236}">
                  <a16:creationId xmlns:a16="http://schemas.microsoft.com/office/drawing/2014/main" id="{48DE458C-E1D9-6500-F708-079457D239A5}"/>
                </a:ext>
              </a:extLst>
            </p:cNvPr>
            <p:cNvGraphicFramePr/>
            <p:nvPr>
              <p:extLst>
                <p:ext uri="{D42A27DB-BD31-4B8C-83A1-F6EECF244321}">
                  <p14:modId xmlns:p14="http://schemas.microsoft.com/office/powerpoint/2010/main" val="3990605306"/>
                </p:ext>
              </p:extLst>
            </p:nvPr>
          </p:nvGraphicFramePr>
          <p:xfrm>
            <a:off x="2483768" y="2939873"/>
            <a:ext cx="3888432" cy="2073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מחבר חץ ישר 9">
              <a:extLst>
                <a:ext uri="{FF2B5EF4-FFF2-40B4-BE49-F238E27FC236}">
                  <a16:creationId xmlns:a16="http://schemas.microsoft.com/office/drawing/2014/main" id="{6E2F52E6-D9C2-A741-6F2B-47F2321FEA20}"/>
                </a:ext>
              </a:extLst>
            </p:cNvPr>
            <p:cNvCxnSpPr/>
            <p:nvPr/>
          </p:nvCxnSpPr>
          <p:spPr bwMode="auto">
            <a:xfrm>
              <a:off x="6660232" y="2996952"/>
              <a:ext cx="0" cy="19442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2" name="מחבר חץ ישר 11">
              <a:extLst>
                <a:ext uri="{FF2B5EF4-FFF2-40B4-BE49-F238E27FC236}">
                  <a16:creationId xmlns:a16="http://schemas.microsoft.com/office/drawing/2014/main" id="{9E1E331F-6146-EAAE-07A1-60940B88993D}"/>
                </a:ext>
              </a:extLst>
            </p:cNvPr>
            <p:cNvCxnSpPr>
              <a:cxnSpLocks/>
            </p:cNvCxnSpPr>
            <p:nvPr/>
          </p:nvCxnSpPr>
          <p:spPr bwMode="auto">
            <a:xfrm flipV="1">
              <a:off x="2195736" y="2996952"/>
              <a:ext cx="0" cy="200784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5" name="תיבת טקסט 14">
              <a:extLst>
                <a:ext uri="{FF2B5EF4-FFF2-40B4-BE49-F238E27FC236}">
                  <a16:creationId xmlns:a16="http://schemas.microsoft.com/office/drawing/2014/main" id="{D902B592-5A8F-DEA3-75F9-C719F27E5473}"/>
                </a:ext>
              </a:extLst>
            </p:cNvPr>
            <p:cNvSpPr txBox="1"/>
            <p:nvPr/>
          </p:nvSpPr>
          <p:spPr>
            <a:xfrm>
              <a:off x="6780156" y="3779748"/>
              <a:ext cx="792089" cy="379788"/>
            </a:xfrm>
            <a:prstGeom prst="rect">
              <a:avLst/>
            </a:prstGeom>
            <a:noFill/>
          </p:spPr>
          <p:txBody>
            <a:bodyPr wrap="square" rtlCol="1">
              <a:spAutoFit/>
            </a:bodyPr>
            <a:lstStyle/>
            <a:p>
              <a:r>
                <a:rPr lang="en-US" b="0" dirty="0">
                  <a:latin typeface="LM Roman 10" pitchFamily="2" charset="77"/>
                </a:rPr>
                <a:t>size</a:t>
              </a:r>
              <a:endParaRPr lang="he-IL" b="0" dirty="0">
                <a:latin typeface="LM Roman 10" pitchFamily="2" charset="77"/>
              </a:endParaRPr>
            </a:p>
          </p:txBody>
        </p:sp>
        <p:sp>
          <p:nvSpPr>
            <p:cNvPr id="16" name="תיבת טקסט 15">
              <a:extLst>
                <a:ext uri="{FF2B5EF4-FFF2-40B4-BE49-F238E27FC236}">
                  <a16:creationId xmlns:a16="http://schemas.microsoft.com/office/drawing/2014/main" id="{BD88FA17-AAA6-B7E6-C784-5ECB0EE52F3D}"/>
                </a:ext>
              </a:extLst>
            </p:cNvPr>
            <p:cNvSpPr txBox="1"/>
            <p:nvPr/>
          </p:nvSpPr>
          <p:spPr>
            <a:xfrm>
              <a:off x="1289490" y="3861048"/>
              <a:ext cx="906243" cy="379788"/>
            </a:xfrm>
            <a:prstGeom prst="rect">
              <a:avLst/>
            </a:prstGeom>
            <a:noFill/>
          </p:spPr>
          <p:txBody>
            <a:bodyPr wrap="square" rtlCol="1">
              <a:spAutoFit/>
            </a:bodyPr>
            <a:lstStyle/>
            <a:p>
              <a:r>
                <a:rPr lang="en-US" b="0" dirty="0">
                  <a:latin typeface="LM Roman 10" pitchFamily="2" charset="77"/>
                </a:rPr>
                <a:t>speed</a:t>
              </a:r>
              <a:endParaRPr lang="he-IL" b="0" dirty="0">
                <a:latin typeface="LM Roman 10" pitchFamily="2" charset="77"/>
              </a:endParaRPr>
            </a:p>
          </p:txBody>
        </p:sp>
      </p:grpSp>
    </p:spTree>
    <p:extLst>
      <p:ext uri="{BB962C8B-B14F-4D97-AF65-F5344CB8AC3E}">
        <p14:creationId xmlns:p14="http://schemas.microsoft.com/office/powerpoint/2010/main" val="286353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84076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pic>
        <p:nvPicPr>
          <p:cNvPr id="3" name="תמונה 2">
            <a:extLst>
              <a:ext uri="{FF2B5EF4-FFF2-40B4-BE49-F238E27FC236}">
                <a16:creationId xmlns:a16="http://schemas.microsoft.com/office/drawing/2014/main" id="{B0365D57-767C-29EA-719D-81586AF9B4C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4000"/>
                    </a14:imgEffect>
                  </a14:imgLayer>
                </a14:imgProps>
              </a:ext>
            </a:extLst>
          </a:blip>
          <a:srcRect l="4031" t="8468" r="4603" b="7359"/>
          <a:stretch/>
        </p:blipFill>
        <p:spPr>
          <a:xfrm>
            <a:off x="2123728" y="4005064"/>
            <a:ext cx="4608512" cy="2168712"/>
          </a:xfrm>
          <a:prstGeom prst="rect">
            <a:avLst/>
          </a:prstGeom>
        </p:spPr>
      </p:pic>
      <p:sp>
        <p:nvSpPr>
          <p:cNvPr id="2" name="תיבת טקסט 1">
            <a:extLst>
              <a:ext uri="{FF2B5EF4-FFF2-40B4-BE49-F238E27FC236}">
                <a16:creationId xmlns:a16="http://schemas.microsoft.com/office/drawing/2014/main" id="{FC3106E0-FAF1-0D50-6B08-8E446EE50AC8}"/>
              </a:ext>
            </a:extLst>
          </p:cNvPr>
          <p:cNvSpPr txBox="1"/>
          <p:nvPr/>
        </p:nvSpPr>
        <p:spPr>
          <a:xfrm>
            <a:off x="2033346" y="6119718"/>
            <a:ext cx="4770902" cy="430887"/>
          </a:xfrm>
          <a:prstGeom prst="rect">
            <a:avLst/>
          </a:prstGeom>
          <a:noFill/>
        </p:spPr>
        <p:txBody>
          <a:bodyPr wrap="square" rtlCol="1">
            <a:spAutoFit/>
          </a:bodyPr>
          <a:lstStyle/>
          <a:p>
            <a:r>
              <a:rPr lang="en-US" sz="1100" b="0" dirty="0">
                <a:solidFill>
                  <a:srgbClr val="212529"/>
                </a:solidFill>
                <a:latin typeface="LM Roman 10" pitchFamily="2" charset="77"/>
              </a:rPr>
              <a:t>Figure 1.3 in The OpenMP Common Core (Making OpenMP Simple Again)</a:t>
            </a:r>
            <a:endParaRPr lang="he-IL" sz="1100" b="0" dirty="0">
              <a:solidFill>
                <a:srgbClr val="212529"/>
              </a:solidFill>
              <a:latin typeface="LM Roman 10" pitchFamily="2" charset="77"/>
            </a:endParaRPr>
          </a:p>
        </p:txBody>
      </p:sp>
      <p:sp>
        <p:nvSpPr>
          <p:cNvPr id="6" name="תיבת טקסט 5">
            <a:extLst>
              <a:ext uri="{FF2B5EF4-FFF2-40B4-BE49-F238E27FC236}">
                <a16:creationId xmlns:a16="http://schemas.microsoft.com/office/drawing/2014/main" id="{4738703D-3E46-5797-A2BA-9DDC9DD6BD06}"/>
              </a:ext>
            </a:extLst>
          </p:cNvPr>
          <p:cNvSpPr txBox="1"/>
          <p:nvPr/>
        </p:nvSpPr>
        <p:spPr>
          <a:xfrm>
            <a:off x="504764" y="2060848"/>
            <a:ext cx="8387716" cy="206351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In the following example, there is a CPU with 8 cores.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Each Core has level one caches for data (L1D$) and instructions (L1I$), a unified level 2 cache (L2$) and a shared level 3 cache (L3$).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This CPU has two memory controllers each with three channels to access off-chip memory (DRAM).</a:t>
            </a:r>
          </a:p>
        </p:txBody>
      </p:sp>
      <p:sp>
        <p:nvSpPr>
          <p:cNvPr id="7" name="Rectangle 3">
            <a:extLst>
              <a:ext uri="{FF2B5EF4-FFF2-40B4-BE49-F238E27FC236}">
                <a16:creationId xmlns:a16="http://schemas.microsoft.com/office/drawing/2014/main" id="{D475E7FD-0EEE-ADDA-BAA4-CF8A64A12320}"/>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Memory Caches</a:t>
            </a:r>
          </a:p>
        </p:txBody>
      </p:sp>
    </p:spTree>
    <p:extLst>
      <p:ext uri="{BB962C8B-B14F-4D97-AF65-F5344CB8AC3E}">
        <p14:creationId xmlns:p14="http://schemas.microsoft.com/office/powerpoint/2010/main" val="1311876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539552" y="2018985"/>
            <a:ext cx="7883660" cy="422269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Multiple cores may at any given time access any of the cache lines creating room for memory access conflicts.</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cache coherency protocol built into the CPU manages all these cache lines to assure that eventually all the cores will see the same values in memory.</a:t>
            </a:r>
          </a:p>
        </p:txBody>
      </p:sp>
      <p:grpSp>
        <p:nvGrpSpPr>
          <p:cNvPr id="3" name="קבוצה 2">
            <a:extLst>
              <a:ext uri="{FF2B5EF4-FFF2-40B4-BE49-F238E27FC236}">
                <a16:creationId xmlns:a16="http://schemas.microsoft.com/office/drawing/2014/main" id="{32054754-87F0-C699-3A19-23D922F214E4}"/>
              </a:ext>
            </a:extLst>
          </p:cNvPr>
          <p:cNvGrpSpPr/>
          <p:nvPr/>
        </p:nvGrpSpPr>
        <p:grpSpPr>
          <a:xfrm>
            <a:off x="2051720" y="2852936"/>
            <a:ext cx="4644516" cy="2232248"/>
            <a:chOff x="2447764" y="2852936"/>
            <a:chExt cx="4248472" cy="1944216"/>
          </a:xfrm>
        </p:grpSpPr>
        <p:pic>
          <p:nvPicPr>
            <p:cNvPr id="2" name="תמונה 1">
              <a:extLst>
                <a:ext uri="{FF2B5EF4-FFF2-40B4-BE49-F238E27FC236}">
                  <a16:creationId xmlns:a16="http://schemas.microsoft.com/office/drawing/2014/main" id="{FC09019A-F3CD-1785-B8FE-C62ADB9C5AC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4000"/>
                      </a14:imgEffect>
                    </a14:imgLayer>
                  </a14:imgProps>
                </a:ext>
              </a:extLst>
            </a:blip>
            <a:srcRect l="2701" t="9259" r="4277" b="7402"/>
            <a:stretch/>
          </p:blipFill>
          <p:spPr>
            <a:xfrm>
              <a:off x="2447764" y="2852936"/>
              <a:ext cx="4248472" cy="1944216"/>
            </a:xfrm>
            <a:prstGeom prst="rect">
              <a:avLst/>
            </a:prstGeom>
          </p:spPr>
        </p:pic>
        <p:sp>
          <p:nvSpPr>
            <p:cNvPr id="11" name="מלבן 10">
              <a:extLst>
                <a:ext uri="{FF2B5EF4-FFF2-40B4-BE49-F238E27FC236}">
                  <a16:creationId xmlns:a16="http://schemas.microsoft.com/office/drawing/2014/main" id="{07D89522-0775-9455-1DFF-95FB592DFC0B}"/>
                </a:ext>
              </a:extLst>
            </p:cNvPr>
            <p:cNvSpPr/>
            <p:nvPr/>
          </p:nvSpPr>
          <p:spPr bwMode="auto">
            <a:xfrm>
              <a:off x="3923928" y="3783655"/>
              <a:ext cx="144016" cy="1080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cxnSp>
          <p:nvCxnSpPr>
            <p:cNvPr id="7" name="מחבר חץ ישר 6">
              <a:extLst>
                <a:ext uri="{FF2B5EF4-FFF2-40B4-BE49-F238E27FC236}">
                  <a16:creationId xmlns:a16="http://schemas.microsoft.com/office/drawing/2014/main" id="{12382C4E-6F91-3057-862C-753B20FC3836}"/>
                </a:ext>
              </a:extLst>
            </p:cNvPr>
            <p:cNvCxnSpPr>
              <a:cxnSpLocks/>
            </p:cNvCxnSpPr>
            <p:nvPr/>
          </p:nvCxnSpPr>
          <p:spPr bwMode="auto">
            <a:xfrm flipV="1">
              <a:off x="3419872" y="3843046"/>
              <a:ext cx="504056" cy="522058"/>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8" name="מחבר חץ ישר 7">
              <a:extLst>
                <a:ext uri="{FF2B5EF4-FFF2-40B4-BE49-F238E27FC236}">
                  <a16:creationId xmlns:a16="http://schemas.microsoft.com/office/drawing/2014/main" id="{003460C9-0EF7-D003-A010-BA16A01C9425}"/>
                </a:ext>
              </a:extLst>
            </p:cNvPr>
            <p:cNvCxnSpPr>
              <a:cxnSpLocks/>
              <a:endCxn id="11" idx="3"/>
            </p:cNvCxnSpPr>
            <p:nvPr/>
          </p:nvCxnSpPr>
          <p:spPr bwMode="auto">
            <a:xfrm flipH="1" flipV="1">
              <a:off x="4067944" y="3837661"/>
              <a:ext cx="1501831" cy="522058"/>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grpSp>
      <p:sp>
        <p:nvSpPr>
          <p:cNvPr id="15" name="Rectangle 3">
            <a:extLst>
              <a:ext uri="{FF2B5EF4-FFF2-40B4-BE49-F238E27FC236}">
                <a16:creationId xmlns:a16="http://schemas.microsoft.com/office/drawing/2014/main" id="{BBAEA3BB-A407-6316-A36A-FA7FC4BB18D5}"/>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Memory Caches</a:t>
            </a:r>
          </a:p>
        </p:txBody>
      </p:sp>
    </p:spTree>
    <p:extLst>
      <p:ext uri="{BB962C8B-B14F-4D97-AF65-F5344CB8AC3E}">
        <p14:creationId xmlns:p14="http://schemas.microsoft.com/office/powerpoint/2010/main" val="3197267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Node</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32756" y="2018985"/>
            <a:ext cx="7883660" cy="1698927"/>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it-IT" sz="2000" b="0" dirty="0">
                <a:solidFill>
                  <a:srgbClr val="212529"/>
                </a:solidFill>
                <a:effectLst/>
                <a:latin typeface="LM Roman 10" pitchFamily="2" charset="77"/>
                <a:cs typeface="Calibri" panose="020F0502020204030204" pitchFamily="34" charset="0"/>
              </a:rPr>
              <a:t>A standalone "computer in a box".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Usually comprised of multiple CPUs/processors/cores, memory, network interfaces, etc.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Nodes are networked together to comprise a supercomputer.</a:t>
            </a:r>
          </a:p>
        </p:txBody>
      </p:sp>
      <p:pic>
        <p:nvPicPr>
          <p:cNvPr id="7" name="תמונה 6" descr="תמונה שמכילה אלקטרוניקה&#10;&#10;התיאור נוצר באופן אוטומטי">
            <a:extLst>
              <a:ext uri="{FF2B5EF4-FFF2-40B4-BE49-F238E27FC236}">
                <a16:creationId xmlns:a16="http://schemas.microsoft.com/office/drawing/2014/main" id="{81BBC06E-BF7B-2120-DADD-64C33148C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490814"/>
            <a:ext cx="3476625" cy="1314450"/>
          </a:xfrm>
          <a:prstGeom prst="rect">
            <a:avLst/>
          </a:prstGeom>
        </p:spPr>
      </p:pic>
      <p:pic>
        <p:nvPicPr>
          <p:cNvPr id="14" name="תמונה 13">
            <a:extLst>
              <a:ext uri="{FF2B5EF4-FFF2-40B4-BE49-F238E27FC236}">
                <a16:creationId xmlns:a16="http://schemas.microsoft.com/office/drawing/2014/main" id="{7BE33130-09E5-4DAE-8347-7A18CC019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182" y="3820065"/>
            <a:ext cx="3034095" cy="2528412"/>
          </a:xfrm>
          <a:prstGeom prst="rect">
            <a:avLst/>
          </a:prstGeom>
        </p:spPr>
      </p:pic>
      <p:cxnSp>
        <p:nvCxnSpPr>
          <p:cNvPr id="9" name="מחבר חץ ישר 8">
            <a:extLst>
              <a:ext uri="{FF2B5EF4-FFF2-40B4-BE49-F238E27FC236}">
                <a16:creationId xmlns:a16="http://schemas.microsoft.com/office/drawing/2014/main" id="{C30AEE5C-4C25-F09D-F7EC-5981F3EE3B62}"/>
              </a:ext>
            </a:extLst>
          </p:cNvPr>
          <p:cNvCxnSpPr>
            <a:cxnSpLocks/>
          </p:cNvCxnSpPr>
          <p:nvPr/>
        </p:nvCxnSpPr>
        <p:spPr bwMode="auto">
          <a:xfrm flipV="1">
            <a:off x="3419872" y="4725144"/>
            <a:ext cx="3744416" cy="576064"/>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7846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Task</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18985"/>
            <a:ext cx="8352928" cy="206351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logically discrete section of computational work.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task is typically a program or program-like set of instructions that is executed by a processor.</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 parallel program consists of multiple tasks running on multiple processors.</a:t>
            </a:r>
          </a:p>
        </p:txBody>
      </p:sp>
      <p:pic>
        <p:nvPicPr>
          <p:cNvPr id="2" name="תמונה 1" descr="תמונה שמכילה שולחן&#10;&#10;התיאור נוצר באופן אוטומטי">
            <a:extLst>
              <a:ext uri="{FF2B5EF4-FFF2-40B4-BE49-F238E27FC236}">
                <a16:creationId xmlns:a16="http://schemas.microsoft.com/office/drawing/2014/main" id="{D6C28F87-921E-7053-D9F6-84AF3E190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230" y="4031007"/>
            <a:ext cx="1670791" cy="1990730"/>
          </a:xfrm>
          <a:prstGeom prst="rect">
            <a:avLst/>
          </a:prstGeom>
        </p:spPr>
      </p:pic>
    </p:spTree>
    <p:extLst>
      <p:ext uri="{BB962C8B-B14F-4D97-AF65-F5344CB8AC3E}">
        <p14:creationId xmlns:p14="http://schemas.microsoft.com/office/powerpoint/2010/main" val="13277439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41F8BFE-1B54-622B-7E29-41FE1E8E4C60}"/>
              </a:ext>
            </a:extLst>
          </p:cNvPr>
          <p:cNvSpPr txBox="1"/>
          <p:nvPr/>
        </p:nvSpPr>
        <p:spPr>
          <a:xfrm>
            <a:off x="899592" y="836712"/>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Intel OneAPI</a:t>
            </a:r>
            <a:endParaRPr lang="he-IL" sz="2800" b="0" dirty="0">
              <a:solidFill>
                <a:srgbClr val="5D5D5D"/>
              </a:solidFill>
              <a:latin typeface="LM Roman 10" pitchFamily="2" charset="77"/>
              <a:ea typeface="+mj-ea"/>
              <a:cs typeface="Calibri" panose="020F0502020204030204" pitchFamily="34" charset="0"/>
            </a:endParaRPr>
          </a:p>
        </p:txBody>
      </p:sp>
      <p:sp>
        <p:nvSpPr>
          <p:cNvPr id="9" name="תיבת טקסט 8">
            <a:extLst>
              <a:ext uri="{FF2B5EF4-FFF2-40B4-BE49-F238E27FC236}">
                <a16:creationId xmlns:a16="http://schemas.microsoft.com/office/drawing/2014/main" id="{F6F0F063-FD52-B619-77A4-8F5F20CE7EBB}"/>
              </a:ext>
            </a:extLst>
          </p:cNvPr>
          <p:cNvSpPr txBox="1"/>
          <p:nvPr/>
        </p:nvSpPr>
        <p:spPr>
          <a:xfrm>
            <a:off x="395536" y="1549236"/>
            <a:ext cx="4320480" cy="5016758"/>
          </a:xfrm>
          <a:prstGeom prst="rect">
            <a:avLst/>
          </a:prstGeom>
          <a:noFill/>
        </p:spPr>
        <p:txBody>
          <a:bodyPr wrap="square">
            <a:spAutoFit/>
          </a:bodyPr>
          <a:lstStyle/>
          <a:p>
            <a:pPr algn="l"/>
            <a:r>
              <a:rPr lang="en-US" sz="1600" b="0" dirty="0">
                <a:solidFill>
                  <a:srgbClr val="262626"/>
                </a:solidFill>
                <a:effectLst/>
                <a:latin typeface="LM Roman 10" pitchFamily="2" charset="77"/>
              </a:rPr>
              <a:t>Intel oneAPI Base Toolkit</a:t>
            </a:r>
          </a:p>
          <a:p>
            <a:pPr algn="l"/>
            <a:r>
              <a:rPr lang="en-US" sz="1600" b="0" dirty="0">
                <a:solidFill>
                  <a:srgbClr val="262626"/>
                </a:solidFill>
                <a:effectLst/>
                <a:latin typeface="LM Roman 10" pitchFamily="2" charset="77"/>
              </a:rPr>
              <a:t>General Compute</a:t>
            </a:r>
          </a:p>
          <a:p>
            <a:pPr algn="l">
              <a:buFont typeface="Arial" panose="020B0604020202020204" pitchFamily="34" charset="0"/>
              <a:buChar char="•"/>
            </a:pPr>
            <a:r>
              <a:rPr lang="en-US" sz="1600" b="0" dirty="0">
                <a:solidFill>
                  <a:srgbClr val="262626"/>
                </a:solidFill>
                <a:effectLst/>
                <a:latin typeface="LM Roman 10" pitchFamily="2" charset="77"/>
              </a:rPr>
              <a:t>Intel® oneAPI Collective Communications Library</a:t>
            </a:r>
          </a:p>
          <a:p>
            <a:pPr algn="l">
              <a:buFont typeface="Arial" panose="020B0604020202020204" pitchFamily="34" charset="0"/>
              <a:buChar char="•"/>
            </a:pPr>
            <a:r>
              <a:rPr lang="en-US" sz="1600" b="0" dirty="0">
                <a:solidFill>
                  <a:srgbClr val="262626"/>
                </a:solidFill>
                <a:effectLst/>
                <a:latin typeface="LM Roman 10" pitchFamily="2" charset="77"/>
              </a:rPr>
              <a:t>Intel® oneAPI Data Analytics Library</a:t>
            </a:r>
          </a:p>
          <a:p>
            <a:pPr algn="l">
              <a:buFont typeface="Arial" panose="020B0604020202020204" pitchFamily="34" charset="0"/>
              <a:buChar char="•"/>
            </a:pPr>
            <a:r>
              <a:rPr lang="en-US" sz="1600" b="0" dirty="0">
                <a:solidFill>
                  <a:srgbClr val="262626"/>
                </a:solidFill>
                <a:effectLst/>
                <a:latin typeface="LM Roman 10" pitchFamily="2" charset="77"/>
              </a:rPr>
              <a:t>Intel® oneAPI Deep Neural Networks Library</a:t>
            </a:r>
          </a:p>
          <a:p>
            <a:pPr algn="l">
              <a:buFont typeface="Arial" panose="020B0604020202020204" pitchFamily="34" charset="0"/>
              <a:buChar char="•"/>
            </a:pPr>
            <a:r>
              <a:rPr lang="en-US" sz="1600" b="0" dirty="0">
                <a:solidFill>
                  <a:srgbClr val="262626"/>
                </a:solidFill>
                <a:effectLst/>
                <a:latin typeface="LM Roman 10" pitchFamily="2" charset="77"/>
              </a:rPr>
              <a:t>Intel® oneAPI DPC++/C++ Compiler</a:t>
            </a:r>
          </a:p>
          <a:p>
            <a:pPr algn="l">
              <a:buFont typeface="Arial" panose="020B0604020202020204" pitchFamily="34" charset="0"/>
              <a:buChar char="•"/>
            </a:pPr>
            <a:r>
              <a:rPr lang="en-US" sz="1600" b="0" dirty="0">
                <a:solidFill>
                  <a:srgbClr val="262626"/>
                </a:solidFill>
                <a:effectLst/>
                <a:latin typeface="LM Roman 10" pitchFamily="2" charset="77"/>
              </a:rPr>
              <a:t>Intel® oneAPI DPC++ Library</a:t>
            </a:r>
          </a:p>
          <a:p>
            <a:pPr algn="l">
              <a:buFont typeface="Arial" panose="020B0604020202020204" pitchFamily="34" charset="0"/>
              <a:buChar char="•"/>
            </a:pPr>
            <a:r>
              <a:rPr lang="en-US" sz="1600" b="0" dirty="0">
                <a:solidFill>
                  <a:srgbClr val="262626"/>
                </a:solidFill>
                <a:effectLst/>
                <a:latin typeface="LM Roman 10" pitchFamily="2" charset="77"/>
              </a:rPr>
              <a:t>Intel® oneAPI Math Kernel Library</a:t>
            </a:r>
          </a:p>
          <a:p>
            <a:pPr algn="l">
              <a:buFont typeface="Arial" panose="020B0604020202020204" pitchFamily="34" charset="0"/>
              <a:buChar char="•"/>
            </a:pPr>
            <a:r>
              <a:rPr lang="en-US" sz="1600" b="0" dirty="0">
                <a:solidFill>
                  <a:srgbClr val="262626"/>
                </a:solidFill>
                <a:effectLst/>
                <a:latin typeface="LM Roman 10" pitchFamily="2" charset="77"/>
              </a:rPr>
              <a:t>Intel® oneAPI Threading Building Blocks</a:t>
            </a:r>
          </a:p>
          <a:p>
            <a:pPr algn="l">
              <a:buFont typeface="Arial" panose="020B0604020202020204" pitchFamily="34" charset="0"/>
              <a:buChar char="•"/>
            </a:pPr>
            <a:r>
              <a:rPr lang="en-US" sz="1600" b="0" dirty="0">
                <a:solidFill>
                  <a:srgbClr val="262626"/>
                </a:solidFill>
                <a:effectLst/>
                <a:latin typeface="LM Roman 10" pitchFamily="2" charset="77"/>
              </a:rPr>
              <a:t>Intel® oneAPI Video Processing Library</a:t>
            </a:r>
          </a:p>
          <a:p>
            <a:pPr algn="l">
              <a:buFont typeface="Arial" panose="020B0604020202020204" pitchFamily="34" charset="0"/>
              <a:buChar char="•"/>
            </a:pPr>
            <a:r>
              <a:rPr lang="en-US" sz="1600" b="0" dirty="0">
                <a:solidFill>
                  <a:srgbClr val="262626"/>
                </a:solidFill>
                <a:effectLst/>
                <a:latin typeface="LM Roman 10" pitchFamily="2" charset="77"/>
              </a:rPr>
              <a:t>Intel® Advisor</a:t>
            </a:r>
          </a:p>
          <a:p>
            <a:pPr algn="l">
              <a:buFont typeface="Arial" panose="020B0604020202020204" pitchFamily="34" charset="0"/>
              <a:buChar char="•"/>
            </a:pPr>
            <a:r>
              <a:rPr lang="en-US" sz="1600" b="0" dirty="0">
                <a:solidFill>
                  <a:srgbClr val="262626"/>
                </a:solidFill>
                <a:effectLst/>
                <a:latin typeface="LM Roman 10" pitchFamily="2" charset="77"/>
              </a:rPr>
              <a:t>Intel® Distribution for GDB*</a:t>
            </a:r>
          </a:p>
          <a:p>
            <a:pPr algn="l">
              <a:buFont typeface="Arial" panose="020B0604020202020204" pitchFamily="34" charset="0"/>
              <a:buChar char="•"/>
            </a:pPr>
            <a:r>
              <a:rPr lang="en-US" sz="1600" b="0" dirty="0">
                <a:solidFill>
                  <a:srgbClr val="262626"/>
                </a:solidFill>
                <a:effectLst/>
                <a:latin typeface="LM Roman 10" pitchFamily="2" charset="77"/>
              </a:rPr>
              <a:t>Intel® Distribution for Python*</a:t>
            </a:r>
          </a:p>
          <a:p>
            <a:pPr algn="l">
              <a:buFont typeface="Arial" panose="020B0604020202020204" pitchFamily="34" charset="0"/>
              <a:buChar char="•"/>
            </a:pPr>
            <a:r>
              <a:rPr lang="en-US" sz="1600" b="0" dirty="0">
                <a:solidFill>
                  <a:srgbClr val="262626"/>
                </a:solidFill>
                <a:effectLst/>
                <a:latin typeface="LM Roman 10" pitchFamily="2" charset="77"/>
              </a:rPr>
              <a:t>Intel® DPC++ Compatibility Tool</a:t>
            </a:r>
          </a:p>
          <a:p>
            <a:pPr algn="l">
              <a:buFont typeface="Arial" panose="020B0604020202020204" pitchFamily="34" charset="0"/>
              <a:buChar char="•"/>
            </a:pPr>
            <a:r>
              <a:rPr lang="en-US" sz="1600" b="0" dirty="0">
                <a:solidFill>
                  <a:srgbClr val="262626"/>
                </a:solidFill>
                <a:effectLst/>
                <a:latin typeface="LM Roman 10" pitchFamily="2" charset="77"/>
              </a:rPr>
              <a:t>Intel® FPGA Add-on for oneAPI Base Toolkit</a:t>
            </a:r>
          </a:p>
          <a:p>
            <a:pPr algn="l">
              <a:buFont typeface="Arial" panose="020B0604020202020204" pitchFamily="34" charset="0"/>
              <a:buChar char="•"/>
            </a:pPr>
            <a:r>
              <a:rPr lang="en-US" sz="1600" b="0" dirty="0">
                <a:solidFill>
                  <a:srgbClr val="262626"/>
                </a:solidFill>
                <a:effectLst/>
                <a:latin typeface="LM Roman 10" pitchFamily="2" charset="77"/>
              </a:rPr>
              <a:t>Intel® Integrated Performance Primitives</a:t>
            </a:r>
          </a:p>
          <a:p>
            <a:pPr algn="l">
              <a:buFont typeface="Arial" panose="020B0604020202020204" pitchFamily="34" charset="0"/>
              <a:buChar char="•"/>
            </a:pPr>
            <a:r>
              <a:rPr lang="en-US" sz="1600" b="0" dirty="0">
                <a:solidFill>
                  <a:srgbClr val="262626"/>
                </a:solidFill>
                <a:effectLst/>
                <a:latin typeface="LM Roman 10" pitchFamily="2" charset="77"/>
              </a:rPr>
              <a:t>Intel® VTune™ Profiler</a:t>
            </a:r>
          </a:p>
        </p:txBody>
      </p:sp>
      <p:sp>
        <p:nvSpPr>
          <p:cNvPr id="11" name="תיבת טקסט 10">
            <a:extLst>
              <a:ext uri="{FF2B5EF4-FFF2-40B4-BE49-F238E27FC236}">
                <a16:creationId xmlns:a16="http://schemas.microsoft.com/office/drawing/2014/main" id="{934AE7CF-B41C-A4FD-6E5B-3EEF7931BB4A}"/>
              </a:ext>
            </a:extLst>
          </p:cNvPr>
          <p:cNvSpPr txBox="1"/>
          <p:nvPr/>
        </p:nvSpPr>
        <p:spPr>
          <a:xfrm>
            <a:off x="4716016" y="1534793"/>
            <a:ext cx="4572000" cy="3108543"/>
          </a:xfrm>
          <a:prstGeom prst="rect">
            <a:avLst/>
          </a:prstGeom>
          <a:noFill/>
        </p:spPr>
        <p:txBody>
          <a:bodyPr wrap="square">
            <a:spAutoFit/>
          </a:bodyPr>
          <a:lstStyle/>
          <a:p>
            <a:pPr algn="l"/>
            <a:r>
              <a:rPr lang="en-US" sz="1600" b="0" dirty="0">
                <a:solidFill>
                  <a:srgbClr val="262626"/>
                </a:solidFill>
                <a:effectLst/>
                <a:latin typeface="LM Roman 10" pitchFamily="2" charset="77"/>
              </a:rPr>
              <a:t>Intel oneAPI HPC Toolkit </a:t>
            </a:r>
          </a:p>
          <a:p>
            <a:pPr algn="l"/>
            <a:r>
              <a:rPr lang="en-US" sz="1600" b="0" dirty="0">
                <a:solidFill>
                  <a:srgbClr val="262626"/>
                </a:solidFill>
                <a:effectLst/>
                <a:latin typeface="LM Roman 10" pitchFamily="2" charset="77"/>
              </a:rPr>
              <a:t>High-Performance Computing</a:t>
            </a:r>
          </a:p>
          <a:p>
            <a:pPr algn="l"/>
            <a:r>
              <a:rPr lang="en-US" sz="1600" b="0" dirty="0">
                <a:solidFill>
                  <a:srgbClr val="262626"/>
                </a:solidFill>
                <a:effectLst/>
                <a:latin typeface="LM Roman 10" pitchFamily="2" charset="77"/>
              </a:rPr>
              <a:t>This toolkit complements the Intel® oneAPI Base Toolkit and includes:</a:t>
            </a:r>
          </a:p>
          <a:p>
            <a:pPr algn="l">
              <a:buFont typeface="Arial" panose="020B0604020202020204" pitchFamily="34" charset="0"/>
              <a:buChar char="•"/>
            </a:pPr>
            <a:r>
              <a:rPr lang="en-US" sz="1600" b="0" dirty="0">
                <a:solidFill>
                  <a:srgbClr val="262626"/>
                </a:solidFill>
                <a:effectLst/>
                <a:latin typeface="LM Roman 10" pitchFamily="2" charset="77"/>
              </a:rPr>
              <a:t>Intel oneAPI DPC++/C++ Compiler</a:t>
            </a:r>
          </a:p>
          <a:p>
            <a:pPr algn="l">
              <a:buFont typeface="Arial" panose="020B0604020202020204" pitchFamily="34" charset="0"/>
              <a:buChar char="•"/>
            </a:pPr>
            <a:r>
              <a:rPr lang="en-US" sz="1600" b="0" dirty="0">
                <a:solidFill>
                  <a:srgbClr val="262626"/>
                </a:solidFill>
                <a:effectLst/>
                <a:latin typeface="LM Roman 10" pitchFamily="2" charset="77"/>
              </a:rPr>
              <a:t>Intel® C++ Compiler Classic</a:t>
            </a:r>
          </a:p>
          <a:p>
            <a:pPr algn="l">
              <a:buFont typeface="Arial" panose="020B0604020202020204" pitchFamily="34" charset="0"/>
              <a:buChar char="•"/>
            </a:pPr>
            <a:r>
              <a:rPr lang="en-US" sz="1600" b="0" dirty="0">
                <a:solidFill>
                  <a:srgbClr val="262626"/>
                </a:solidFill>
                <a:effectLst/>
                <a:latin typeface="LM Roman 10" pitchFamily="2" charset="77"/>
              </a:rPr>
              <a:t>Intel® Cluster Checker</a:t>
            </a:r>
          </a:p>
          <a:p>
            <a:pPr algn="l">
              <a:buFont typeface="Arial" panose="020B0604020202020204" pitchFamily="34" charset="0"/>
              <a:buChar char="•"/>
            </a:pPr>
            <a:r>
              <a:rPr lang="en-US" sz="1600" b="0" dirty="0">
                <a:solidFill>
                  <a:srgbClr val="262626"/>
                </a:solidFill>
                <a:effectLst/>
                <a:latin typeface="LM Roman 10" pitchFamily="2" charset="77"/>
              </a:rPr>
              <a:t>Intel® Fortran Compiler</a:t>
            </a:r>
          </a:p>
          <a:p>
            <a:pPr algn="l">
              <a:buFont typeface="Arial" panose="020B0604020202020204" pitchFamily="34" charset="0"/>
              <a:buChar char="•"/>
            </a:pPr>
            <a:r>
              <a:rPr lang="en-US" sz="1600" b="0" dirty="0">
                <a:solidFill>
                  <a:srgbClr val="262626"/>
                </a:solidFill>
                <a:effectLst/>
                <a:latin typeface="LM Roman 10" pitchFamily="2" charset="77"/>
              </a:rPr>
              <a:t>Intel® Fortran Compiler Classic</a:t>
            </a:r>
          </a:p>
          <a:p>
            <a:pPr algn="l">
              <a:buFont typeface="Arial" panose="020B0604020202020204" pitchFamily="34" charset="0"/>
              <a:buChar char="•"/>
            </a:pPr>
            <a:r>
              <a:rPr lang="en-US" sz="1600" b="0" dirty="0">
                <a:solidFill>
                  <a:srgbClr val="262626"/>
                </a:solidFill>
                <a:effectLst/>
                <a:latin typeface="LM Roman 10" pitchFamily="2" charset="77"/>
              </a:rPr>
              <a:t>Intel® Inspector</a:t>
            </a:r>
          </a:p>
          <a:p>
            <a:pPr algn="l">
              <a:buFont typeface="Arial" panose="020B0604020202020204" pitchFamily="34" charset="0"/>
              <a:buChar char="•"/>
            </a:pPr>
            <a:r>
              <a:rPr lang="en-US" sz="1600" b="0" dirty="0">
                <a:solidFill>
                  <a:srgbClr val="262626"/>
                </a:solidFill>
                <a:effectLst/>
                <a:latin typeface="LM Roman 10" pitchFamily="2" charset="77"/>
              </a:rPr>
              <a:t>Intel® MPI Library</a:t>
            </a:r>
          </a:p>
          <a:p>
            <a:pPr algn="l">
              <a:buFont typeface="Arial" panose="020B0604020202020204" pitchFamily="34" charset="0"/>
              <a:buChar char="•"/>
            </a:pPr>
            <a:r>
              <a:rPr lang="en-US" sz="1600" b="0" dirty="0">
                <a:solidFill>
                  <a:srgbClr val="262626"/>
                </a:solidFill>
                <a:effectLst/>
                <a:latin typeface="LM Roman 10" pitchFamily="2" charset="77"/>
              </a:rPr>
              <a:t>Intel® Trace Analyzer and Collector</a:t>
            </a:r>
          </a:p>
        </p:txBody>
      </p:sp>
      <p:pic>
        <p:nvPicPr>
          <p:cNvPr id="13" name="תמונה 12">
            <a:extLst>
              <a:ext uri="{FF2B5EF4-FFF2-40B4-BE49-F238E27FC236}">
                <a16:creationId xmlns:a16="http://schemas.microsoft.com/office/drawing/2014/main" id="{39E86B09-7994-7319-E33A-E3D65B464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616" y="4941168"/>
            <a:ext cx="2339752" cy="1316111"/>
          </a:xfrm>
          <a:prstGeom prst="rect">
            <a:avLst/>
          </a:prstGeom>
        </p:spPr>
      </p:pic>
    </p:spTree>
    <p:extLst>
      <p:ext uri="{BB962C8B-B14F-4D97-AF65-F5344CB8AC3E}">
        <p14:creationId xmlns:p14="http://schemas.microsoft.com/office/powerpoint/2010/main" val="817329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768752"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369"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Shared Memory</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504764" y="2018985"/>
            <a:ext cx="8387716" cy="199131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Describes a computer architecture where all processors have direct access to common physical memory.</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parallel tasks all have the same "picture" of memory and can directly address and access the same logical memory locations regardless of where the physical memory actually exists.</a:t>
            </a:r>
          </a:p>
        </p:txBody>
      </p:sp>
      <p:pic>
        <p:nvPicPr>
          <p:cNvPr id="6" name="תמונה 5">
            <a:extLst>
              <a:ext uri="{FF2B5EF4-FFF2-40B4-BE49-F238E27FC236}">
                <a16:creationId xmlns:a16="http://schemas.microsoft.com/office/drawing/2014/main" id="{13971745-8B5C-B5E8-33BB-1DB576513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221088"/>
            <a:ext cx="3191394" cy="2016224"/>
          </a:xfrm>
          <a:prstGeom prst="rect">
            <a:avLst/>
          </a:prstGeom>
        </p:spPr>
      </p:pic>
    </p:spTree>
    <p:extLst>
      <p:ext uri="{BB962C8B-B14F-4D97-AF65-F5344CB8AC3E}">
        <p14:creationId xmlns:p14="http://schemas.microsoft.com/office/powerpoint/2010/main" val="1529129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369"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Symmetric Multi-Processor (SMP)</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74907"/>
            <a:ext cx="8568952" cy="1175706"/>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Shared memory hardware architecture where multiple processors share a single address space and have equal access to all resources - memory, disk, etc.</a:t>
            </a:r>
          </a:p>
        </p:txBody>
      </p:sp>
      <p:pic>
        <p:nvPicPr>
          <p:cNvPr id="3" name="תמונה 2">
            <a:extLst>
              <a:ext uri="{FF2B5EF4-FFF2-40B4-BE49-F238E27FC236}">
                <a16:creationId xmlns:a16="http://schemas.microsoft.com/office/drawing/2014/main" id="{B63D1224-05A8-8FE8-8332-F67807E8A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3386577"/>
            <a:ext cx="2977789" cy="2562703"/>
          </a:xfrm>
          <a:prstGeom prst="rect">
            <a:avLst/>
          </a:prstGeom>
        </p:spPr>
      </p:pic>
      <p:sp>
        <p:nvSpPr>
          <p:cNvPr id="8" name="תיבת טקסט 7">
            <a:extLst>
              <a:ext uri="{FF2B5EF4-FFF2-40B4-BE49-F238E27FC236}">
                <a16:creationId xmlns:a16="http://schemas.microsoft.com/office/drawing/2014/main" id="{8B996B83-5C91-E3E5-8E3C-0F2D0511F50C}"/>
              </a:ext>
            </a:extLst>
          </p:cNvPr>
          <p:cNvSpPr txBox="1"/>
          <p:nvPr/>
        </p:nvSpPr>
        <p:spPr>
          <a:xfrm>
            <a:off x="2920430" y="5975702"/>
            <a:ext cx="5540002" cy="261610"/>
          </a:xfrm>
          <a:prstGeom prst="rect">
            <a:avLst/>
          </a:prstGeom>
          <a:noFill/>
        </p:spPr>
        <p:txBody>
          <a:bodyPr wrap="square" rtlCol="1">
            <a:spAutoFit/>
          </a:bodyPr>
          <a:lstStyle/>
          <a:p>
            <a:r>
              <a:rPr lang="en-US" sz="1100" b="0" dirty="0">
                <a:solidFill>
                  <a:srgbClr val="212529"/>
                </a:solidFill>
                <a:latin typeface="LM Roman 10" pitchFamily="2" charset="77"/>
              </a:rPr>
              <a:t>The UNIVAC 1108 II SMP system, released in 1965.</a:t>
            </a:r>
            <a:endParaRPr lang="he-IL" sz="1100" b="0" dirty="0">
              <a:solidFill>
                <a:srgbClr val="212529"/>
              </a:solidFill>
              <a:latin typeface="LM Roman 10" pitchFamily="2" charset="77"/>
            </a:endParaRPr>
          </a:p>
        </p:txBody>
      </p:sp>
    </p:spTree>
    <p:extLst>
      <p:ext uri="{BB962C8B-B14F-4D97-AF65-F5344CB8AC3E}">
        <p14:creationId xmlns:p14="http://schemas.microsoft.com/office/powerpoint/2010/main" val="12782839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12768"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23528"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Distributed Memory</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323528" y="2048590"/>
            <a:ext cx="4032448" cy="4202561"/>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In hardware, refers to network-based memory access for physical memory that is not common.</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As a programming model, tasks can only logically "see" local machine memory and must use communications to access memory on other machines where other tasks are executing.</a:t>
            </a:r>
          </a:p>
        </p:txBody>
      </p:sp>
      <p:pic>
        <p:nvPicPr>
          <p:cNvPr id="6" name="תמונה 5">
            <a:extLst>
              <a:ext uri="{FF2B5EF4-FFF2-40B4-BE49-F238E27FC236}">
                <a16:creationId xmlns:a16="http://schemas.microsoft.com/office/drawing/2014/main" id="{B5839F81-702A-7D32-CF5E-8E37C1A63C58}"/>
              </a:ext>
            </a:extLst>
          </p:cNvPr>
          <p:cNvPicPr>
            <a:picLocks noChangeAspect="1"/>
          </p:cNvPicPr>
          <p:nvPr/>
        </p:nvPicPr>
        <p:blipFill rotWithShape="1">
          <a:blip r:embed="rId3">
            <a:extLst>
              <a:ext uri="{28A0092B-C50C-407E-A947-70E740481C1C}">
                <a14:useLocalDpi xmlns:a14="http://schemas.microsoft.com/office/drawing/2010/main" val="0"/>
              </a:ext>
            </a:extLst>
          </a:blip>
          <a:srcRect l="6024" r="6635"/>
          <a:stretch/>
        </p:blipFill>
        <p:spPr>
          <a:xfrm>
            <a:off x="4427984" y="2060848"/>
            <a:ext cx="4680520" cy="3712137"/>
          </a:xfrm>
          <a:prstGeom prst="rect">
            <a:avLst/>
          </a:prstGeom>
        </p:spPr>
      </p:pic>
    </p:spTree>
    <p:extLst>
      <p:ext uri="{BB962C8B-B14F-4D97-AF65-F5344CB8AC3E}">
        <p14:creationId xmlns:p14="http://schemas.microsoft.com/office/powerpoint/2010/main" val="4216330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12768"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Communications</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119274"/>
            <a:ext cx="8496944" cy="1175706"/>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Parallel tasks typically need to exchange data. There are several ways this can be accomplished, such as through a </a:t>
            </a:r>
            <a:r>
              <a:rPr lang="en-US" sz="2000" b="0" u="sng" dirty="0">
                <a:solidFill>
                  <a:srgbClr val="212529"/>
                </a:solidFill>
                <a:effectLst/>
                <a:latin typeface="LM Roman 10" pitchFamily="2" charset="77"/>
                <a:cs typeface="Calibri" panose="020F0502020204030204" pitchFamily="34" charset="0"/>
              </a:rPr>
              <a:t>shared memory bus</a:t>
            </a:r>
            <a:r>
              <a:rPr lang="en-US" sz="2000" b="0" dirty="0">
                <a:solidFill>
                  <a:srgbClr val="212529"/>
                </a:solidFill>
                <a:effectLst/>
                <a:latin typeface="LM Roman 10" pitchFamily="2" charset="77"/>
                <a:cs typeface="Calibri" panose="020F0502020204030204" pitchFamily="34" charset="0"/>
              </a:rPr>
              <a:t> or over a </a:t>
            </a:r>
            <a:r>
              <a:rPr lang="en-US" sz="2000" b="0" u="sng" dirty="0">
                <a:solidFill>
                  <a:srgbClr val="212529"/>
                </a:solidFill>
                <a:effectLst/>
                <a:latin typeface="LM Roman 10" pitchFamily="2" charset="77"/>
                <a:cs typeface="Calibri" panose="020F0502020204030204" pitchFamily="34" charset="0"/>
              </a:rPr>
              <a:t>network</a:t>
            </a:r>
            <a:r>
              <a:rPr lang="en-US" sz="2000" b="0" dirty="0">
                <a:solidFill>
                  <a:srgbClr val="212529"/>
                </a:solidFill>
                <a:effectLst/>
                <a:latin typeface="LM Roman 10" pitchFamily="2" charset="77"/>
                <a:cs typeface="Calibri" panose="020F0502020204030204" pitchFamily="34" charset="0"/>
              </a:rPr>
              <a:t>.</a:t>
            </a:r>
          </a:p>
        </p:txBody>
      </p:sp>
      <p:pic>
        <p:nvPicPr>
          <p:cNvPr id="3" name="תמונה 2">
            <a:extLst>
              <a:ext uri="{FF2B5EF4-FFF2-40B4-BE49-F238E27FC236}">
                <a16:creationId xmlns:a16="http://schemas.microsoft.com/office/drawing/2014/main" id="{A37F38B6-64B3-7E48-72E7-F9E10991C6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915816" y="3140968"/>
            <a:ext cx="3436746" cy="3024336"/>
          </a:xfrm>
          <a:prstGeom prst="rect">
            <a:avLst/>
          </a:prstGeom>
        </p:spPr>
      </p:pic>
      <p:pic>
        <p:nvPicPr>
          <p:cNvPr id="6" name="Picture 5" descr="A picture containing text, screenshot&#10;&#10;Description automatically generated">
            <a:extLst>
              <a:ext uri="{FF2B5EF4-FFF2-40B4-BE49-F238E27FC236}">
                <a16:creationId xmlns:a16="http://schemas.microsoft.com/office/drawing/2014/main" id="{F56DFF40-BE85-A1B3-4380-B348B5BED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23" y="5325245"/>
            <a:ext cx="2520280" cy="740592"/>
          </a:xfrm>
          <a:prstGeom prst="rect">
            <a:avLst/>
          </a:prstGeom>
        </p:spPr>
      </p:pic>
      <p:sp>
        <p:nvSpPr>
          <p:cNvPr id="8" name="TextBox 7">
            <a:extLst>
              <a:ext uri="{FF2B5EF4-FFF2-40B4-BE49-F238E27FC236}">
                <a16:creationId xmlns:a16="http://schemas.microsoft.com/office/drawing/2014/main" id="{1479C6B3-7E3B-0450-573F-5A9343FB374A}"/>
              </a:ext>
            </a:extLst>
          </p:cNvPr>
          <p:cNvSpPr txBox="1"/>
          <p:nvPr/>
        </p:nvSpPr>
        <p:spPr>
          <a:xfrm>
            <a:off x="245673" y="6088061"/>
            <a:ext cx="4579144" cy="369332"/>
          </a:xfrm>
          <a:prstGeom prst="rect">
            <a:avLst/>
          </a:prstGeom>
          <a:noFill/>
        </p:spPr>
        <p:txBody>
          <a:bodyPr wrap="square">
            <a:spAutoFit/>
          </a:bodyPr>
          <a:lstStyle/>
          <a:p>
            <a:r>
              <a:rPr lang="en-US" sz="1800" b="0" dirty="0">
                <a:solidFill>
                  <a:srgbClr val="212529"/>
                </a:solidFill>
                <a:effectLst/>
                <a:latin typeface="LM Roman 10" pitchFamily="2" charset="77"/>
                <a:cs typeface="Calibri" panose="020F0502020204030204" pitchFamily="34" charset="0"/>
              </a:rPr>
              <a:t>InfiniBand vs. Ethernet</a:t>
            </a:r>
            <a:endParaRPr lang="en-IL" dirty="0"/>
          </a:p>
        </p:txBody>
      </p:sp>
    </p:spTree>
    <p:extLst>
      <p:ext uri="{BB962C8B-B14F-4D97-AF65-F5344CB8AC3E}">
        <p14:creationId xmlns:p14="http://schemas.microsoft.com/office/powerpoint/2010/main" val="220149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Synchronization</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539378" y="2018985"/>
            <a:ext cx="7993062" cy="199131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coordination of parallel tasks in real time, very often associated with communications.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Synchronization usually involves waiting by at least one task, and can therefore cause a parallel application's wall clock execution time to increase.</a:t>
            </a:r>
          </a:p>
        </p:txBody>
      </p:sp>
    </p:spTree>
    <p:extLst>
      <p:ext uri="{BB962C8B-B14F-4D97-AF65-F5344CB8AC3E}">
        <p14:creationId xmlns:p14="http://schemas.microsoft.com/office/powerpoint/2010/main" val="1906873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84076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Computational Granularity</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18985"/>
            <a:ext cx="6336704" cy="3987117"/>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In parallel computing, granularity is a quantitative or qualitative measure of the ratio of computation to communication:</a:t>
            </a:r>
          </a:p>
          <a:p>
            <a:pPr marL="285750" indent="-285750">
              <a:lnSpc>
                <a:spcPct val="120000"/>
              </a:lnSpc>
              <a:spcAft>
                <a:spcPts val="600"/>
              </a:spcAft>
              <a:buFont typeface="Arial" panose="020B0604020202020204" pitchFamily="34" charset="0"/>
              <a:buChar char="•"/>
            </a:pPr>
            <a:r>
              <a:rPr lang="en-US" sz="2000" dirty="0">
                <a:solidFill>
                  <a:srgbClr val="212529"/>
                </a:solidFill>
                <a:effectLst/>
                <a:latin typeface="LM Roman 10" pitchFamily="2" charset="77"/>
                <a:cs typeface="Calibri" panose="020F0502020204030204" pitchFamily="34" charset="0"/>
              </a:rPr>
              <a:t>Fine</a:t>
            </a:r>
            <a:r>
              <a:rPr lang="en-US" sz="2000" b="0" dirty="0">
                <a:solidFill>
                  <a:srgbClr val="212529"/>
                </a:solidFill>
                <a:effectLst/>
                <a:latin typeface="LM Roman 10" pitchFamily="2" charset="77"/>
                <a:cs typeface="Calibri" panose="020F0502020204030204" pitchFamily="34" charset="0"/>
              </a:rPr>
              <a:t>: relatively </a:t>
            </a:r>
            <a:r>
              <a:rPr lang="en-US" sz="2000" b="0" u="sng" dirty="0">
                <a:solidFill>
                  <a:srgbClr val="212529"/>
                </a:solidFill>
                <a:effectLst/>
                <a:latin typeface="LM Roman 10" pitchFamily="2" charset="77"/>
                <a:cs typeface="Calibri" panose="020F0502020204030204" pitchFamily="34" charset="0"/>
              </a:rPr>
              <a:t>small amounts </a:t>
            </a:r>
            <a:r>
              <a:rPr lang="en-US" sz="2000" b="0" dirty="0">
                <a:solidFill>
                  <a:srgbClr val="212529"/>
                </a:solidFill>
                <a:effectLst/>
                <a:latin typeface="LM Roman 10" pitchFamily="2" charset="77"/>
                <a:cs typeface="Calibri" panose="020F0502020204030204" pitchFamily="34" charset="0"/>
              </a:rPr>
              <a:t>of computational work are done between communication events. Low </a:t>
            </a:r>
            <a:r>
              <a:rPr lang="en-US" sz="2000" b="0" dirty="0">
                <a:solidFill>
                  <a:srgbClr val="212529"/>
                </a:solidFill>
                <a:latin typeface="LM Roman 10" pitchFamily="2" charset="77"/>
                <a:cs typeface="Calibri" panose="020F0502020204030204" pitchFamily="34" charset="0"/>
              </a:rPr>
              <a:t>comp to comm ratio. </a:t>
            </a:r>
            <a:r>
              <a:rPr lang="en-US" sz="2000" b="0" dirty="0">
                <a:solidFill>
                  <a:srgbClr val="212529"/>
                </a:solidFill>
                <a:effectLst/>
                <a:latin typeface="LM Roman 10" pitchFamily="2" charset="77"/>
                <a:cs typeface="Calibri" panose="020F0502020204030204" pitchFamily="34" charset="0"/>
              </a:rPr>
              <a:t>Facilitates load</a:t>
            </a:r>
            <a:r>
              <a:rPr lang="en-US" sz="2000" b="0" dirty="0">
                <a:solidFill>
                  <a:srgbClr val="212529"/>
                </a:solidFill>
                <a:latin typeface="LM Roman 10" pitchFamily="2" charset="77"/>
                <a:cs typeface="Calibri" panose="020F0502020204030204" pitchFamily="34" charset="0"/>
              </a:rPr>
              <a:t>-balancing.</a:t>
            </a: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dirty="0">
                <a:solidFill>
                  <a:srgbClr val="212529"/>
                </a:solidFill>
                <a:effectLst/>
                <a:latin typeface="LM Roman 10" pitchFamily="2" charset="77"/>
                <a:cs typeface="Calibri" panose="020F0502020204030204" pitchFamily="34" charset="0"/>
              </a:rPr>
              <a:t>Coarse</a:t>
            </a:r>
            <a:r>
              <a:rPr lang="en-US" sz="2000" b="0" dirty="0">
                <a:solidFill>
                  <a:srgbClr val="212529"/>
                </a:solidFill>
                <a:effectLst/>
                <a:latin typeface="LM Roman 10" pitchFamily="2" charset="77"/>
                <a:cs typeface="Calibri" panose="020F0502020204030204" pitchFamily="34" charset="0"/>
              </a:rPr>
              <a:t>: relatively </a:t>
            </a:r>
            <a:r>
              <a:rPr lang="en-US" sz="2000" b="0" u="sng" dirty="0">
                <a:solidFill>
                  <a:srgbClr val="212529"/>
                </a:solidFill>
                <a:effectLst/>
                <a:latin typeface="LM Roman 10" pitchFamily="2" charset="77"/>
                <a:cs typeface="Calibri" panose="020F0502020204030204" pitchFamily="34" charset="0"/>
              </a:rPr>
              <a:t>large amounts </a:t>
            </a:r>
            <a:r>
              <a:rPr lang="en-US" sz="2000" b="0" dirty="0">
                <a:solidFill>
                  <a:srgbClr val="212529"/>
                </a:solidFill>
                <a:effectLst/>
                <a:latin typeface="LM Roman 10" pitchFamily="2" charset="77"/>
                <a:cs typeface="Calibri" panose="020F0502020204030204" pitchFamily="34" charset="0"/>
              </a:rPr>
              <a:t>of computational work are done between communication events. High </a:t>
            </a:r>
            <a:r>
              <a:rPr lang="en-US" sz="2000" b="0" dirty="0">
                <a:solidFill>
                  <a:srgbClr val="212529"/>
                </a:solidFill>
                <a:latin typeface="LM Roman 10" pitchFamily="2" charset="77"/>
                <a:cs typeface="Calibri" panose="020F0502020204030204" pitchFamily="34" charset="0"/>
              </a:rPr>
              <a:t>comp to comm ratio.</a:t>
            </a:r>
            <a:r>
              <a:rPr lang="en-US" sz="2000" b="0" dirty="0">
                <a:solidFill>
                  <a:srgbClr val="212529"/>
                </a:solidFill>
                <a:effectLst/>
                <a:latin typeface="LM Roman 10" pitchFamily="2" charset="77"/>
                <a:cs typeface="Calibri" panose="020F0502020204030204" pitchFamily="34" charset="0"/>
              </a:rPr>
              <a:t> Difficult to load balance.</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p:txBody>
      </p:sp>
      <p:pic>
        <p:nvPicPr>
          <p:cNvPr id="2" name="Picture 1">
            <a:extLst>
              <a:ext uri="{FF2B5EF4-FFF2-40B4-BE49-F238E27FC236}">
                <a16:creationId xmlns:a16="http://schemas.microsoft.com/office/drawing/2014/main" id="{E18897A3-DCC8-76A6-8196-DBBEFE789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3884" y="1558503"/>
            <a:ext cx="1366723" cy="4373512"/>
          </a:xfrm>
          <a:prstGeom prst="rect">
            <a:avLst/>
          </a:prstGeom>
        </p:spPr>
      </p:pic>
      <p:sp>
        <p:nvSpPr>
          <p:cNvPr id="8" name="TextBox 7">
            <a:extLst>
              <a:ext uri="{FF2B5EF4-FFF2-40B4-BE49-F238E27FC236}">
                <a16:creationId xmlns:a16="http://schemas.microsoft.com/office/drawing/2014/main" id="{819D18B9-6775-2797-A0B1-DFFB73184199}"/>
              </a:ext>
            </a:extLst>
          </p:cNvPr>
          <p:cNvSpPr txBox="1"/>
          <p:nvPr/>
        </p:nvSpPr>
        <p:spPr>
          <a:xfrm>
            <a:off x="8316416" y="2276872"/>
            <a:ext cx="4579144" cy="369332"/>
          </a:xfrm>
          <a:prstGeom prst="rect">
            <a:avLst/>
          </a:prstGeom>
          <a:noFill/>
        </p:spPr>
        <p:txBody>
          <a:bodyPr wrap="square">
            <a:spAutoFit/>
          </a:bodyPr>
          <a:lstStyle/>
          <a:p>
            <a:r>
              <a:rPr lang="en-US" sz="1800" b="0" dirty="0">
                <a:solidFill>
                  <a:srgbClr val="212529"/>
                </a:solidFill>
                <a:effectLst/>
                <a:latin typeface="LM Roman 10" pitchFamily="2" charset="77"/>
                <a:cs typeface="Calibri" panose="020F0502020204030204" pitchFamily="34" charset="0"/>
              </a:rPr>
              <a:t>Fine</a:t>
            </a:r>
            <a:endParaRPr lang="en-IL" dirty="0"/>
          </a:p>
        </p:txBody>
      </p:sp>
      <p:sp>
        <p:nvSpPr>
          <p:cNvPr id="9" name="TextBox 8">
            <a:extLst>
              <a:ext uri="{FF2B5EF4-FFF2-40B4-BE49-F238E27FC236}">
                <a16:creationId xmlns:a16="http://schemas.microsoft.com/office/drawing/2014/main" id="{4FC4AA8B-233A-5854-E0BA-695A139DE14B}"/>
              </a:ext>
            </a:extLst>
          </p:cNvPr>
          <p:cNvSpPr txBox="1"/>
          <p:nvPr/>
        </p:nvSpPr>
        <p:spPr>
          <a:xfrm>
            <a:off x="8244408" y="4365104"/>
            <a:ext cx="4579144" cy="369332"/>
          </a:xfrm>
          <a:prstGeom prst="rect">
            <a:avLst/>
          </a:prstGeom>
          <a:noFill/>
        </p:spPr>
        <p:txBody>
          <a:bodyPr wrap="square">
            <a:spAutoFit/>
          </a:bodyPr>
          <a:lstStyle/>
          <a:p>
            <a:r>
              <a:rPr lang="en-US" sz="1800" b="0" dirty="0">
                <a:solidFill>
                  <a:srgbClr val="212529"/>
                </a:solidFill>
                <a:effectLst/>
                <a:latin typeface="LM Roman 10" pitchFamily="2" charset="77"/>
                <a:cs typeface="Calibri" panose="020F0502020204030204" pitchFamily="34" charset="0"/>
              </a:rPr>
              <a:t>Coarse</a:t>
            </a:r>
            <a:endParaRPr lang="en-IL" dirty="0"/>
          </a:p>
        </p:txBody>
      </p:sp>
    </p:spTree>
    <p:extLst>
      <p:ext uri="{BB962C8B-B14F-4D97-AF65-F5344CB8AC3E}">
        <p14:creationId xmlns:p14="http://schemas.microsoft.com/office/powerpoint/2010/main" val="2508870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84076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The basics of performance: FLOPS</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52365"/>
            <a:ext cx="8352928" cy="3330142"/>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High performance computing (HPC) is largely centered on arithmetic with floating point numbers.</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Hence, we often think about performance in terms of floating point operations that can be completed in one second of wall-clock time.</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This unit of measure is called FLOPS: floating point operations per second.</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FLOPS the appropriate prefix, Mega (10</a:t>
            </a:r>
            <a:r>
              <a:rPr lang="en-US" sz="2000" b="0" baseline="30000" dirty="0">
                <a:solidFill>
                  <a:srgbClr val="212529"/>
                </a:solidFill>
                <a:latin typeface="LM Roman 10" pitchFamily="2" charset="77"/>
                <a:cs typeface="Calibri" panose="020F0502020204030204" pitchFamily="34" charset="0"/>
              </a:rPr>
              <a:t>6</a:t>
            </a:r>
            <a:r>
              <a:rPr lang="en-US" sz="2000" b="0" dirty="0">
                <a:solidFill>
                  <a:srgbClr val="212529"/>
                </a:solidFill>
                <a:latin typeface="LM Roman 10" pitchFamily="2" charset="77"/>
                <a:cs typeface="Calibri" panose="020F0502020204030204" pitchFamily="34" charset="0"/>
              </a:rPr>
              <a:t>), Giga (10</a:t>
            </a:r>
            <a:r>
              <a:rPr lang="en-US" sz="2000" b="0" baseline="30000" dirty="0">
                <a:solidFill>
                  <a:srgbClr val="212529"/>
                </a:solidFill>
                <a:latin typeface="LM Roman 10" pitchFamily="2" charset="77"/>
                <a:cs typeface="Calibri" panose="020F0502020204030204" pitchFamily="34" charset="0"/>
              </a:rPr>
              <a:t>9</a:t>
            </a:r>
            <a:r>
              <a:rPr lang="en-US" sz="2000" b="0" dirty="0">
                <a:solidFill>
                  <a:srgbClr val="212529"/>
                </a:solidFill>
                <a:latin typeface="LM Roman 10" pitchFamily="2" charset="77"/>
                <a:cs typeface="Calibri" panose="020F0502020204030204" pitchFamily="34" charset="0"/>
              </a:rPr>
              <a:t>), Tera (10</a:t>
            </a:r>
            <a:r>
              <a:rPr lang="en-US" sz="2000" b="0" baseline="30000" dirty="0">
                <a:solidFill>
                  <a:srgbClr val="212529"/>
                </a:solidFill>
                <a:latin typeface="LM Roman 10" pitchFamily="2" charset="77"/>
                <a:cs typeface="Calibri" panose="020F0502020204030204" pitchFamily="34" charset="0"/>
              </a:rPr>
              <a:t>12</a:t>
            </a:r>
            <a:r>
              <a:rPr lang="en-US" sz="2000" b="0" dirty="0">
                <a:solidFill>
                  <a:srgbClr val="212529"/>
                </a:solidFill>
                <a:latin typeface="LM Roman 10" pitchFamily="2" charset="77"/>
                <a:cs typeface="Calibri" panose="020F0502020204030204" pitchFamily="34" charset="0"/>
              </a:rPr>
              <a:t>),</a:t>
            </a:r>
          </a:p>
          <a:p>
            <a:pPr>
              <a:lnSpc>
                <a:spcPct val="120000"/>
              </a:lnSpc>
              <a:spcAft>
                <a:spcPts val="600"/>
              </a:spcAft>
            </a:pPr>
            <a:r>
              <a:rPr lang="en-US" sz="2000" b="0" dirty="0">
                <a:solidFill>
                  <a:srgbClr val="212529"/>
                </a:solidFill>
                <a:latin typeface="LM Roman 10" pitchFamily="2" charset="77"/>
                <a:cs typeface="Calibri" panose="020F0502020204030204" pitchFamily="34" charset="0"/>
              </a:rPr>
              <a:t>    Peta (10</a:t>
            </a:r>
            <a:r>
              <a:rPr lang="en-US" sz="2000" b="0" baseline="30000" dirty="0">
                <a:solidFill>
                  <a:srgbClr val="212529"/>
                </a:solidFill>
                <a:latin typeface="LM Roman 10" pitchFamily="2" charset="77"/>
                <a:cs typeface="Calibri" panose="020F0502020204030204" pitchFamily="34" charset="0"/>
              </a:rPr>
              <a:t>15</a:t>
            </a:r>
            <a:r>
              <a:rPr lang="en-US" sz="2000" b="0" dirty="0">
                <a:solidFill>
                  <a:srgbClr val="212529"/>
                </a:solidFill>
                <a:latin typeface="LM Roman 10" pitchFamily="2" charset="77"/>
                <a:cs typeface="Calibri" panose="020F0502020204030204" pitchFamily="34" charset="0"/>
              </a:rPr>
              <a:t>) and Exa (10</a:t>
            </a:r>
            <a:r>
              <a:rPr lang="en-US" sz="2000" b="0" baseline="30000" dirty="0">
                <a:solidFill>
                  <a:srgbClr val="212529"/>
                </a:solidFill>
                <a:latin typeface="LM Roman 10" pitchFamily="2" charset="77"/>
                <a:cs typeface="Calibri" panose="020F0502020204030204" pitchFamily="34" charset="0"/>
              </a:rPr>
              <a:t>18</a:t>
            </a:r>
            <a:r>
              <a:rPr lang="en-US" sz="2000" b="0" dirty="0">
                <a:solidFill>
                  <a:srgbClr val="212529"/>
                </a:solidFill>
                <a:latin typeface="LM Roman 10" pitchFamily="2" charset="77"/>
                <a:cs typeface="Calibri" panose="020F0502020204030204" pitchFamily="34" charset="0"/>
              </a:rPr>
              <a:t>) to make the units convenient.</a:t>
            </a:r>
          </a:p>
        </p:txBody>
      </p:sp>
    </p:spTree>
    <p:extLst>
      <p:ext uri="{BB962C8B-B14F-4D97-AF65-F5344CB8AC3E}">
        <p14:creationId xmlns:p14="http://schemas.microsoft.com/office/powerpoint/2010/main" val="14002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696744"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General Parallel Computing Terminology</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The basics of performance: HPL Benchmark</a:t>
            </a:r>
          </a:p>
          <a:p>
            <a:pPr marL="0" indent="0" algn="l">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60848"/>
            <a:ext cx="6408712" cy="4356449"/>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parallel implementation of the </a:t>
            </a:r>
            <a:r>
              <a:rPr lang="en-US" sz="2000" b="0" dirty="0">
                <a:solidFill>
                  <a:srgbClr val="212529"/>
                </a:solidFill>
                <a:latin typeface="LM Roman 10" pitchFamily="2" charset="77"/>
                <a:cs typeface="Calibri" panose="020F0502020204030204" pitchFamily="34" charset="0"/>
                <a:hlinkClick r:id="rId3"/>
              </a:rPr>
              <a:t>LINPACK benchmark</a:t>
            </a:r>
            <a:r>
              <a:rPr lang="en-US" sz="2000" b="0" dirty="0">
                <a:solidFill>
                  <a:srgbClr val="212529"/>
                </a:solidFill>
                <a:latin typeface="LM Roman 10" pitchFamily="2" charset="77"/>
                <a:cs typeface="Calibri" panose="020F0502020204030204" pitchFamily="34" charset="0"/>
              </a:rPr>
              <a:t>.</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benchmark used in the LINPACK benchmark is to solve a dense system of linear equations. </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It reflects the performance of a dedicated system for solving a dense system of linear equations. Since the problem is very regular, the performance achieved is quite high, and the performance numbers give a good correction of peak performance.</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This benchmark is used to evaluate supercomputers in Top500.</a:t>
            </a:r>
          </a:p>
        </p:txBody>
      </p:sp>
      <p:pic>
        <p:nvPicPr>
          <p:cNvPr id="14340" name="Picture 4">
            <a:extLst>
              <a:ext uri="{FF2B5EF4-FFF2-40B4-BE49-F238E27FC236}">
                <a16:creationId xmlns:a16="http://schemas.microsoft.com/office/drawing/2014/main" id="{67DF5A6A-237C-EAF3-B042-DC2D4AEF2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679" y="2026494"/>
            <a:ext cx="1905000"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2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D30F4CBF-E4A0-997E-1E65-C5299E08312D}"/>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
        <p:nvSpPr>
          <p:cNvPr id="7" name="תיבת טקסט 6">
            <a:extLst>
              <a:ext uri="{FF2B5EF4-FFF2-40B4-BE49-F238E27FC236}">
                <a16:creationId xmlns:a16="http://schemas.microsoft.com/office/drawing/2014/main" id="{95F00602-BBA7-78A3-3922-3DA4542F2EAC}"/>
              </a:ext>
            </a:extLst>
          </p:cNvPr>
          <p:cNvSpPr txBox="1"/>
          <p:nvPr/>
        </p:nvSpPr>
        <p:spPr>
          <a:xfrm>
            <a:off x="827584" y="1556792"/>
            <a:ext cx="7128792" cy="3970318"/>
          </a:xfrm>
          <a:prstGeom prst="rect">
            <a:avLst/>
          </a:prstGeom>
          <a:noFill/>
        </p:spPr>
        <p:txBody>
          <a:bodyPr wrap="square" rtlCol="1">
            <a:spAutoFit/>
          </a:bodyPr>
          <a:lstStyle/>
          <a:p>
            <a:pPr marL="342900" indent="-342900" algn="l">
              <a:lnSpc>
                <a:spcPct val="130000"/>
              </a:lnSpc>
              <a:buAutoNum type="arabicPeriod"/>
            </a:pPr>
            <a:r>
              <a:rPr lang="en-US"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b="0" dirty="0">
                <a:solidFill>
                  <a:srgbClr val="212529"/>
                </a:solidFill>
                <a:latin typeface="LM Roman 10" pitchFamily="2" charset="77"/>
              </a:rPr>
              <a:t>Potential Benefits, Limits and Costs of Parallel Programming</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Amdahl's Law</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Scalability (weak and strong)</a:t>
            </a:r>
          </a:p>
          <a:p>
            <a:pPr marL="742950" lvl="1" indent="-285750">
              <a:lnSpc>
                <a:spcPct val="130000"/>
              </a:lnSpc>
              <a:buFont typeface="Arial" panose="020B0604020202020204" pitchFamily="34" charset="0"/>
              <a:buChar char="•"/>
            </a:pPr>
            <a:r>
              <a:rPr lang="en-US" b="0" dirty="0">
                <a:solidFill>
                  <a:srgbClr val="212529"/>
                </a:solidFill>
                <a:latin typeface="LM Roman 10" pitchFamily="2" charset="77"/>
              </a:rPr>
              <a:t>The Notion of Bounds</a:t>
            </a:r>
          </a:p>
          <a:p>
            <a:pPr marL="342900" indent="-342900" algn="l">
              <a:lnSpc>
                <a:spcPct val="130000"/>
              </a:lnSpc>
              <a:buAutoNum type="arabicPeriod"/>
            </a:pPr>
            <a:r>
              <a:rPr lang="en-US" b="0" dirty="0">
                <a:solidFill>
                  <a:schemeClr val="bg1">
                    <a:lumMod val="75000"/>
                  </a:schemeClr>
                </a:solidFill>
                <a:latin typeface="LM Roman 10" pitchFamily="2" charset="77"/>
              </a:rPr>
              <a:t>Parallel Computer Memory Architectures</a:t>
            </a:r>
          </a:p>
          <a:p>
            <a:pPr marL="342900" indent="-342900" algn="l">
              <a:lnSpc>
                <a:spcPct val="130000"/>
              </a:lnSpc>
              <a:buAutoNum type="arabicPeriod"/>
            </a:pPr>
            <a:r>
              <a:rPr lang="en-US"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Tree>
    <p:extLst>
      <p:ext uri="{BB962C8B-B14F-4D97-AF65-F5344CB8AC3E}">
        <p14:creationId xmlns:p14="http://schemas.microsoft.com/office/powerpoint/2010/main" val="132801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1" y="764704"/>
            <a:ext cx="7561015"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467544"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Parallel Overhead</a:t>
            </a:r>
          </a:p>
          <a:p>
            <a:pPr marL="0" indent="0">
              <a:buNone/>
            </a:pPr>
            <a:endParaRPr lang="en-US" sz="2000" b="0" kern="0" dirty="0">
              <a:solidFill>
                <a:schemeClr val="tx2"/>
              </a:solidFill>
              <a:latin typeface="LM Roman 10" pitchFamily="2" charset="77"/>
              <a:ea typeface="굴림" charset="-127"/>
            </a:endParaRP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467544" y="2018985"/>
            <a:ext cx="8136904" cy="409958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Required execution time that is unique to parallel tasks, as opposed to that for doing useful work. </a:t>
            </a:r>
            <a:r>
              <a:rPr lang="en-US" sz="2000" b="0" dirty="0">
                <a:latin typeface="LM Roman 10" pitchFamily="2" charset="77"/>
                <a:cs typeface="Calibri" panose="020F0502020204030204" pitchFamily="34" charset="0"/>
              </a:rPr>
              <a:t>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Parallel overhead can include factors such as:</a:t>
            </a:r>
          </a:p>
          <a:p>
            <a:pPr lvl="1">
              <a:lnSpc>
                <a:spcPct val="13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Task start-up time</a:t>
            </a:r>
          </a:p>
          <a:p>
            <a:pPr lvl="1">
              <a:lnSpc>
                <a:spcPct val="13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Synchronizations</a:t>
            </a:r>
          </a:p>
          <a:p>
            <a:pPr lvl="1">
              <a:lnSpc>
                <a:spcPct val="13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Data communications</a:t>
            </a:r>
          </a:p>
          <a:p>
            <a:pPr lvl="1">
              <a:lnSpc>
                <a:spcPct val="13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Software overhead imposed by parallel languages,                               libraries, operating system, </a:t>
            </a:r>
            <a:r>
              <a:rPr lang="en-US" sz="2000" b="0" dirty="0" err="1">
                <a:solidFill>
                  <a:srgbClr val="212529"/>
                </a:solidFill>
                <a:effectLst/>
                <a:latin typeface="LM Roman 10" pitchFamily="2" charset="77"/>
                <a:cs typeface="Calibri" panose="020F0502020204030204" pitchFamily="34" charset="0"/>
              </a:rPr>
              <a:t>etc</a:t>
            </a:r>
            <a:endParaRPr lang="en-US" sz="2000" b="0" dirty="0">
              <a:solidFill>
                <a:srgbClr val="212529"/>
              </a:solidFill>
              <a:effectLst/>
              <a:latin typeface="LM Roman 10" pitchFamily="2" charset="77"/>
              <a:cs typeface="Calibri" panose="020F0502020204030204" pitchFamily="34" charset="0"/>
            </a:endParaRPr>
          </a:p>
          <a:p>
            <a:pPr lvl="1">
              <a:lnSpc>
                <a:spcPct val="13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Task termination time</a:t>
            </a:r>
          </a:p>
          <a:p>
            <a:pPr lvl="1">
              <a:lnSpc>
                <a:spcPct val="120000"/>
              </a:lnSpc>
              <a:spcAft>
                <a:spcPts val="600"/>
              </a:spcAft>
            </a:pPr>
            <a:endParaRPr lang="en-US" sz="2000" b="0" dirty="0">
              <a:solidFill>
                <a:srgbClr val="212529"/>
              </a:solidFill>
              <a:latin typeface="LM Roman 10" pitchFamily="2" charset="77"/>
              <a:cs typeface="Calibri" panose="020F0502020204030204" pitchFamily="34" charset="0"/>
            </a:endParaRPr>
          </a:p>
        </p:txBody>
      </p:sp>
      <p:pic>
        <p:nvPicPr>
          <p:cNvPr id="3" name="תמונה 2">
            <a:extLst>
              <a:ext uri="{FF2B5EF4-FFF2-40B4-BE49-F238E27FC236}">
                <a16:creationId xmlns:a16="http://schemas.microsoft.com/office/drawing/2014/main" id="{6BA160FF-22C3-16B1-F163-06197B9E1573}"/>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9441" t="12926" r="16520" b="22438"/>
          <a:stretch/>
        </p:blipFill>
        <p:spPr>
          <a:xfrm>
            <a:off x="6873551" y="3206246"/>
            <a:ext cx="1587056" cy="1725061"/>
          </a:xfrm>
          <a:prstGeom prst="rect">
            <a:avLst/>
          </a:prstGeom>
        </p:spPr>
      </p:pic>
    </p:spTree>
    <p:extLst>
      <p:ext uri="{BB962C8B-B14F-4D97-AF65-F5344CB8AC3E}">
        <p14:creationId xmlns:p14="http://schemas.microsoft.com/office/powerpoint/2010/main" val="103062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41F8BFE-1B54-622B-7E29-41FE1E8E4C60}"/>
              </a:ext>
            </a:extLst>
          </p:cNvPr>
          <p:cNvSpPr txBox="1"/>
          <p:nvPr/>
        </p:nvSpPr>
        <p:spPr>
          <a:xfrm>
            <a:off x="899592" y="836712"/>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Course literature</a:t>
            </a:r>
            <a:endParaRPr lang="he-IL" sz="2800" b="0" dirty="0">
              <a:solidFill>
                <a:srgbClr val="5D5D5D"/>
              </a:solidFill>
              <a:latin typeface="LM Roman 10" pitchFamily="2" charset="77"/>
              <a:ea typeface="+mj-ea"/>
              <a:cs typeface="Calibri" panose="020F0502020204030204" pitchFamily="34" charset="0"/>
            </a:endParaRPr>
          </a:p>
        </p:txBody>
      </p:sp>
      <p:pic>
        <p:nvPicPr>
          <p:cNvPr id="5" name="תמונה 4" descr="תמונה שמכילה טקסט, צב&#10;&#10;התיאור נוצר באופן אוטומטי">
            <a:extLst>
              <a:ext uri="{FF2B5EF4-FFF2-40B4-BE49-F238E27FC236}">
                <a16:creationId xmlns:a16="http://schemas.microsoft.com/office/drawing/2014/main" id="{9C95DA33-7F75-0ECD-3C49-96D7C9C31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85" y="1772816"/>
            <a:ext cx="3608875" cy="4069383"/>
          </a:xfrm>
          <a:prstGeom prst="rect">
            <a:avLst/>
          </a:prstGeom>
        </p:spPr>
      </p:pic>
      <p:pic>
        <p:nvPicPr>
          <p:cNvPr id="7" name="תמונה 6" descr="תמונה שמכילה טקסט, לוח כיתה, שחייה&#10;&#10;התיאור נוצר באופן אוטומטי">
            <a:extLst>
              <a:ext uri="{FF2B5EF4-FFF2-40B4-BE49-F238E27FC236}">
                <a16:creationId xmlns:a16="http://schemas.microsoft.com/office/drawing/2014/main" id="{2981DA55-13B5-711A-240B-343A37612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276" y="1772816"/>
            <a:ext cx="3586100" cy="4069383"/>
          </a:xfrm>
          <a:prstGeom prst="rect">
            <a:avLst/>
          </a:prstGeom>
        </p:spPr>
      </p:pic>
      <p:sp>
        <p:nvSpPr>
          <p:cNvPr id="3" name="TextBox 2">
            <a:extLst>
              <a:ext uri="{FF2B5EF4-FFF2-40B4-BE49-F238E27FC236}">
                <a16:creationId xmlns:a16="http://schemas.microsoft.com/office/drawing/2014/main" id="{6D4D118F-C70B-CB48-91C3-042683C8658A}"/>
              </a:ext>
            </a:extLst>
          </p:cNvPr>
          <p:cNvSpPr txBox="1"/>
          <p:nvPr/>
        </p:nvSpPr>
        <p:spPr>
          <a:xfrm>
            <a:off x="611163" y="5850328"/>
            <a:ext cx="4576916" cy="369332"/>
          </a:xfrm>
          <a:prstGeom prst="rect">
            <a:avLst/>
          </a:prstGeom>
          <a:noFill/>
        </p:spPr>
        <p:txBody>
          <a:bodyPr wrap="square">
            <a:spAutoFit/>
          </a:bodyPr>
          <a:lstStyle/>
          <a:p>
            <a:r>
              <a:rPr lang="en-IL" b="0" dirty="0">
                <a:latin typeface="LM Roman 10" pitchFamily="2" charset="77"/>
              </a:rPr>
              <a:t>ompcore.com</a:t>
            </a:r>
          </a:p>
        </p:txBody>
      </p:sp>
    </p:spTree>
    <p:extLst>
      <p:ext uri="{BB962C8B-B14F-4D97-AF65-F5344CB8AC3E}">
        <p14:creationId xmlns:p14="http://schemas.microsoft.com/office/powerpoint/2010/main" val="2777524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19C82825-EF18-5935-701D-4A6F171C0840}"/>
                  </a:ext>
                </a:extLst>
              </p:cNvPr>
              <p:cNvSpPr txBox="1"/>
              <p:nvPr/>
            </p:nvSpPr>
            <p:spPr>
              <a:xfrm>
                <a:off x="251520" y="1874969"/>
                <a:ext cx="8712968" cy="4813947"/>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Amdahl's Law states that potential program speedup is defined by the fraction of code that can be parallelized.</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We call:</a:t>
                </a:r>
              </a:p>
              <a:p>
                <a:pPr marL="742950" lvl="1" indent="-285750">
                  <a:lnSpc>
                    <a:spcPct val="120000"/>
                  </a:lnSpc>
                  <a:spcAft>
                    <a:spcPts val="600"/>
                  </a:spcAft>
                  <a:buFont typeface="Arial" panose="020B0604020202020204" pitchFamily="34" charset="0"/>
                  <a:buChar char="•"/>
                </a:pPr>
                <a14:m>
                  <m:oMath xmlns:m="http://schemas.openxmlformats.org/officeDocument/2006/math">
                    <m:r>
                      <a:rPr lang="en-US" sz="2000" b="0" i="1" smtClean="0">
                        <a:solidFill>
                          <a:srgbClr val="212529"/>
                        </a:solidFill>
                        <a:latin typeface="Cambria Math" panose="02040503050406030204" pitchFamily="18" charset="0"/>
                        <a:ea typeface="Cambria Math" panose="02040503050406030204" pitchFamily="18" charset="0"/>
                      </a:rPr>
                      <m:t>𝛼</m:t>
                    </m:r>
                    <m:r>
                      <a:rPr lang="en-US" sz="2000" b="0" i="1" smtClean="0">
                        <a:solidFill>
                          <a:srgbClr val="212529"/>
                        </a:solidFill>
                        <a:latin typeface="Cambria Math" panose="02040503050406030204" pitchFamily="18" charset="0"/>
                        <a:ea typeface="Cambria Math" panose="02040503050406030204" pitchFamily="18" charset="0"/>
                      </a:rPr>
                      <m:t> </m:t>
                    </m:r>
                  </m:oMath>
                </a14:m>
                <a:r>
                  <a:rPr lang="en-US" sz="2000" b="0" dirty="0">
                    <a:solidFill>
                      <a:srgbClr val="212529"/>
                    </a:solidFill>
                    <a:latin typeface="LM Roman 10" pitchFamily="2" charset="77"/>
                    <a:cs typeface="Calibri" panose="020F0502020204030204" pitchFamily="34" charset="0"/>
                  </a:rPr>
                  <a:t>– the fraction of code that is fundamentally serial (the serial fraction).</a:t>
                </a:r>
              </a:p>
              <a:p>
                <a:pPr marL="742950" lvl="1" indent="-285750">
                  <a:lnSpc>
                    <a:spcPct val="120000"/>
                  </a:lnSpc>
                  <a:spcAft>
                    <a:spcPts val="600"/>
                  </a:spcAft>
                  <a:buFont typeface="Arial" panose="020B0604020202020204" pitchFamily="34" charset="0"/>
                  <a:buChar char="•"/>
                </a:pPr>
                <a14:m>
                  <m:oMath xmlns:m="http://schemas.openxmlformats.org/officeDocument/2006/math">
                    <m:r>
                      <a:rPr lang="en-US" sz="2000" b="0" i="1" smtClean="0">
                        <a:solidFill>
                          <a:srgbClr val="212529"/>
                        </a:solidFill>
                        <a:latin typeface="Cambria Math" panose="02040503050406030204" pitchFamily="18" charset="0"/>
                        <a:ea typeface="Cambria Math" panose="02040503050406030204" pitchFamily="18" charset="0"/>
                      </a:rPr>
                      <m:t>(</m:t>
                    </m:r>
                    <m:r>
                      <a:rPr lang="en-US" sz="2000" b="0" i="1" smtClean="0">
                        <a:solidFill>
                          <a:srgbClr val="212529"/>
                        </a:solidFill>
                        <a:latin typeface="Cambria Math" panose="02040503050406030204" pitchFamily="18" charset="0"/>
                        <a:ea typeface="Cambria Math" panose="02040503050406030204" pitchFamily="18" charset="0"/>
                      </a:rPr>
                      <m:t>1</m:t>
                    </m:r>
                    <m:r>
                      <a:rPr lang="en-US" sz="2000" b="0" i="1" smtClean="0">
                        <a:solidFill>
                          <a:srgbClr val="212529"/>
                        </a:solidFill>
                        <a:latin typeface="Cambria Math" panose="02040503050406030204" pitchFamily="18" charset="0"/>
                        <a:ea typeface="Cambria Math" panose="02040503050406030204" pitchFamily="18" charset="0"/>
                      </a:rPr>
                      <m:t>−</m:t>
                    </m:r>
                    <m:r>
                      <a:rPr lang="en-US" sz="2000" b="0" i="1" smtClean="0">
                        <a:solidFill>
                          <a:srgbClr val="212529"/>
                        </a:solidFill>
                        <a:latin typeface="Cambria Math" panose="02040503050406030204" pitchFamily="18" charset="0"/>
                        <a:ea typeface="Cambria Math" panose="02040503050406030204" pitchFamily="18" charset="0"/>
                      </a:rPr>
                      <m:t>𝛼</m:t>
                    </m:r>
                    <m:r>
                      <a:rPr lang="en-US" sz="2000" b="0" i="1" smtClean="0">
                        <a:solidFill>
                          <a:srgbClr val="212529"/>
                        </a:solidFill>
                        <a:latin typeface="Cambria Math" panose="02040503050406030204" pitchFamily="18" charset="0"/>
                        <a:ea typeface="Cambria Math" panose="02040503050406030204" pitchFamily="18" charset="0"/>
                      </a:rPr>
                      <m:t>)</m:t>
                    </m:r>
                  </m:oMath>
                </a14:m>
                <a:r>
                  <a:rPr lang="en-US" sz="2000" b="0" dirty="0">
                    <a:solidFill>
                      <a:srgbClr val="212529"/>
                    </a:solidFill>
                    <a:latin typeface="LM Roman 10" pitchFamily="2" charset="77"/>
                    <a:cs typeface="Calibri" panose="020F0502020204030204" pitchFamily="34" charset="0"/>
                  </a:rPr>
                  <a:t> – is then the parallel fraction.</a:t>
                </a:r>
              </a:p>
              <a:p>
                <a:pPr marL="742950" lvl="1" indent="-285750">
                  <a:lnSpc>
                    <a:spcPct val="120000"/>
                  </a:lnSpc>
                  <a:spcAft>
                    <a:spcPts val="600"/>
                  </a:spcAft>
                  <a:buFont typeface="Arial" panose="020B0604020202020204" pitchFamily="34" charset="0"/>
                  <a:buChar char="•"/>
                </a:pPr>
                <a14:m>
                  <m:oMath xmlns:m="http://schemas.openxmlformats.org/officeDocument/2006/math">
                    <m:sSub>
                      <m:sSubPr>
                        <m:ctrlPr>
                          <a:rPr lang="en-US" sz="2000" b="0" i="1" smtClean="0">
                            <a:solidFill>
                              <a:srgbClr val="212529"/>
                            </a:solidFill>
                            <a:latin typeface="Cambria Math" panose="02040503050406030204" pitchFamily="18" charset="0"/>
                          </a:rPr>
                        </m:ctrlPr>
                      </m:sSubPr>
                      <m:e>
                        <m:r>
                          <a:rPr lang="en-US" sz="2000" b="0" i="1" smtClean="0">
                            <a:solidFill>
                              <a:srgbClr val="212529"/>
                            </a:solidFill>
                            <a:latin typeface="Cambria Math" panose="02040503050406030204" pitchFamily="18" charset="0"/>
                          </a:rPr>
                          <m:t>𝑇</m:t>
                        </m:r>
                      </m:e>
                      <m:sub>
                        <m:r>
                          <a:rPr lang="en-US" sz="2000" b="0" i="1" smtClean="0">
                            <a:solidFill>
                              <a:srgbClr val="212529"/>
                            </a:solidFill>
                            <a:latin typeface="Cambria Math" panose="02040503050406030204" pitchFamily="18" charset="0"/>
                          </a:rPr>
                          <m:t>𝑠</m:t>
                        </m:r>
                      </m:sub>
                    </m:sSub>
                  </m:oMath>
                </a14:m>
                <a:r>
                  <a:rPr lang="en-US" sz="2000" b="0" dirty="0">
                    <a:solidFill>
                      <a:srgbClr val="212529"/>
                    </a:solidFill>
                    <a:latin typeface="LM Roman 10" pitchFamily="2" charset="77"/>
                    <a:cs typeface="Calibri" panose="020F0502020204030204" pitchFamily="34" charset="0"/>
                  </a:rPr>
                  <a:t> – the run time for the serial code.</a:t>
                </a:r>
              </a:p>
              <a:p>
                <a:pPr marL="742950" lvl="1" indent="-285750">
                  <a:lnSpc>
                    <a:spcPct val="120000"/>
                  </a:lnSpc>
                  <a:spcAft>
                    <a:spcPts val="600"/>
                  </a:spcAft>
                  <a:buFont typeface="Arial" panose="020B0604020202020204" pitchFamily="34" charset="0"/>
                  <a:buChar char="•"/>
                </a:pPr>
                <a14:m>
                  <m:oMath xmlns:m="http://schemas.openxmlformats.org/officeDocument/2006/math">
                    <m:sSub>
                      <m:sSubPr>
                        <m:ctrlPr>
                          <a:rPr lang="en-US" sz="2000" b="0" i="1" smtClean="0">
                            <a:solidFill>
                              <a:srgbClr val="212529"/>
                            </a:solidFill>
                            <a:latin typeface="Cambria Math" panose="02040503050406030204" pitchFamily="18" charset="0"/>
                          </a:rPr>
                        </m:ctrlPr>
                      </m:sSubPr>
                      <m:e>
                        <m:r>
                          <a:rPr lang="en-US" sz="2000" b="0" i="1" smtClean="0">
                            <a:solidFill>
                              <a:srgbClr val="212529"/>
                            </a:solidFill>
                            <a:latin typeface="Cambria Math" panose="02040503050406030204" pitchFamily="18" charset="0"/>
                          </a:rPr>
                          <m:t>𝑇</m:t>
                        </m:r>
                      </m:e>
                      <m:sub>
                        <m:r>
                          <a:rPr lang="en-US" sz="2000" b="0" i="1" smtClean="0">
                            <a:solidFill>
                              <a:srgbClr val="212529"/>
                            </a:solidFill>
                            <a:latin typeface="Cambria Math" panose="02040503050406030204" pitchFamily="18" charset="0"/>
                          </a:rPr>
                          <m:t>𝑝</m:t>
                        </m:r>
                      </m:sub>
                    </m:sSub>
                  </m:oMath>
                </a14:m>
                <a:r>
                  <a:rPr lang="en-US" sz="2000" b="0" dirty="0">
                    <a:solidFill>
                      <a:srgbClr val="212529"/>
                    </a:solidFill>
                    <a:latin typeface="LM Roman 10" pitchFamily="2" charset="77"/>
                    <a:cs typeface="Calibri" panose="020F0502020204030204" pitchFamily="34" charset="0"/>
                  </a:rPr>
                  <a:t> – the run time of the parallel code using </a:t>
                </a:r>
                <a14:m>
                  <m:oMath xmlns:m="http://schemas.openxmlformats.org/officeDocument/2006/math">
                    <m:r>
                      <a:rPr lang="en-US" sz="2000" b="0" i="1" dirty="0" smtClean="0">
                        <a:solidFill>
                          <a:srgbClr val="212529"/>
                        </a:solidFill>
                        <a:latin typeface="Cambria Math" panose="02040503050406030204" pitchFamily="18" charset="0"/>
                      </a:rPr>
                      <m:t>𝑝</m:t>
                    </m:r>
                    <m:r>
                      <a:rPr lang="en-US" sz="2000" b="0" i="1" dirty="0" smtClean="0">
                        <a:solidFill>
                          <a:srgbClr val="212529"/>
                        </a:solidFill>
                        <a:latin typeface="Cambria Math" panose="02040503050406030204" pitchFamily="18" charset="0"/>
                      </a:rPr>
                      <m:t> </m:t>
                    </m:r>
                  </m:oMath>
                </a14:m>
                <a:r>
                  <a:rPr lang="en-US" sz="2000" b="0" dirty="0">
                    <a:solidFill>
                      <a:srgbClr val="212529"/>
                    </a:solidFill>
                    <a:latin typeface="LM Roman 10" pitchFamily="2" charset="77"/>
                    <a:cs typeface="Calibri" panose="020F0502020204030204" pitchFamily="34" charset="0"/>
                  </a:rPr>
                  <a:t>processors.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Within this model, the parallel run time is:</a:t>
                </a:r>
              </a:p>
              <a:p>
                <a:pP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sz="2000" b="0" i="1">
                              <a:solidFill>
                                <a:srgbClr val="212529"/>
                              </a:solidFill>
                              <a:latin typeface="Cambria Math" panose="02040503050406030204" pitchFamily="18" charset="0"/>
                            </a:rPr>
                          </m:ctrlPr>
                        </m:sSubPr>
                        <m:e>
                          <m:r>
                            <a:rPr lang="en-US" sz="2000" b="0" i="1">
                              <a:solidFill>
                                <a:srgbClr val="212529"/>
                              </a:solidFill>
                              <a:latin typeface="Cambria Math" panose="02040503050406030204" pitchFamily="18" charset="0"/>
                            </a:rPr>
                            <m:t>𝑇</m:t>
                          </m:r>
                        </m:e>
                        <m:sub>
                          <m:r>
                            <a:rPr lang="en-US" sz="2000" b="0" i="1">
                              <a:solidFill>
                                <a:srgbClr val="212529"/>
                              </a:solidFill>
                              <a:latin typeface="Cambria Math" panose="02040503050406030204" pitchFamily="18" charset="0"/>
                            </a:rPr>
                            <m:t>𝑝</m:t>
                          </m:r>
                        </m:sub>
                      </m:sSub>
                      <m:r>
                        <a:rPr lang="en-US" sz="2000" b="0" i="1" smtClean="0">
                          <a:solidFill>
                            <a:srgbClr val="212529"/>
                          </a:solidFill>
                          <a:latin typeface="Cambria Math" panose="02040503050406030204" pitchFamily="18" charset="0"/>
                        </a:rPr>
                        <m:t>=</m:t>
                      </m:r>
                      <m:r>
                        <a:rPr lang="en-US" sz="2000" b="0" i="1" smtClean="0">
                          <a:solidFill>
                            <a:srgbClr val="212529"/>
                          </a:solidFill>
                          <a:effectLst/>
                          <a:latin typeface="Cambria Math" panose="02040503050406030204" pitchFamily="18" charset="0"/>
                          <a:ea typeface="Cambria Math" panose="02040503050406030204" pitchFamily="18" charset="0"/>
                        </a:rPr>
                        <m:t>𝛼</m:t>
                      </m:r>
                      <m:r>
                        <a:rPr lang="en-US" sz="2000" b="0" i="1" smtClean="0">
                          <a:solidFill>
                            <a:srgbClr val="212529"/>
                          </a:solidFill>
                          <a:effectLst/>
                          <a:latin typeface="Cambria Math" panose="02040503050406030204" pitchFamily="18" charset="0"/>
                          <a:ea typeface="Cambria Math" panose="02040503050406030204" pitchFamily="18" charset="0"/>
                        </a:rPr>
                        <m:t>∙</m:t>
                      </m:r>
                      <m:sSub>
                        <m:sSubPr>
                          <m:ctrlPr>
                            <a:rPr lang="en-US" sz="2000" b="0" i="1">
                              <a:solidFill>
                                <a:srgbClr val="212529"/>
                              </a:solidFill>
                              <a:latin typeface="Cambria Math" panose="02040503050406030204" pitchFamily="18" charset="0"/>
                            </a:rPr>
                          </m:ctrlPr>
                        </m:sSubPr>
                        <m:e>
                          <m:r>
                            <a:rPr lang="en-US" sz="2000" b="0" i="1">
                              <a:solidFill>
                                <a:srgbClr val="212529"/>
                              </a:solidFill>
                              <a:latin typeface="Cambria Math" panose="02040503050406030204" pitchFamily="18" charset="0"/>
                            </a:rPr>
                            <m:t>𝑇</m:t>
                          </m:r>
                        </m:e>
                        <m:sub>
                          <m:r>
                            <a:rPr lang="en-US" sz="2000" b="0" i="1">
                              <a:solidFill>
                                <a:srgbClr val="212529"/>
                              </a:solidFill>
                              <a:latin typeface="Cambria Math" panose="02040503050406030204" pitchFamily="18" charset="0"/>
                            </a:rPr>
                            <m:t>𝑠</m:t>
                          </m:r>
                        </m:sub>
                      </m:sSub>
                      <m:r>
                        <a:rPr lang="en-US" sz="2000" b="0" i="1" smtClean="0">
                          <a:solidFill>
                            <a:srgbClr val="212529"/>
                          </a:solidFill>
                          <a:latin typeface="Cambria Math" panose="02040503050406030204" pitchFamily="18" charset="0"/>
                        </a:rPr>
                        <m:t>+(</m:t>
                      </m:r>
                      <m:r>
                        <a:rPr lang="en-US" sz="2000" b="0" i="1" smtClean="0">
                          <a:solidFill>
                            <a:srgbClr val="212529"/>
                          </a:solidFill>
                          <a:latin typeface="Cambria Math" panose="02040503050406030204" pitchFamily="18" charset="0"/>
                        </a:rPr>
                        <m:t>1</m:t>
                      </m:r>
                      <m:r>
                        <a:rPr lang="en-US" sz="2000" b="0" i="1" smtClean="0">
                          <a:solidFill>
                            <a:srgbClr val="212529"/>
                          </a:solidFill>
                          <a:latin typeface="Cambria Math" panose="02040503050406030204" pitchFamily="18" charset="0"/>
                        </a:rPr>
                        <m:t>−</m:t>
                      </m:r>
                      <m:r>
                        <a:rPr lang="en-US" sz="2000" b="0" i="1" smtClean="0">
                          <a:solidFill>
                            <a:srgbClr val="212529"/>
                          </a:solidFill>
                          <a:latin typeface="Cambria Math" panose="02040503050406030204" pitchFamily="18" charset="0"/>
                          <a:ea typeface="Cambria Math" panose="02040503050406030204" pitchFamily="18" charset="0"/>
                        </a:rPr>
                        <m:t>𝛼</m:t>
                      </m:r>
                      <m:r>
                        <a:rPr lang="en-US" sz="2000" b="0" i="1" smtClean="0">
                          <a:solidFill>
                            <a:srgbClr val="212529"/>
                          </a:solidFill>
                          <a:latin typeface="Cambria Math" panose="02040503050406030204" pitchFamily="18" charset="0"/>
                          <a:ea typeface="Cambria Math" panose="02040503050406030204" pitchFamily="18" charset="0"/>
                        </a:rPr>
                        <m:t>)∙</m:t>
                      </m:r>
                      <m:f>
                        <m:fPr>
                          <m:ctrlPr>
                            <a:rPr lang="en-US" sz="2000" b="0" i="1" smtClean="0">
                              <a:solidFill>
                                <a:srgbClr val="212529"/>
                              </a:solidFill>
                              <a:latin typeface="Cambria Math" panose="02040503050406030204" pitchFamily="18" charset="0"/>
                              <a:ea typeface="Cambria Math" panose="02040503050406030204" pitchFamily="18" charset="0"/>
                            </a:rPr>
                          </m:ctrlPr>
                        </m:fPr>
                        <m:num>
                          <m:sSub>
                            <m:sSubPr>
                              <m:ctrlPr>
                                <a:rPr lang="en-US" sz="2000" b="0" i="1">
                                  <a:solidFill>
                                    <a:srgbClr val="212529"/>
                                  </a:solidFill>
                                  <a:latin typeface="Cambria Math" panose="02040503050406030204" pitchFamily="18" charset="0"/>
                                </a:rPr>
                              </m:ctrlPr>
                            </m:sSubPr>
                            <m:e>
                              <m:r>
                                <a:rPr lang="en-US" sz="2000" b="0" i="1">
                                  <a:solidFill>
                                    <a:srgbClr val="212529"/>
                                  </a:solidFill>
                                  <a:latin typeface="Cambria Math" panose="02040503050406030204" pitchFamily="18" charset="0"/>
                                </a:rPr>
                                <m:t>𝑇</m:t>
                              </m:r>
                            </m:e>
                            <m:sub>
                              <m:r>
                                <a:rPr lang="en-US" sz="2000" b="0" i="1">
                                  <a:solidFill>
                                    <a:srgbClr val="212529"/>
                                  </a:solidFill>
                                  <a:latin typeface="Cambria Math" panose="02040503050406030204" pitchFamily="18" charset="0"/>
                                </a:rPr>
                                <m:t>𝑠</m:t>
                              </m:r>
                            </m:sub>
                          </m:sSub>
                        </m:num>
                        <m:den>
                          <m:r>
                            <a:rPr lang="en-US" sz="2000" b="0" i="1" smtClean="0">
                              <a:solidFill>
                                <a:srgbClr val="212529"/>
                              </a:solidFill>
                              <a:latin typeface="Cambria Math" panose="02040503050406030204" pitchFamily="18" charset="0"/>
                              <a:ea typeface="Cambria Math" panose="02040503050406030204" pitchFamily="18" charset="0"/>
                            </a:rPr>
                            <m:t>𝑝</m:t>
                          </m:r>
                        </m:den>
                      </m:f>
                    </m:oMath>
                  </m:oMathPara>
                </a14:m>
                <a:endParaRPr lang="en-US" sz="2000" b="0" dirty="0">
                  <a:solidFill>
                    <a:srgbClr val="212529"/>
                  </a:solidFill>
                  <a:latin typeface="LM Roman 10" pitchFamily="2" charset="77"/>
                  <a:cs typeface="Calibri" panose="020F0502020204030204" pitchFamily="34" charset="0"/>
                </a:endParaRPr>
              </a:p>
            </p:txBody>
          </p:sp>
        </mc:Choice>
        <mc:Fallback xmlns="">
          <p:sp>
            <p:nvSpPr>
              <p:cNvPr id="13" name="תיבת טקסט 12">
                <a:extLst>
                  <a:ext uri="{FF2B5EF4-FFF2-40B4-BE49-F238E27FC236}">
                    <a16:creationId xmlns:a16="http://schemas.microsoft.com/office/drawing/2014/main" id="{19C82825-EF18-5935-701D-4A6F171C0840}"/>
                  </a:ext>
                </a:extLst>
              </p:cNvPr>
              <p:cNvSpPr txBox="1">
                <a:spLocks noRot="1" noChangeAspect="1" noMove="1" noResize="1" noEditPoints="1" noAdjustHandles="1" noChangeArrowheads="1" noChangeShapeType="1" noTextEdit="1"/>
              </p:cNvSpPr>
              <p:nvPr/>
            </p:nvSpPr>
            <p:spPr>
              <a:xfrm>
                <a:off x="251520" y="1874969"/>
                <a:ext cx="8712968" cy="4813947"/>
              </a:xfrm>
              <a:prstGeom prst="rect">
                <a:avLst/>
              </a:prstGeom>
              <a:blipFill>
                <a:blip r:embed="rId3"/>
                <a:stretch>
                  <a:fillRect l="-581"/>
                </a:stretch>
              </a:blipFill>
            </p:spPr>
            <p:txBody>
              <a:bodyPr/>
              <a:lstStyle/>
              <a:p>
                <a:r>
                  <a:rPr lang="en-IL">
                    <a:noFill/>
                  </a:rPr>
                  <a:t> </a:t>
                </a:r>
              </a:p>
            </p:txBody>
          </p:sp>
        </mc:Fallback>
      </mc:AlternateContent>
      <p:sp>
        <p:nvSpPr>
          <p:cNvPr id="2" name="Rectangle 2">
            <a:extLst>
              <a:ext uri="{FF2B5EF4-FFF2-40B4-BE49-F238E27FC236}">
                <a16:creationId xmlns:a16="http://schemas.microsoft.com/office/drawing/2014/main" id="{68294861-D7F1-D928-1973-A35E9B98138A}"/>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204006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19C82825-EF18-5935-701D-4A6F171C0840}"/>
                  </a:ext>
                </a:extLst>
              </p:cNvPr>
              <p:cNvSpPr txBox="1"/>
              <p:nvPr/>
            </p:nvSpPr>
            <p:spPr>
              <a:xfrm>
                <a:off x="251520" y="1916832"/>
                <a:ext cx="8568952" cy="4969502"/>
              </a:xfrm>
              <a:prstGeom prst="rect">
                <a:avLst/>
              </a:prstGeom>
              <a:noFill/>
            </p:spPr>
            <p:txBody>
              <a:bodyPr wrap="square">
                <a:spAutoFit/>
              </a:bodyPr>
              <a:lstStyle/>
              <a:p>
                <a:pPr marL="285750" indent="-285750">
                  <a:lnSpc>
                    <a:spcPct val="120000"/>
                  </a:lnSpc>
                  <a:spcAft>
                    <a:spcPts val="0"/>
                  </a:spcAft>
                  <a:buFont typeface="Arial" panose="020B0604020202020204" pitchFamily="34" charset="0"/>
                  <a:buChar char="•"/>
                </a:pPr>
                <a:r>
                  <a:rPr lang="en-US" sz="1900" b="0" dirty="0">
                    <a:solidFill>
                      <a:srgbClr val="212529"/>
                    </a:solidFill>
                    <a:effectLst/>
                    <a:latin typeface="LM Roman 10" pitchFamily="2" charset="77"/>
                    <a:cs typeface="Calibri" panose="020F0502020204030204" pitchFamily="34" charset="0"/>
                  </a:rPr>
                  <a:t>The speedup is given by:</a:t>
                </a:r>
              </a:p>
              <a:p>
                <a:pPr>
                  <a:lnSpc>
                    <a:spcPct val="120000"/>
                  </a:lnSpc>
                  <a:spcAft>
                    <a:spcPts val="0"/>
                  </a:spcAft>
                </a:pPr>
                <a:r>
                  <a:rPr lang="en-US" sz="1900" b="0" dirty="0">
                    <a:solidFill>
                      <a:srgbClr val="212529"/>
                    </a:solidFill>
                    <a:latin typeface="LM Roman 10" pitchFamily="2" charset="77"/>
                    <a:cs typeface="Calibri" panose="020F0502020204030204" pitchFamily="34" charset="0"/>
                  </a:rPr>
                  <a:t>	    	         </a:t>
                </a:r>
                <a14:m>
                  <m:oMath xmlns:m="http://schemas.openxmlformats.org/officeDocument/2006/math">
                    <m:r>
                      <a:rPr lang="en-US" sz="1900" b="0" i="1" smtClean="0">
                        <a:solidFill>
                          <a:srgbClr val="212529"/>
                        </a:solidFill>
                        <a:latin typeface="Cambria Math" panose="02040503050406030204" pitchFamily="18" charset="0"/>
                      </a:rPr>
                      <m:t>𝑠𝑝𝑒𝑒𝑑𝑢𝑝</m:t>
                    </m:r>
                    <m:r>
                      <a:rPr lang="en-US" sz="1900" b="0" i="1" smtClean="0">
                        <a:solidFill>
                          <a:srgbClr val="212529"/>
                        </a:solidFill>
                        <a:latin typeface="Cambria Math" panose="02040503050406030204" pitchFamily="18" charset="0"/>
                      </a:rPr>
                      <m:t>=</m:t>
                    </m:r>
                    <m:f>
                      <m:fPr>
                        <m:ctrlPr>
                          <a:rPr lang="en-US" sz="1900" b="0" i="1" smtClean="0">
                            <a:solidFill>
                              <a:srgbClr val="212529"/>
                            </a:solidFill>
                            <a:latin typeface="Cambria Math" panose="02040503050406030204" pitchFamily="18" charset="0"/>
                            <a:ea typeface="Cambria Math" panose="02040503050406030204" pitchFamily="18" charset="0"/>
                          </a:rPr>
                        </m:ctrlPr>
                      </m:fPr>
                      <m:num>
                        <m:sSub>
                          <m:sSubPr>
                            <m:ctrlPr>
                              <a:rPr lang="en-US" sz="1900" b="0" i="1">
                                <a:solidFill>
                                  <a:srgbClr val="212529"/>
                                </a:solidFill>
                                <a:latin typeface="Cambria Math" panose="02040503050406030204" pitchFamily="18" charset="0"/>
                              </a:rPr>
                            </m:ctrlPr>
                          </m:sSubPr>
                          <m:e>
                            <m:r>
                              <a:rPr lang="en-US" sz="1900" b="0" i="1">
                                <a:solidFill>
                                  <a:srgbClr val="212529"/>
                                </a:solidFill>
                                <a:latin typeface="Cambria Math" panose="02040503050406030204" pitchFamily="18" charset="0"/>
                              </a:rPr>
                              <m:t>𝑇</m:t>
                            </m:r>
                          </m:e>
                          <m:sub>
                            <m:r>
                              <a:rPr lang="en-US" sz="1900" b="0" i="1">
                                <a:solidFill>
                                  <a:srgbClr val="212529"/>
                                </a:solidFill>
                                <a:latin typeface="Cambria Math" panose="02040503050406030204" pitchFamily="18" charset="0"/>
                              </a:rPr>
                              <m:t>𝑠</m:t>
                            </m:r>
                          </m:sub>
                        </m:sSub>
                      </m:num>
                      <m:den>
                        <m:sSub>
                          <m:sSubPr>
                            <m:ctrlPr>
                              <a:rPr lang="en-US" sz="1900" b="0" i="1">
                                <a:solidFill>
                                  <a:srgbClr val="212529"/>
                                </a:solidFill>
                                <a:latin typeface="Cambria Math" panose="02040503050406030204" pitchFamily="18" charset="0"/>
                              </a:rPr>
                            </m:ctrlPr>
                          </m:sSubPr>
                          <m:e>
                            <m:r>
                              <a:rPr lang="en-US" sz="1900" b="0" i="1">
                                <a:solidFill>
                                  <a:srgbClr val="212529"/>
                                </a:solidFill>
                                <a:latin typeface="Cambria Math" panose="02040503050406030204" pitchFamily="18" charset="0"/>
                              </a:rPr>
                              <m:t>𝑇</m:t>
                            </m:r>
                          </m:e>
                          <m:sub>
                            <m:r>
                              <a:rPr lang="en-US" sz="1900" b="0" i="1" smtClean="0">
                                <a:solidFill>
                                  <a:srgbClr val="212529"/>
                                </a:solidFill>
                                <a:latin typeface="Cambria Math" panose="02040503050406030204" pitchFamily="18" charset="0"/>
                              </a:rPr>
                              <m:t>𝑝</m:t>
                            </m:r>
                          </m:sub>
                        </m:sSub>
                      </m:den>
                    </m:f>
                    <m:r>
                      <a:rPr lang="en-US" sz="1900" b="0" i="1" smtClean="0">
                        <a:solidFill>
                          <a:srgbClr val="212529"/>
                        </a:solidFill>
                        <a:latin typeface="Cambria Math" panose="02040503050406030204" pitchFamily="18" charset="0"/>
                        <a:ea typeface="Cambria Math" panose="02040503050406030204" pitchFamily="18" charset="0"/>
                      </a:rPr>
                      <m:t>=</m:t>
                    </m:r>
                    <m:f>
                      <m:fPr>
                        <m:ctrlPr>
                          <a:rPr lang="en-US" sz="1900" b="0" i="1" smtClean="0">
                            <a:solidFill>
                              <a:srgbClr val="212529"/>
                            </a:solidFill>
                            <a:latin typeface="Cambria Math" panose="02040503050406030204" pitchFamily="18" charset="0"/>
                            <a:ea typeface="Cambria Math" panose="02040503050406030204" pitchFamily="18" charset="0"/>
                          </a:rPr>
                        </m:ctrlPr>
                      </m:fPr>
                      <m:num>
                        <m:r>
                          <a:rPr lang="en-US" sz="1900" b="0" i="1" smtClean="0">
                            <a:solidFill>
                              <a:srgbClr val="212529"/>
                            </a:solidFill>
                            <a:latin typeface="Cambria Math" panose="02040503050406030204" pitchFamily="18" charset="0"/>
                            <a:ea typeface="Cambria Math" panose="02040503050406030204" pitchFamily="18" charset="0"/>
                          </a:rPr>
                          <m:t>1</m:t>
                        </m:r>
                      </m:num>
                      <m:den>
                        <m:r>
                          <a:rPr lang="en-US" sz="1900" b="0" i="1" smtClean="0">
                            <a:solidFill>
                              <a:srgbClr val="212529"/>
                            </a:solidFill>
                            <a:latin typeface="Cambria Math" panose="02040503050406030204" pitchFamily="18" charset="0"/>
                            <a:ea typeface="Cambria Math" panose="02040503050406030204" pitchFamily="18" charset="0"/>
                          </a:rPr>
                          <m:t>𝛼</m:t>
                        </m:r>
                        <m:r>
                          <a:rPr lang="en-US" sz="1900" b="0" i="1" smtClean="0">
                            <a:solidFill>
                              <a:srgbClr val="212529"/>
                            </a:solidFill>
                            <a:latin typeface="Cambria Math" panose="02040503050406030204" pitchFamily="18" charset="0"/>
                            <a:ea typeface="Cambria Math" panose="02040503050406030204" pitchFamily="18" charset="0"/>
                          </a:rPr>
                          <m:t>+</m:t>
                        </m:r>
                        <m:f>
                          <m:fPr>
                            <m:ctrlPr>
                              <a:rPr lang="en-US" sz="1900" b="0" i="1" smtClean="0">
                                <a:solidFill>
                                  <a:srgbClr val="212529"/>
                                </a:solidFill>
                                <a:latin typeface="Cambria Math" panose="02040503050406030204" pitchFamily="18" charset="0"/>
                                <a:ea typeface="Cambria Math" panose="02040503050406030204" pitchFamily="18" charset="0"/>
                              </a:rPr>
                            </m:ctrlPr>
                          </m:fPr>
                          <m:num>
                            <m:r>
                              <a:rPr lang="en-US" sz="1900" b="0" i="1">
                                <a:solidFill>
                                  <a:srgbClr val="212529"/>
                                </a:solidFill>
                                <a:latin typeface="Cambria Math" panose="02040503050406030204" pitchFamily="18" charset="0"/>
                                <a:ea typeface="Cambria Math" panose="02040503050406030204" pitchFamily="18" charset="0"/>
                              </a:rPr>
                              <m:t>1</m:t>
                            </m:r>
                            <m:r>
                              <a:rPr lang="en-US" sz="1900" b="0" i="1">
                                <a:solidFill>
                                  <a:srgbClr val="212529"/>
                                </a:solidFill>
                                <a:latin typeface="Cambria Math" panose="02040503050406030204" pitchFamily="18" charset="0"/>
                                <a:ea typeface="Cambria Math" panose="02040503050406030204" pitchFamily="18" charset="0"/>
                              </a:rPr>
                              <m:t>−</m:t>
                            </m:r>
                            <m:r>
                              <a:rPr lang="en-US" sz="1900" b="0" i="1">
                                <a:solidFill>
                                  <a:srgbClr val="212529"/>
                                </a:solidFill>
                                <a:latin typeface="Cambria Math" panose="02040503050406030204" pitchFamily="18" charset="0"/>
                                <a:ea typeface="Cambria Math" panose="02040503050406030204" pitchFamily="18" charset="0"/>
                              </a:rPr>
                              <m:t>𝛼</m:t>
                            </m:r>
                          </m:num>
                          <m:den>
                            <m:r>
                              <a:rPr lang="en-US" sz="1900" b="0" i="1" smtClean="0">
                                <a:solidFill>
                                  <a:srgbClr val="212529"/>
                                </a:solidFill>
                                <a:latin typeface="Cambria Math" panose="02040503050406030204" pitchFamily="18" charset="0"/>
                                <a:ea typeface="Cambria Math" panose="02040503050406030204" pitchFamily="18" charset="0"/>
                              </a:rPr>
                              <m:t>𝑝</m:t>
                            </m:r>
                          </m:den>
                        </m:f>
                      </m:den>
                    </m:f>
                    <m:r>
                      <a:rPr lang="en-US" sz="1900" b="0" i="1" smtClean="0">
                        <a:solidFill>
                          <a:srgbClr val="212529"/>
                        </a:solidFill>
                        <a:latin typeface="Cambria Math" panose="02040503050406030204" pitchFamily="18" charset="0"/>
                        <a:ea typeface="Cambria Math" panose="02040503050406030204" pitchFamily="18" charset="0"/>
                      </a:rPr>
                      <m:t> </m:t>
                    </m:r>
                  </m:oMath>
                </a14:m>
                <a:endParaRPr lang="en-US" sz="1900" b="0" dirty="0">
                  <a:solidFill>
                    <a:srgbClr val="212529"/>
                  </a:solidFill>
                  <a:latin typeface="LM Roman 10" pitchFamily="2" charset="77"/>
                  <a:cs typeface="Calibri" panose="020F0502020204030204" pitchFamily="34" charset="0"/>
                </a:endParaRPr>
              </a:p>
              <a:p>
                <a:pPr marL="285750" indent="-285750">
                  <a:lnSpc>
                    <a:spcPct val="120000"/>
                  </a:lnSpc>
                  <a:spcAft>
                    <a:spcPts val="0"/>
                  </a:spcAft>
                  <a:buFont typeface="Arial" panose="020B0604020202020204" pitchFamily="34" charset="0"/>
                  <a:buChar char="•"/>
                </a:pPr>
                <a:r>
                  <a:rPr lang="en-US" sz="1900" b="0" dirty="0">
                    <a:solidFill>
                      <a:srgbClr val="212529"/>
                    </a:solidFill>
                    <a:effectLst/>
                    <a:latin typeface="LM Roman 10" pitchFamily="2" charset="77"/>
                    <a:cs typeface="Calibri" panose="020F0502020204030204" pitchFamily="34" charset="0"/>
                  </a:rPr>
                  <a:t>In the limit of p approaching infinity, the parallel term approaches zero and we left with Amdahl’s law:</a:t>
                </a:r>
              </a:p>
              <a:p>
                <a:pPr>
                  <a:lnSpc>
                    <a:spcPct val="120000"/>
                  </a:lnSpc>
                  <a:spcAft>
                    <a:spcPts val="0"/>
                  </a:spcAft>
                </a:pPr>
                <a:r>
                  <a:rPr lang="en-US" sz="1900" b="0" dirty="0">
                    <a:solidFill>
                      <a:srgbClr val="212529"/>
                    </a:solidFill>
                    <a:latin typeface="LM Roman 10" pitchFamily="2" charset="77"/>
                    <a:cs typeface="Calibri" panose="020F0502020204030204" pitchFamily="34" charset="0"/>
                  </a:rPr>
                  <a:t>                               </a:t>
                </a:r>
                <a14:m>
                  <m:oMath xmlns:m="http://schemas.openxmlformats.org/officeDocument/2006/math">
                    <m:r>
                      <a:rPr lang="en-US" sz="1900" b="0" i="1" smtClean="0">
                        <a:solidFill>
                          <a:srgbClr val="212529"/>
                        </a:solidFill>
                        <a:latin typeface="Cambria Math" panose="02040503050406030204" pitchFamily="18" charset="0"/>
                      </a:rPr>
                      <m:t>𝑠𝑝𝑒𝑒𝑑𝑢𝑝</m:t>
                    </m:r>
                    <m:r>
                      <a:rPr lang="en-US" sz="1900" b="0" i="1" smtClean="0">
                        <a:solidFill>
                          <a:srgbClr val="212529"/>
                        </a:solidFill>
                        <a:latin typeface="Cambria Math" panose="02040503050406030204" pitchFamily="18" charset="0"/>
                      </a:rPr>
                      <m:t>=</m:t>
                    </m:r>
                    <m:f>
                      <m:fPr>
                        <m:ctrlPr>
                          <a:rPr lang="en-US" sz="1900" b="0" i="1" smtClean="0">
                            <a:solidFill>
                              <a:srgbClr val="212529"/>
                            </a:solidFill>
                            <a:latin typeface="Cambria Math" panose="02040503050406030204" pitchFamily="18" charset="0"/>
                            <a:ea typeface="Cambria Math" panose="02040503050406030204" pitchFamily="18" charset="0"/>
                          </a:rPr>
                        </m:ctrlPr>
                      </m:fPr>
                      <m:num>
                        <m:r>
                          <a:rPr lang="en-US" sz="1900" b="0" i="1" smtClean="0">
                            <a:solidFill>
                              <a:srgbClr val="212529"/>
                            </a:solidFill>
                            <a:latin typeface="Cambria Math" panose="02040503050406030204" pitchFamily="18" charset="0"/>
                            <a:ea typeface="Cambria Math" panose="02040503050406030204" pitchFamily="18" charset="0"/>
                          </a:rPr>
                          <m:t>1</m:t>
                        </m:r>
                      </m:num>
                      <m:den>
                        <m:r>
                          <a:rPr lang="en-US" sz="1900" b="0" i="1" smtClean="0">
                            <a:solidFill>
                              <a:srgbClr val="212529"/>
                            </a:solidFill>
                            <a:latin typeface="Cambria Math" panose="02040503050406030204" pitchFamily="18" charset="0"/>
                            <a:ea typeface="Cambria Math" panose="02040503050406030204" pitchFamily="18" charset="0"/>
                          </a:rPr>
                          <m:t>𝛼</m:t>
                        </m:r>
                      </m:den>
                    </m:f>
                  </m:oMath>
                </a14:m>
                <a:endParaRPr lang="en-US" sz="1900" b="0" dirty="0">
                  <a:solidFill>
                    <a:srgbClr val="212529"/>
                  </a:solidFill>
                  <a:latin typeface="LM Roman 10" pitchFamily="2" charset="77"/>
                  <a:ea typeface="Cambria Math" panose="02040503050406030204" pitchFamily="18" charset="0"/>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1900" b="0" dirty="0">
                    <a:solidFill>
                      <a:srgbClr val="212529"/>
                    </a:solidFill>
                    <a:latin typeface="LM Roman 10" pitchFamily="2" charset="77"/>
                    <a:cs typeface="Calibri" panose="020F0502020204030204" pitchFamily="34" charset="0"/>
                  </a:rPr>
                  <a:t>If none of the code can be parallelized, </a:t>
                </a:r>
                <a14:m>
                  <m:oMath xmlns:m="http://schemas.openxmlformats.org/officeDocument/2006/math">
                    <m:r>
                      <a:rPr lang="en-US" sz="1900" b="0">
                        <a:solidFill>
                          <a:srgbClr val="212529"/>
                        </a:solidFill>
                        <a:latin typeface="Cambria Math" panose="02040503050406030204" pitchFamily="18" charset="0"/>
                      </a:rPr>
                      <m:t>𝛼</m:t>
                    </m:r>
                    <m:r>
                      <a:rPr lang="en-US" sz="1900" b="0">
                        <a:solidFill>
                          <a:srgbClr val="212529"/>
                        </a:solidFill>
                        <a:latin typeface="Cambria Math" panose="02040503050406030204" pitchFamily="18" charset="0"/>
                      </a:rPr>
                      <m:t>=</m:t>
                    </m:r>
                    <m:r>
                      <a:rPr lang="en-US" sz="1900" b="0">
                        <a:solidFill>
                          <a:srgbClr val="212529"/>
                        </a:solidFill>
                        <a:latin typeface="Cambria Math" panose="02040503050406030204" pitchFamily="18" charset="0"/>
                      </a:rPr>
                      <m:t>1</m:t>
                    </m:r>
                  </m:oMath>
                </a14:m>
                <a:r>
                  <a:rPr lang="en-US" sz="1900" b="0" dirty="0">
                    <a:solidFill>
                      <a:srgbClr val="212529"/>
                    </a:solidFill>
                    <a:latin typeface="LM Roman 10" pitchFamily="2" charset="77"/>
                    <a:cs typeface="Calibri" panose="020F0502020204030204" pitchFamily="34" charset="0"/>
                  </a:rPr>
                  <a:t> and the speedup is 1 (no speedup).</a:t>
                </a:r>
              </a:p>
              <a:p>
                <a:pPr marL="285750" indent="-285750">
                  <a:lnSpc>
                    <a:spcPct val="120000"/>
                  </a:lnSpc>
                  <a:spcAft>
                    <a:spcPts val="600"/>
                  </a:spcAft>
                  <a:buFont typeface="Arial" panose="020B0604020202020204" pitchFamily="34" charset="0"/>
                  <a:buChar char="•"/>
                </a:pPr>
                <a:r>
                  <a:rPr lang="en-US" sz="1900" b="0" dirty="0">
                    <a:solidFill>
                      <a:srgbClr val="212529"/>
                    </a:solidFill>
                    <a:latin typeface="LM Roman 10" pitchFamily="2" charset="77"/>
                    <a:cs typeface="Calibri" panose="020F0502020204030204" pitchFamily="34" charset="0"/>
                  </a:rPr>
                  <a:t>If all of the code is parallelized, </a:t>
                </a:r>
                <a14:m>
                  <m:oMath xmlns:m="http://schemas.openxmlformats.org/officeDocument/2006/math">
                    <m:r>
                      <a:rPr lang="en-US" sz="1900" b="0">
                        <a:solidFill>
                          <a:srgbClr val="212529"/>
                        </a:solidFill>
                        <a:latin typeface="Cambria Math" panose="02040503050406030204" pitchFamily="18" charset="0"/>
                      </a:rPr>
                      <m:t>𝛼</m:t>
                    </m:r>
                    <m:r>
                      <a:rPr lang="en-US" sz="1900" b="0">
                        <a:solidFill>
                          <a:srgbClr val="212529"/>
                        </a:solidFill>
                        <a:latin typeface="Cambria Math" panose="02040503050406030204" pitchFamily="18" charset="0"/>
                      </a:rPr>
                      <m:t>=</m:t>
                    </m:r>
                    <m:r>
                      <a:rPr lang="en-US" sz="1900" b="0">
                        <a:solidFill>
                          <a:srgbClr val="212529"/>
                        </a:solidFill>
                        <a:latin typeface="Cambria Math" panose="02040503050406030204" pitchFamily="18" charset="0"/>
                      </a:rPr>
                      <m:t>0</m:t>
                    </m:r>
                  </m:oMath>
                </a14:m>
                <a:r>
                  <a:rPr lang="en-US" sz="1900" b="0" dirty="0">
                    <a:solidFill>
                      <a:srgbClr val="212529"/>
                    </a:solidFill>
                    <a:latin typeface="LM Roman 10" pitchFamily="2" charset="77"/>
                    <a:cs typeface="Calibri" panose="020F0502020204030204" pitchFamily="34" charset="0"/>
                  </a:rPr>
                  <a:t> and the speedup is infinite (in theory).</a:t>
                </a:r>
              </a:p>
              <a:p>
                <a:pPr marL="285750" indent="-285750">
                  <a:lnSpc>
                    <a:spcPct val="120000"/>
                  </a:lnSpc>
                  <a:spcAft>
                    <a:spcPts val="600"/>
                  </a:spcAft>
                  <a:buFont typeface="Arial" panose="020B0604020202020204" pitchFamily="34" charset="0"/>
                  <a:buChar char="•"/>
                </a:pPr>
                <a:r>
                  <a:rPr lang="en-US" sz="1900" b="0" dirty="0">
                    <a:solidFill>
                      <a:srgbClr val="212529"/>
                    </a:solidFill>
                    <a:effectLst/>
                    <a:latin typeface="LM Roman 10" pitchFamily="2" charset="77"/>
                    <a:cs typeface="Calibri" panose="020F0502020204030204" pitchFamily="34" charset="0"/>
                  </a:rPr>
                  <a:t>If 50% of the code can be parallelized, </a:t>
                </a:r>
                <a14:m>
                  <m:oMath xmlns:m="http://schemas.openxmlformats.org/officeDocument/2006/math">
                    <m:r>
                      <a:rPr lang="en-US" sz="1900" b="0" i="1" smtClean="0">
                        <a:solidFill>
                          <a:srgbClr val="212529"/>
                        </a:solidFill>
                        <a:effectLst/>
                        <a:latin typeface="Cambria Math" panose="02040503050406030204" pitchFamily="18" charset="0"/>
                        <a:ea typeface="Cambria Math" panose="02040503050406030204" pitchFamily="18" charset="0"/>
                      </a:rPr>
                      <m:t>𝛼</m:t>
                    </m:r>
                    <m:r>
                      <a:rPr lang="en-US" sz="1900" b="0" i="1" smtClean="0">
                        <a:solidFill>
                          <a:srgbClr val="212529"/>
                        </a:solidFill>
                        <a:effectLst/>
                        <a:latin typeface="Cambria Math" panose="02040503050406030204" pitchFamily="18" charset="0"/>
                        <a:ea typeface="Cambria Math" panose="02040503050406030204" pitchFamily="18" charset="0"/>
                      </a:rPr>
                      <m:t>=</m:t>
                    </m:r>
                    <m:r>
                      <a:rPr lang="en-US" sz="1900" b="0" i="1" smtClean="0">
                        <a:solidFill>
                          <a:srgbClr val="212529"/>
                        </a:solidFill>
                        <a:effectLst/>
                        <a:latin typeface="Cambria Math" panose="02040503050406030204" pitchFamily="18" charset="0"/>
                        <a:ea typeface="Cambria Math" panose="02040503050406030204" pitchFamily="18" charset="0"/>
                      </a:rPr>
                      <m:t>0</m:t>
                    </m:r>
                    <m:r>
                      <a:rPr lang="en-US" sz="1900" b="0" i="1" smtClean="0">
                        <a:solidFill>
                          <a:srgbClr val="212529"/>
                        </a:solidFill>
                        <a:effectLst/>
                        <a:latin typeface="Cambria Math" panose="02040503050406030204" pitchFamily="18" charset="0"/>
                        <a:ea typeface="Cambria Math" panose="02040503050406030204" pitchFamily="18" charset="0"/>
                      </a:rPr>
                      <m:t>.</m:t>
                    </m:r>
                    <m:r>
                      <a:rPr lang="en-US" sz="1900" b="0" i="1" smtClean="0">
                        <a:solidFill>
                          <a:srgbClr val="212529"/>
                        </a:solidFill>
                        <a:effectLst/>
                        <a:latin typeface="Cambria Math" panose="02040503050406030204" pitchFamily="18" charset="0"/>
                        <a:ea typeface="Cambria Math" panose="02040503050406030204" pitchFamily="18" charset="0"/>
                      </a:rPr>
                      <m:t>5</m:t>
                    </m:r>
                  </m:oMath>
                </a14:m>
                <a:r>
                  <a:rPr lang="en-US" sz="1900" b="0" dirty="0">
                    <a:solidFill>
                      <a:srgbClr val="212529"/>
                    </a:solidFill>
                    <a:effectLst/>
                    <a:latin typeface="LM Roman 10" pitchFamily="2" charset="77"/>
                    <a:cs typeface="Calibri" panose="020F0502020204030204" pitchFamily="34" charset="0"/>
                  </a:rPr>
                  <a:t> and maximum speedup is 2, meaning the code will run twice as fast (with infinite number of processors). </a:t>
                </a:r>
              </a:p>
              <a:p>
                <a:pPr marL="285750" indent="-285750">
                  <a:lnSpc>
                    <a:spcPct val="120000"/>
                  </a:lnSpc>
                  <a:spcAft>
                    <a:spcPts val="600"/>
                  </a:spcAft>
                  <a:buFont typeface="Arial" panose="020B0604020202020204" pitchFamily="34" charset="0"/>
                  <a:buChar char="•"/>
                </a:pPr>
                <a:endParaRPr lang="en-US" sz="1900" b="0" dirty="0">
                  <a:solidFill>
                    <a:srgbClr val="212529"/>
                  </a:solidFill>
                  <a:latin typeface="LM Roman 10" pitchFamily="2" charset="77"/>
                  <a:cs typeface="Calibri" panose="020F0502020204030204" pitchFamily="34" charset="0"/>
                </a:endParaRPr>
              </a:p>
            </p:txBody>
          </p:sp>
        </mc:Choice>
        <mc:Fallback xmlns="">
          <p:sp>
            <p:nvSpPr>
              <p:cNvPr id="13" name="תיבת טקסט 12">
                <a:extLst>
                  <a:ext uri="{FF2B5EF4-FFF2-40B4-BE49-F238E27FC236}">
                    <a16:creationId xmlns:a16="http://schemas.microsoft.com/office/drawing/2014/main" id="{19C82825-EF18-5935-701D-4A6F171C0840}"/>
                  </a:ext>
                </a:extLst>
              </p:cNvPr>
              <p:cNvSpPr txBox="1">
                <a:spLocks noRot="1" noChangeAspect="1" noMove="1" noResize="1" noEditPoints="1" noAdjustHandles="1" noChangeArrowheads="1" noChangeShapeType="1" noTextEdit="1"/>
              </p:cNvSpPr>
              <p:nvPr/>
            </p:nvSpPr>
            <p:spPr>
              <a:xfrm>
                <a:off x="251520" y="1916832"/>
                <a:ext cx="8568952" cy="4969502"/>
              </a:xfrm>
              <a:prstGeom prst="rect">
                <a:avLst/>
              </a:prstGeom>
              <a:blipFill>
                <a:blip r:embed="rId4"/>
                <a:stretch>
                  <a:fillRect l="-444" r="-1479"/>
                </a:stretch>
              </a:blipFill>
            </p:spPr>
            <p:txBody>
              <a:bodyPr/>
              <a:lstStyle/>
              <a:p>
                <a:r>
                  <a:rPr lang="en-IL">
                    <a:noFill/>
                  </a:rPr>
                  <a:t> </a:t>
                </a:r>
              </a:p>
            </p:txBody>
          </p:sp>
        </mc:Fallback>
      </mc:AlternateContent>
      <p:sp>
        <p:nvSpPr>
          <p:cNvPr id="2" name="Rectangle 2">
            <a:extLst>
              <a:ext uri="{FF2B5EF4-FFF2-40B4-BE49-F238E27FC236}">
                <a16:creationId xmlns:a16="http://schemas.microsoft.com/office/drawing/2014/main" id="{DD38E0E4-B349-7122-DC1C-04919F5D2EA6}"/>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489571084"/>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1027778" y="1844824"/>
            <a:ext cx="6712574" cy="734945"/>
          </a:xfrm>
          <a:prstGeom prst="rect">
            <a:avLst/>
          </a:prstGeom>
          <a:noFill/>
        </p:spPr>
        <p:txBody>
          <a:bodyPr wrap="square">
            <a:spAutoFit/>
          </a:bodyPr>
          <a:lstStyle/>
          <a:p>
            <a:pPr algn="ctr">
              <a:lnSpc>
                <a:spcPct val="120000"/>
              </a:lnSpc>
              <a:spcAft>
                <a:spcPts val="600"/>
              </a:spcAft>
            </a:pPr>
            <a:r>
              <a:rPr lang="en-US" b="0" dirty="0">
                <a:solidFill>
                  <a:srgbClr val="212529"/>
                </a:solidFill>
                <a:latin typeface="LM Roman 10" pitchFamily="2" charset="77"/>
                <a:cs typeface="Calibri" panose="020F0502020204030204" pitchFamily="34" charset="0"/>
              </a:rPr>
              <a:t>Speedup as a function of the number of processors for different values of the parallelizable fraction of a program:</a:t>
            </a:r>
          </a:p>
        </p:txBody>
      </p:sp>
      <p:sp>
        <p:nvSpPr>
          <p:cNvPr id="3" name="Rectangle 2">
            <a:extLst>
              <a:ext uri="{FF2B5EF4-FFF2-40B4-BE49-F238E27FC236}">
                <a16:creationId xmlns:a16="http://schemas.microsoft.com/office/drawing/2014/main" id="{15E34EB1-7874-9168-6AA0-F83A2449F17B}"/>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pic>
        <p:nvPicPr>
          <p:cNvPr id="6" name="תמונה 5">
            <a:extLst>
              <a:ext uri="{FF2B5EF4-FFF2-40B4-BE49-F238E27FC236}">
                <a16:creationId xmlns:a16="http://schemas.microsoft.com/office/drawing/2014/main" id="{AB4CF3A6-949C-16D9-33AB-2B71157DF03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979712" y="2564096"/>
            <a:ext cx="4784189" cy="3673216"/>
          </a:xfrm>
          <a:prstGeom prst="rect">
            <a:avLst/>
          </a:prstGeom>
        </p:spPr>
      </p:pic>
      <p:sp>
        <p:nvSpPr>
          <p:cNvPr id="7" name="תיבת טקסט 6">
            <a:extLst>
              <a:ext uri="{FF2B5EF4-FFF2-40B4-BE49-F238E27FC236}">
                <a16:creationId xmlns:a16="http://schemas.microsoft.com/office/drawing/2014/main" id="{FE7DC45D-9A60-CDD3-B233-099CD428B2E1}"/>
              </a:ext>
            </a:extLst>
          </p:cNvPr>
          <p:cNvSpPr txBox="1"/>
          <p:nvPr/>
        </p:nvSpPr>
        <p:spPr>
          <a:xfrm>
            <a:off x="1979712" y="6119718"/>
            <a:ext cx="6984776" cy="261610"/>
          </a:xfrm>
          <a:prstGeom prst="rect">
            <a:avLst/>
          </a:prstGeom>
          <a:noFill/>
        </p:spPr>
        <p:txBody>
          <a:bodyPr wrap="square">
            <a:spAutoFit/>
          </a:bodyPr>
          <a:lstStyle/>
          <a:p>
            <a:r>
              <a:rPr lang="en-US" sz="1100" b="0" dirty="0">
                <a:solidFill>
                  <a:srgbClr val="212529"/>
                </a:solidFill>
                <a:latin typeface="LM Roman 10" pitchFamily="2" charset="77"/>
              </a:rPr>
              <a:t>Figure 2.2 from “The OpenMP Common Core”</a:t>
            </a:r>
            <a:endParaRPr lang="he-IL" sz="1100" b="0" dirty="0">
              <a:solidFill>
                <a:srgbClr val="212529"/>
              </a:solidFill>
              <a:latin typeface="LM Roman 10" pitchFamily="2" charset="77"/>
            </a:endParaRPr>
          </a:p>
        </p:txBody>
      </p:sp>
    </p:spTree>
    <p:extLst>
      <p:ext uri="{BB962C8B-B14F-4D97-AF65-F5344CB8AC3E}">
        <p14:creationId xmlns:p14="http://schemas.microsoft.com/office/powerpoint/2010/main" val="3522789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107504" y="1916832"/>
            <a:ext cx="8640960" cy="437043"/>
          </a:xfrm>
          <a:prstGeom prst="rect">
            <a:avLst/>
          </a:prstGeom>
          <a:noFill/>
        </p:spPr>
        <p:txBody>
          <a:bodyPr wrap="square">
            <a:spAutoFit/>
          </a:bodyPr>
          <a:lstStyle/>
          <a:p>
            <a:pPr>
              <a:lnSpc>
                <a:spcPct val="120000"/>
              </a:lnSpc>
              <a:spcAft>
                <a:spcPts val="600"/>
              </a:spcAft>
            </a:pPr>
            <a:r>
              <a:rPr lang="en-US" sz="2000" b="0" dirty="0">
                <a:solidFill>
                  <a:srgbClr val="212529"/>
                </a:solidFill>
                <a:latin typeface="LM Roman 10" pitchFamily="2" charset="77"/>
                <a:cs typeface="Calibri" panose="020F0502020204030204" pitchFamily="34" charset="0"/>
              </a:rPr>
              <a:t>     More examples:</a:t>
            </a:r>
            <a:endParaRPr lang="en-US" sz="2000" b="0" dirty="0">
              <a:solidFill>
                <a:srgbClr val="212529"/>
              </a:solidFill>
              <a:effectLst/>
              <a:latin typeface="LM Roman 10" pitchFamily="2" charset="77"/>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 name="טבלה 6">
                <a:extLst>
                  <a:ext uri="{FF2B5EF4-FFF2-40B4-BE49-F238E27FC236}">
                    <a16:creationId xmlns:a16="http://schemas.microsoft.com/office/drawing/2014/main" id="{735BE79E-9C63-8957-0DCE-363D41D75BAF}"/>
                  </a:ext>
                </a:extLst>
              </p:cNvPr>
              <p:cNvGraphicFramePr>
                <a:graphicFrameLocks noGrp="1"/>
              </p:cNvGraphicFramePr>
              <p:nvPr>
                <p:extLst>
                  <p:ext uri="{D42A27DB-BD31-4B8C-83A1-F6EECF244321}">
                    <p14:modId xmlns:p14="http://schemas.microsoft.com/office/powerpoint/2010/main" val="3871000673"/>
                  </p:ext>
                </p:extLst>
              </p:nvPr>
            </p:nvGraphicFramePr>
            <p:xfrm>
              <a:off x="1284313" y="2649200"/>
              <a:ext cx="6240015" cy="2219960"/>
            </p:xfrm>
            <a:graphic>
              <a:graphicData uri="http://schemas.openxmlformats.org/drawingml/2006/table">
                <a:tbl>
                  <a:tblPr rtl="1" firstRow="1" bandRow="1">
                    <a:tableStyleId>{93296810-A885-4BE3-A3E7-6D5BEEA58F35}</a:tableStyleId>
                  </a:tblPr>
                  <a:tblGrid>
                    <a:gridCol w="1248003">
                      <a:extLst>
                        <a:ext uri="{9D8B030D-6E8A-4147-A177-3AD203B41FA5}">
                          <a16:colId xmlns:a16="http://schemas.microsoft.com/office/drawing/2014/main" val="400507752"/>
                        </a:ext>
                      </a:extLst>
                    </a:gridCol>
                    <a:gridCol w="1248003">
                      <a:extLst>
                        <a:ext uri="{9D8B030D-6E8A-4147-A177-3AD203B41FA5}">
                          <a16:colId xmlns:a16="http://schemas.microsoft.com/office/drawing/2014/main" val="2889011609"/>
                        </a:ext>
                      </a:extLst>
                    </a:gridCol>
                    <a:gridCol w="1248003">
                      <a:extLst>
                        <a:ext uri="{9D8B030D-6E8A-4147-A177-3AD203B41FA5}">
                          <a16:colId xmlns:a16="http://schemas.microsoft.com/office/drawing/2014/main" val="2171116805"/>
                        </a:ext>
                      </a:extLst>
                    </a:gridCol>
                    <a:gridCol w="997611">
                      <a:extLst>
                        <a:ext uri="{9D8B030D-6E8A-4147-A177-3AD203B41FA5}">
                          <a16:colId xmlns:a16="http://schemas.microsoft.com/office/drawing/2014/main" val="3728511231"/>
                        </a:ext>
                      </a:extLst>
                    </a:gridCol>
                    <a:gridCol w="1498395">
                      <a:extLst>
                        <a:ext uri="{9D8B030D-6E8A-4147-A177-3AD203B41FA5}">
                          <a16:colId xmlns:a16="http://schemas.microsoft.com/office/drawing/2014/main" val="1059384281"/>
                        </a:ext>
                      </a:extLst>
                    </a:gridCol>
                  </a:tblGrid>
                  <a:tr h="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rgbClr val="212529"/>
                                    </a:solidFill>
                                    <a:effectLst/>
                                    <a:latin typeface="Cambria Math" panose="02040503050406030204" pitchFamily="18" charset="0"/>
                                    <a:ea typeface="Cambria Math" panose="02040503050406030204" pitchFamily="18" charset="0"/>
                                    <a:cs typeface="+mn-cs"/>
                                  </a:rPr>
                                  <m:t>𝛼</m:t>
                                </m:r>
                                <m:r>
                                  <a:rPr lang="en-US" sz="1800" b="0" i="1" kern="1200" smtClean="0">
                                    <a:solidFill>
                                      <a:srgbClr val="212529"/>
                                    </a:solidFill>
                                    <a:effectLst/>
                                    <a:latin typeface="Cambria Math" panose="02040503050406030204" pitchFamily="18" charset="0"/>
                                    <a:ea typeface="Cambria Math" panose="02040503050406030204" pitchFamily="18" charset="0"/>
                                    <a:cs typeface="+mn-cs"/>
                                  </a:rPr>
                                  <m:t>=0.01</m:t>
                                </m:r>
                              </m:oMath>
                            </m:oMathPara>
                          </a14:m>
                          <a:endParaRPr lang="he-IL" sz="1800" b="0" i="1" kern="1200" dirty="0">
                            <a:solidFill>
                              <a:srgbClr val="212529"/>
                            </a:solidFill>
                            <a:effectLst/>
                            <a:latin typeface="LM Roman 10" pitchFamily="2" charset="77"/>
                            <a:ea typeface="Cambria Math" panose="02040503050406030204" pitchFamily="18" charset="0"/>
                            <a:cs typeface="+mn-cs"/>
                          </a:endParaRPr>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kern="1200" smtClean="0">
                                    <a:solidFill>
                                      <a:srgbClr val="212529"/>
                                    </a:solidFill>
                                    <a:effectLst/>
                                    <a:latin typeface="Cambria Math" panose="02040503050406030204" pitchFamily="18" charset="0"/>
                                    <a:ea typeface="Cambria Math" panose="02040503050406030204" pitchFamily="18" charset="0"/>
                                    <a:cs typeface="+mn-cs"/>
                                  </a:rPr>
                                  <m:t>𝛼</m:t>
                                </m:r>
                                <m:r>
                                  <a:rPr lang="en-US" sz="1800" b="0" i="1" kern="1200" smtClean="0">
                                    <a:solidFill>
                                      <a:srgbClr val="212529"/>
                                    </a:solidFill>
                                    <a:effectLst/>
                                    <a:latin typeface="Cambria Math" panose="02040503050406030204" pitchFamily="18" charset="0"/>
                                    <a:ea typeface="Cambria Math" panose="02040503050406030204" pitchFamily="18" charset="0"/>
                                    <a:cs typeface="+mn-cs"/>
                                  </a:rPr>
                                  <m:t>=0.05</m:t>
                                </m:r>
                              </m:oMath>
                            </m:oMathPara>
                          </a14:m>
                          <a:endParaRPr lang="he-IL" sz="1800" b="0" i="1" kern="1200" dirty="0">
                            <a:solidFill>
                              <a:srgbClr val="212529"/>
                            </a:solidFill>
                            <a:effectLst/>
                            <a:latin typeface="LM Roman 10" pitchFamily="2" charset="77"/>
                            <a:ea typeface="Cambria Math" panose="02040503050406030204" pitchFamily="18" charset="0"/>
                            <a:cs typeface="+mn-cs"/>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b="0" i="1" smtClean="0">
                                    <a:solidFill>
                                      <a:srgbClr val="212529"/>
                                    </a:solidFill>
                                    <a:effectLst/>
                                    <a:latin typeface="Cambria Math" panose="02040503050406030204" pitchFamily="18" charset="0"/>
                                    <a:ea typeface="Cambria Math" panose="02040503050406030204" pitchFamily="18" charset="0"/>
                                  </a:rPr>
                                  <m:t>𝛼</m:t>
                                </m:r>
                                <m:r>
                                  <a:rPr lang="en-US" b="0" i="1" smtClean="0">
                                    <a:solidFill>
                                      <a:srgbClr val="212529"/>
                                    </a:solidFill>
                                    <a:effectLst/>
                                    <a:latin typeface="Cambria Math" panose="02040503050406030204" pitchFamily="18" charset="0"/>
                                    <a:ea typeface="Cambria Math" panose="02040503050406030204" pitchFamily="18" charset="0"/>
                                  </a:rPr>
                                  <m:t>=0.1</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b="0" i="1" smtClean="0">
                                    <a:solidFill>
                                      <a:srgbClr val="212529"/>
                                    </a:solidFill>
                                    <a:effectLst/>
                                    <a:latin typeface="Cambria Math" panose="02040503050406030204" pitchFamily="18" charset="0"/>
                                    <a:ea typeface="Cambria Math" panose="02040503050406030204" pitchFamily="18" charset="0"/>
                                  </a:rPr>
                                  <m:t>𝛼</m:t>
                                </m:r>
                                <m:r>
                                  <a:rPr lang="en-US" b="0" i="1" smtClean="0">
                                    <a:solidFill>
                                      <a:srgbClr val="212529"/>
                                    </a:solidFill>
                                    <a:effectLst/>
                                    <a:latin typeface="Cambria Math" panose="02040503050406030204" pitchFamily="18" charset="0"/>
                                    <a:ea typeface="Cambria Math" panose="02040503050406030204" pitchFamily="18" charset="0"/>
                                  </a:rPr>
                                  <m:t>=0.5</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sz="1800" b="1" i="1" smtClean="0">
                                    <a:solidFill>
                                      <a:srgbClr val="212529"/>
                                    </a:solidFill>
                                    <a:latin typeface="Cambria Math" panose="02040503050406030204" pitchFamily="18" charset="0"/>
                                  </a:rPr>
                                  <m:t>𝒔𝒑𝒆𝒆𝒅𝒖𝒑</m:t>
                                </m:r>
                              </m:oMath>
                            </m:oMathPara>
                          </a14:m>
                          <a:endParaRPr lang="he-IL" sz="1800" b="0" i="0" kern="1200" dirty="0">
                            <a:solidFill>
                              <a:schemeClr val="dk1"/>
                            </a:solidFill>
                            <a:latin typeface="LM Roman 10" pitchFamily="2" charset="77"/>
                            <a:ea typeface="+mn-ea"/>
                            <a:cs typeface="+mn-cs"/>
                          </a:endParaRPr>
                        </a:p>
                      </a:txBody>
                      <a:tcPr/>
                    </a:tc>
                    <a:extLst>
                      <a:ext uri="{0D108BD9-81ED-4DB2-BD59-A6C34878D82A}">
                        <a16:rowId xmlns:a16="http://schemas.microsoft.com/office/drawing/2014/main" val="924426687"/>
                      </a:ext>
                    </a:extLst>
                  </a:tr>
                  <a:tr h="370840">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m:t>
                                </m:r>
                                <m:r>
                                  <a:rPr lang="he-IL" i="1" dirty="0" smtClean="0">
                                    <a:latin typeface="Cambria Math" panose="02040503050406030204" pitchFamily="18" charset="0"/>
                                  </a:rPr>
                                  <m:t>.</m:t>
                                </m:r>
                                <m:r>
                                  <a:rPr lang="he-IL" i="1" dirty="0" smtClean="0">
                                    <a:latin typeface="Cambria Math" panose="02040503050406030204" pitchFamily="18" charset="0"/>
                                  </a:rPr>
                                  <m:t>17</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6</m:t>
                                </m:r>
                                <m:r>
                                  <a:rPr lang="he-IL" i="1" dirty="0" smtClean="0">
                                    <a:latin typeface="Cambria Math" panose="02040503050406030204" pitchFamily="18" charset="0"/>
                                  </a:rPr>
                                  <m:t>.</m:t>
                                </m:r>
                                <m:r>
                                  <a:rPr lang="he-IL" i="1" dirty="0" smtClean="0">
                                    <a:latin typeface="Cambria Math" panose="02040503050406030204" pitchFamily="18" charset="0"/>
                                  </a:rPr>
                                  <m:t>89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5</m:t>
                                </m:r>
                                <m:r>
                                  <a:rPr lang="he-IL" i="1" dirty="0" smtClean="0">
                                    <a:latin typeface="Cambria Math" panose="02040503050406030204" pitchFamily="18" charset="0"/>
                                  </a:rPr>
                                  <m:t>.</m:t>
                                </m:r>
                                <m:r>
                                  <a:rPr lang="he-IL" i="1" dirty="0" smtClean="0">
                                    <a:latin typeface="Cambria Math" panose="02040503050406030204" pitchFamily="18" charset="0"/>
                                  </a:rPr>
                                  <m:t>26</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m:t>
                                </m:r>
                                <m:r>
                                  <a:rPr lang="he-IL" i="1" dirty="0" smtClean="0">
                                    <a:latin typeface="Cambria Math" panose="02040503050406030204" pitchFamily="18" charset="0"/>
                                  </a:rPr>
                                  <m:t>.</m:t>
                                </m:r>
                                <m:r>
                                  <a:rPr lang="he-IL" i="1" dirty="0" smtClean="0">
                                    <a:latin typeface="Cambria Math" panose="02040503050406030204" pitchFamily="18" charset="0"/>
                                  </a:rPr>
                                  <m:t>82</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10</m:t>
                                </m:r>
                              </m:oMath>
                            </m:oMathPara>
                          </a14:m>
                          <a:endParaRPr lang="he-IL" b="0" i="0" dirty="0">
                            <a:latin typeface="LM Roman 10" pitchFamily="2" charset="77"/>
                          </a:endParaRPr>
                        </a:p>
                      </a:txBody>
                      <a:tcPr/>
                    </a:tc>
                    <a:extLst>
                      <a:ext uri="{0D108BD9-81ED-4DB2-BD59-A6C34878D82A}">
                        <a16:rowId xmlns:a16="http://schemas.microsoft.com/office/drawing/2014/main" val="1430519799"/>
                      </a:ext>
                    </a:extLst>
                  </a:tr>
                  <a:tr h="370840">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50</m:t>
                                </m:r>
                                <m:r>
                                  <a:rPr lang="he-IL" i="1" dirty="0" smtClean="0">
                                    <a:latin typeface="Cambria Math" panose="02040503050406030204" pitchFamily="18" charset="0"/>
                                  </a:rPr>
                                  <m:t>.</m:t>
                                </m:r>
                                <m:r>
                                  <a:rPr lang="he-IL" i="1" dirty="0" smtClean="0">
                                    <a:latin typeface="Cambria Math" panose="02040503050406030204" pitchFamily="18" charset="0"/>
                                  </a:rPr>
                                  <m:t>25</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16</m:t>
                                </m:r>
                                <m:r>
                                  <a:rPr lang="he-IL" i="1" dirty="0" smtClean="0">
                                    <a:latin typeface="Cambria Math" panose="02040503050406030204" pitchFamily="18" charset="0"/>
                                  </a:rPr>
                                  <m:t>.</m:t>
                                </m:r>
                                <m:r>
                                  <a:rPr lang="he-IL" i="1" dirty="0" smtClean="0">
                                    <a:latin typeface="Cambria Math" panose="02040503050406030204" pitchFamily="18" charset="0"/>
                                  </a:rPr>
                                  <m:t>80</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m:t>
                                </m:r>
                                <m:r>
                                  <a:rPr lang="he-IL" i="1" dirty="0" smtClean="0">
                                    <a:latin typeface="Cambria Math" panose="02040503050406030204" pitchFamily="18" charset="0"/>
                                  </a:rPr>
                                  <m:t>.</m:t>
                                </m:r>
                                <m:r>
                                  <a:rPr lang="he-IL" i="1" dirty="0" smtClean="0">
                                    <a:latin typeface="Cambria Math" panose="02040503050406030204" pitchFamily="18" charset="0"/>
                                  </a:rPr>
                                  <m:t>17</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m:t>
                                </m:r>
                                <m:r>
                                  <a:rPr lang="he-IL" i="1" dirty="0" smtClean="0">
                                    <a:latin typeface="Cambria Math" panose="02040503050406030204" pitchFamily="18" charset="0"/>
                                  </a:rPr>
                                  <m:t>.</m:t>
                                </m:r>
                                <m:r>
                                  <a:rPr lang="he-IL" i="1" dirty="0" smtClean="0">
                                    <a:latin typeface="Cambria Math" panose="02040503050406030204" pitchFamily="18" charset="0"/>
                                  </a:rPr>
                                  <m:t>98</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100</m:t>
                                </m:r>
                              </m:oMath>
                            </m:oMathPara>
                          </a14:m>
                          <a:endParaRPr lang="he-IL" b="0" i="0" dirty="0">
                            <a:latin typeface="LM Roman 10" pitchFamily="2" charset="77"/>
                          </a:endParaRPr>
                        </a:p>
                      </a:txBody>
                      <a:tcPr/>
                    </a:tc>
                    <a:extLst>
                      <a:ext uri="{0D108BD9-81ED-4DB2-BD59-A6C34878D82A}">
                        <a16:rowId xmlns:a16="http://schemas.microsoft.com/office/drawing/2014/main" val="203888747"/>
                      </a:ext>
                    </a:extLst>
                  </a:tr>
                  <a:tr h="370840">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90</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19</m:t>
                                </m:r>
                                <m:r>
                                  <a:rPr lang="he-IL" i="1" dirty="0" smtClean="0">
                                    <a:latin typeface="Cambria Math" panose="02040503050406030204" pitchFamily="18" charset="0"/>
                                  </a:rPr>
                                  <m:t>.</m:t>
                                </m:r>
                                <m:r>
                                  <a:rPr lang="he-IL" i="1" dirty="0" smtClean="0">
                                    <a:latin typeface="Cambria Math" panose="02040503050406030204" pitchFamily="18" charset="0"/>
                                  </a:rPr>
                                  <m:t>62</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m:t>
                                </m:r>
                                <m:r>
                                  <a:rPr lang="he-IL" i="1" dirty="0" smtClean="0">
                                    <a:latin typeface="Cambria Math" panose="02040503050406030204" pitchFamily="18" charset="0"/>
                                  </a:rPr>
                                  <m:t>.</m:t>
                                </m:r>
                                <m:r>
                                  <a:rPr lang="he-IL" i="1" dirty="0" smtClean="0">
                                    <a:latin typeface="Cambria Math" panose="02040503050406030204" pitchFamily="18" charset="0"/>
                                  </a:rPr>
                                  <m:t>91</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1000</m:t>
                                </m:r>
                              </m:oMath>
                            </m:oMathPara>
                          </a14:m>
                          <a:endParaRPr lang="he-IL" b="0" i="0" dirty="0">
                            <a:latin typeface="LM Roman 10" pitchFamily="2" charset="77"/>
                          </a:endParaRPr>
                        </a:p>
                      </a:txBody>
                      <a:tcPr/>
                    </a:tc>
                    <a:extLst>
                      <a:ext uri="{0D108BD9-81ED-4DB2-BD59-A6C34878D82A}">
                        <a16:rowId xmlns:a16="http://schemas.microsoft.com/office/drawing/2014/main" val="2729450689"/>
                      </a:ext>
                    </a:extLst>
                  </a:tr>
                  <a:tr h="370840">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99</m:t>
                                </m:r>
                                <m:r>
                                  <a:rPr lang="he-IL" i="1" dirty="0" smtClean="0">
                                    <a:latin typeface="Cambria Math" panose="02040503050406030204" pitchFamily="18" charset="0"/>
                                  </a:rPr>
                                  <m:t>.</m:t>
                                </m:r>
                                <m:r>
                                  <a:rPr lang="he-IL" i="1" dirty="0" smtClean="0">
                                    <a:latin typeface="Cambria Math" panose="02040503050406030204" pitchFamily="18" charset="0"/>
                                  </a:rPr>
                                  <m:t>02</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19</m:t>
                                </m:r>
                                <m:r>
                                  <a:rPr lang="he-IL" i="1" dirty="0" smtClean="0">
                                    <a:latin typeface="Cambria Math" panose="02040503050406030204" pitchFamily="18" charset="0"/>
                                  </a:rPr>
                                  <m:t>.</m:t>
                                </m:r>
                                <m:r>
                                  <a:rPr lang="he-IL" i="1" dirty="0" smtClean="0">
                                    <a:latin typeface="Cambria Math" panose="02040503050406030204" pitchFamily="18" charset="0"/>
                                  </a:rPr>
                                  <m:t>96</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m:t>
                                </m:r>
                                <m:r>
                                  <a:rPr lang="he-IL" i="1" dirty="0" smtClean="0">
                                    <a:latin typeface="Cambria Math" panose="02040503050406030204" pitchFamily="18" charset="0"/>
                                  </a:rPr>
                                  <m:t>.</m:t>
                                </m:r>
                                <m:r>
                                  <a:rPr lang="he-IL" i="1" dirty="0" smtClean="0">
                                    <a:latin typeface="Cambria Math" panose="02040503050406030204" pitchFamily="18" charset="0"/>
                                  </a:rPr>
                                  <m:t>91</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10000</m:t>
                                </m:r>
                              </m:oMath>
                            </m:oMathPara>
                          </a14:m>
                          <a:endParaRPr lang="he-IL" b="0" i="0" dirty="0">
                            <a:latin typeface="LM Roman 10" pitchFamily="2" charset="77"/>
                          </a:endParaRPr>
                        </a:p>
                      </a:txBody>
                      <a:tcPr/>
                    </a:tc>
                    <a:extLst>
                      <a:ext uri="{0D108BD9-81ED-4DB2-BD59-A6C34878D82A}">
                        <a16:rowId xmlns:a16="http://schemas.microsoft.com/office/drawing/2014/main" val="1773842467"/>
                      </a:ext>
                    </a:extLst>
                  </a:tr>
                  <a:tr h="370840">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99</m:t>
                                </m:r>
                                <m:r>
                                  <a:rPr lang="he-IL" i="1" dirty="0" smtClean="0">
                                    <a:latin typeface="Cambria Math" panose="02040503050406030204" pitchFamily="18" charset="0"/>
                                  </a:rPr>
                                  <m:t>.</m:t>
                                </m:r>
                                <m:r>
                                  <a:rPr lang="he-IL" i="1" dirty="0" smtClean="0">
                                    <a:latin typeface="Cambria Math" panose="02040503050406030204" pitchFamily="18" charset="0"/>
                                  </a:rPr>
                                  <m:t>90</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19</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9</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1</m:t>
                                </m:r>
                                <m:r>
                                  <a:rPr lang="he-IL" i="1" dirty="0" smtClean="0">
                                    <a:latin typeface="Cambria Math" panose="02040503050406030204" pitchFamily="18" charset="0"/>
                                  </a:rPr>
                                  <m:t>.</m:t>
                                </m:r>
                                <m:r>
                                  <a:rPr lang="he-IL" i="1" dirty="0" smtClean="0">
                                    <a:latin typeface="Cambria Math" panose="02040503050406030204" pitchFamily="18" charset="0"/>
                                  </a:rPr>
                                  <m:t>99</m:t>
                                </m:r>
                              </m:oMath>
                            </m:oMathPara>
                          </a14:m>
                          <a:endParaRPr lang="he-IL" b="0" i="0" dirty="0">
                            <a:latin typeface="LM Roman 10" pitchFamily="2" charset="77"/>
                          </a:endParaRPr>
                        </a:p>
                      </a:txBody>
                      <a:tcPr/>
                    </a:tc>
                    <a:tc>
                      <a:txBody>
                        <a:bodyPr/>
                        <a:lstStyle/>
                        <a:p>
                          <a:pPr algn="l" rtl="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100000</m:t>
                                </m:r>
                              </m:oMath>
                            </m:oMathPara>
                          </a14:m>
                          <a:endParaRPr lang="he-IL" b="0" i="0" dirty="0">
                            <a:latin typeface="LM Roman 10" pitchFamily="2" charset="77"/>
                          </a:endParaRPr>
                        </a:p>
                      </a:txBody>
                      <a:tcPr/>
                    </a:tc>
                    <a:extLst>
                      <a:ext uri="{0D108BD9-81ED-4DB2-BD59-A6C34878D82A}">
                        <a16:rowId xmlns:a16="http://schemas.microsoft.com/office/drawing/2014/main" val="2728026396"/>
                      </a:ext>
                    </a:extLst>
                  </a:tr>
                </a:tbl>
              </a:graphicData>
            </a:graphic>
          </p:graphicFrame>
        </mc:Choice>
        <mc:Fallback xmlns="">
          <p:graphicFrame>
            <p:nvGraphicFramePr>
              <p:cNvPr id="4" name="טבלה 6">
                <a:extLst>
                  <a:ext uri="{FF2B5EF4-FFF2-40B4-BE49-F238E27FC236}">
                    <a16:creationId xmlns:a16="http://schemas.microsoft.com/office/drawing/2014/main" id="{735BE79E-9C63-8957-0DCE-363D41D75BAF}"/>
                  </a:ext>
                </a:extLst>
              </p:cNvPr>
              <p:cNvGraphicFramePr>
                <a:graphicFrameLocks noGrp="1"/>
              </p:cNvGraphicFramePr>
              <p:nvPr>
                <p:extLst>
                  <p:ext uri="{D42A27DB-BD31-4B8C-83A1-F6EECF244321}">
                    <p14:modId xmlns:p14="http://schemas.microsoft.com/office/powerpoint/2010/main" val="3871000673"/>
                  </p:ext>
                </p:extLst>
              </p:nvPr>
            </p:nvGraphicFramePr>
            <p:xfrm>
              <a:off x="1284313" y="2649200"/>
              <a:ext cx="6240015" cy="2219960"/>
            </p:xfrm>
            <a:graphic>
              <a:graphicData uri="http://schemas.openxmlformats.org/drawingml/2006/table">
                <a:tbl>
                  <a:tblPr rtl="1" firstRow="1" bandRow="1">
                    <a:tableStyleId>{93296810-A885-4BE3-A3E7-6D5BEEA58F35}</a:tableStyleId>
                  </a:tblPr>
                  <a:tblGrid>
                    <a:gridCol w="1248003">
                      <a:extLst>
                        <a:ext uri="{9D8B030D-6E8A-4147-A177-3AD203B41FA5}">
                          <a16:colId xmlns:a16="http://schemas.microsoft.com/office/drawing/2014/main" val="400507752"/>
                        </a:ext>
                      </a:extLst>
                    </a:gridCol>
                    <a:gridCol w="1248003">
                      <a:extLst>
                        <a:ext uri="{9D8B030D-6E8A-4147-A177-3AD203B41FA5}">
                          <a16:colId xmlns:a16="http://schemas.microsoft.com/office/drawing/2014/main" val="2889011609"/>
                        </a:ext>
                      </a:extLst>
                    </a:gridCol>
                    <a:gridCol w="1248003">
                      <a:extLst>
                        <a:ext uri="{9D8B030D-6E8A-4147-A177-3AD203B41FA5}">
                          <a16:colId xmlns:a16="http://schemas.microsoft.com/office/drawing/2014/main" val="2171116805"/>
                        </a:ext>
                      </a:extLst>
                    </a:gridCol>
                    <a:gridCol w="997611">
                      <a:extLst>
                        <a:ext uri="{9D8B030D-6E8A-4147-A177-3AD203B41FA5}">
                          <a16:colId xmlns:a16="http://schemas.microsoft.com/office/drawing/2014/main" val="3728511231"/>
                        </a:ext>
                      </a:extLst>
                    </a:gridCol>
                    <a:gridCol w="1498395">
                      <a:extLst>
                        <a:ext uri="{9D8B030D-6E8A-4147-A177-3AD203B41FA5}">
                          <a16:colId xmlns:a16="http://schemas.microsoft.com/office/drawing/2014/main" val="1059384281"/>
                        </a:ext>
                      </a:extLst>
                    </a:gridCol>
                  </a:tblGrid>
                  <a:tr h="365760">
                    <a:tc>
                      <a:txBody>
                        <a:bodyPr/>
                        <a:lstStyle/>
                        <a:p>
                          <a:endParaRPr lang="en-IL"/>
                        </a:p>
                      </a:txBody>
                      <a:tcPr>
                        <a:blipFill>
                          <a:blip r:embed="rId3"/>
                          <a:stretch>
                            <a:fillRect l="-1020" t="-6897" r="-404082" b="-534483"/>
                          </a:stretch>
                        </a:blipFill>
                      </a:tcPr>
                    </a:tc>
                    <a:tc>
                      <a:txBody>
                        <a:bodyPr/>
                        <a:lstStyle/>
                        <a:p>
                          <a:endParaRPr lang="en-IL"/>
                        </a:p>
                      </a:txBody>
                      <a:tcPr>
                        <a:blipFill>
                          <a:blip r:embed="rId3"/>
                          <a:stretch>
                            <a:fillRect l="-100000" t="-6897" r="-300000" b="-534483"/>
                          </a:stretch>
                        </a:blipFill>
                      </a:tcPr>
                    </a:tc>
                    <a:tc>
                      <a:txBody>
                        <a:bodyPr/>
                        <a:lstStyle/>
                        <a:p>
                          <a:endParaRPr lang="en-IL"/>
                        </a:p>
                      </a:txBody>
                      <a:tcPr>
                        <a:blipFill>
                          <a:blip r:embed="rId3"/>
                          <a:stretch>
                            <a:fillRect l="-202041" t="-6897" r="-203061" b="-534483"/>
                          </a:stretch>
                        </a:blipFill>
                      </a:tcPr>
                    </a:tc>
                    <a:tc>
                      <a:txBody>
                        <a:bodyPr/>
                        <a:lstStyle/>
                        <a:p>
                          <a:endParaRPr lang="en-IL"/>
                        </a:p>
                      </a:txBody>
                      <a:tcPr>
                        <a:blipFill>
                          <a:blip r:embed="rId3"/>
                          <a:stretch>
                            <a:fillRect l="-374684" t="-6897" r="-151899" b="-534483"/>
                          </a:stretch>
                        </a:blipFill>
                      </a:tcPr>
                    </a:tc>
                    <a:tc>
                      <a:txBody>
                        <a:bodyPr/>
                        <a:lstStyle/>
                        <a:p>
                          <a:endParaRPr lang="en-IL"/>
                        </a:p>
                      </a:txBody>
                      <a:tcPr>
                        <a:blipFill>
                          <a:blip r:embed="rId3"/>
                          <a:stretch>
                            <a:fillRect l="-317797" t="-6897" r="-1695" b="-534483"/>
                          </a:stretch>
                        </a:blipFill>
                      </a:tcPr>
                    </a:tc>
                    <a:extLst>
                      <a:ext uri="{0D108BD9-81ED-4DB2-BD59-A6C34878D82A}">
                        <a16:rowId xmlns:a16="http://schemas.microsoft.com/office/drawing/2014/main" val="924426687"/>
                      </a:ext>
                    </a:extLst>
                  </a:tr>
                  <a:tr h="370840">
                    <a:tc>
                      <a:txBody>
                        <a:bodyPr/>
                        <a:lstStyle/>
                        <a:p>
                          <a:endParaRPr lang="en-IL"/>
                        </a:p>
                      </a:txBody>
                      <a:tcPr>
                        <a:blipFill>
                          <a:blip r:embed="rId3"/>
                          <a:stretch>
                            <a:fillRect l="-1020" t="-106897" r="-404082" b="-434483"/>
                          </a:stretch>
                        </a:blipFill>
                      </a:tcPr>
                    </a:tc>
                    <a:tc>
                      <a:txBody>
                        <a:bodyPr/>
                        <a:lstStyle/>
                        <a:p>
                          <a:endParaRPr lang="en-IL"/>
                        </a:p>
                      </a:txBody>
                      <a:tcPr>
                        <a:blipFill>
                          <a:blip r:embed="rId3"/>
                          <a:stretch>
                            <a:fillRect l="-100000" t="-106897" r="-300000" b="-434483"/>
                          </a:stretch>
                        </a:blipFill>
                      </a:tcPr>
                    </a:tc>
                    <a:tc>
                      <a:txBody>
                        <a:bodyPr/>
                        <a:lstStyle/>
                        <a:p>
                          <a:endParaRPr lang="en-IL"/>
                        </a:p>
                      </a:txBody>
                      <a:tcPr>
                        <a:blipFill>
                          <a:blip r:embed="rId3"/>
                          <a:stretch>
                            <a:fillRect l="-202041" t="-106897" r="-203061" b="-434483"/>
                          </a:stretch>
                        </a:blipFill>
                      </a:tcPr>
                    </a:tc>
                    <a:tc>
                      <a:txBody>
                        <a:bodyPr/>
                        <a:lstStyle/>
                        <a:p>
                          <a:endParaRPr lang="en-IL"/>
                        </a:p>
                      </a:txBody>
                      <a:tcPr>
                        <a:blipFill>
                          <a:blip r:embed="rId3"/>
                          <a:stretch>
                            <a:fillRect l="-374684" t="-106897" r="-151899" b="-434483"/>
                          </a:stretch>
                        </a:blipFill>
                      </a:tcPr>
                    </a:tc>
                    <a:tc>
                      <a:txBody>
                        <a:bodyPr/>
                        <a:lstStyle/>
                        <a:p>
                          <a:endParaRPr lang="en-IL"/>
                        </a:p>
                      </a:txBody>
                      <a:tcPr>
                        <a:blipFill>
                          <a:blip r:embed="rId3"/>
                          <a:stretch>
                            <a:fillRect l="-317797" t="-106897" r="-1695" b="-434483"/>
                          </a:stretch>
                        </a:blipFill>
                      </a:tcPr>
                    </a:tc>
                    <a:extLst>
                      <a:ext uri="{0D108BD9-81ED-4DB2-BD59-A6C34878D82A}">
                        <a16:rowId xmlns:a16="http://schemas.microsoft.com/office/drawing/2014/main" val="1430519799"/>
                      </a:ext>
                    </a:extLst>
                  </a:tr>
                  <a:tr h="370840">
                    <a:tc>
                      <a:txBody>
                        <a:bodyPr/>
                        <a:lstStyle/>
                        <a:p>
                          <a:endParaRPr lang="en-IL"/>
                        </a:p>
                      </a:txBody>
                      <a:tcPr>
                        <a:blipFill>
                          <a:blip r:embed="rId3"/>
                          <a:stretch>
                            <a:fillRect l="-1020" t="-200000" r="-404082" b="-320000"/>
                          </a:stretch>
                        </a:blipFill>
                      </a:tcPr>
                    </a:tc>
                    <a:tc>
                      <a:txBody>
                        <a:bodyPr/>
                        <a:lstStyle/>
                        <a:p>
                          <a:endParaRPr lang="en-IL"/>
                        </a:p>
                      </a:txBody>
                      <a:tcPr>
                        <a:blipFill>
                          <a:blip r:embed="rId3"/>
                          <a:stretch>
                            <a:fillRect l="-100000" t="-200000" r="-300000" b="-320000"/>
                          </a:stretch>
                        </a:blipFill>
                      </a:tcPr>
                    </a:tc>
                    <a:tc>
                      <a:txBody>
                        <a:bodyPr/>
                        <a:lstStyle/>
                        <a:p>
                          <a:endParaRPr lang="en-IL"/>
                        </a:p>
                      </a:txBody>
                      <a:tcPr>
                        <a:blipFill>
                          <a:blip r:embed="rId3"/>
                          <a:stretch>
                            <a:fillRect l="-202041" t="-200000" r="-203061" b="-320000"/>
                          </a:stretch>
                        </a:blipFill>
                      </a:tcPr>
                    </a:tc>
                    <a:tc>
                      <a:txBody>
                        <a:bodyPr/>
                        <a:lstStyle/>
                        <a:p>
                          <a:endParaRPr lang="en-IL"/>
                        </a:p>
                      </a:txBody>
                      <a:tcPr>
                        <a:blipFill>
                          <a:blip r:embed="rId3"/>
                          <a:stretch>
                            <a:fillRect l="-374684" t="-200000" r="-151899" b="-320000"/>
                          </a:stretch>
                        </a:blipFill>
                      </a:tcPr>
                    </a:tc>
                    <a:tc>
                      <a:txBody>
                        <a:bodyPr/>
                        <a:lstStyle/>
                        <a:p>
                          <a:endParaRPr lang="en-IL"/>
                        </a:p>
                      </a:txBody>
                      <a:tcPr>
                        <a:blipFill>
                          <a:blip r:embed="rId3"/>
                          <a:stretch>
                            <a:fillRect l="-317797" t="-200000" r="-1695" b="-320000"/>
                          </a:stretch>
                        </a:blipFill>
                      </a:tcPr>
                    </a:tc>
                    <a:extLst>
                      <a:ext uri="{0D108BD9-81ED-4DB2-BD59-A6C34878D82A}">
                        <a16:rowId xmlns:a16="http://schemas.microsoft.com/office/drawing/2014/main" val="203888747"/>
                      </a:ext>
                    </a:extLst>
                  </a:tr>
                  <a:tr h="370840">
                    <a:tc>
                      <a:txBody>
                        <a:bodyPr/>
                        <a:lstStyle/>
                        <a:p>
                          <a:endParaRPr lang="en-IL"/>
                        </a:p>
                      </a:txBody>
                      <a:tcPr>
                        <a:blipFill>
                          <a:blip r:embed="rId3"/>
                          <a:stretch>
                            <a:fillRect l="-1020" t="-310345" r="-404082" b="-231034"/>
                          </a:stretch>
                        </a:blipFill>
                      </a:tcPr>
                    </a:tc>
                    <a:tc>
                      <a:txBody>
                        <a:bodyPr/>
                        <a:lstStyle/>
                        <a:p>
                          <a:endParaRPr lang="en-IL"/>
                        </a:p>
                      </a:txBody>
                      <a:tcPr>
                        <a:blipFill>
                          <a:blip r:embed="rId3"/>
                          <a:stretch>
                            <a:fillRect l="-100000" t="-310345" r="-300000" b="-231034"/>
                          </a:stretch>
                        </a:blipFill>
                      </a:tcPr>
                    </a:tc>
                    <a:tc>
                      <a:txBody>
                        <a:bodyPr/>
                        <a:lstStyle/>
                        <a:p>
                          <a:endParaRPr lang="en-IL"/>
                        </a:p>
                      </a:txBody>
                      <a:tcPr>
                        <a:blipFill>
                          <a:blip r:embed="rId3"/>
                          <a:stretch>
                            <a:fillRect l="-202041" t="-310345" r="-203061" b="-231034"/>
                          </a:stretch>
                        </a:blipFill>
                      </a:tcPr>
                    </a:tc>
                    <a:tc>
                      <a:txBody>
                        <a:bodyPr/>
                        <a:lstStyle/>
                        <a:p>
                          <a:endParaRPr lang="en-IL"/>
                        </a:p>
                      </a:txBody>
                      <a:tcPr>
                        <a:blipFill>
                          <a:blip r:embed="rId3"/>
                          <a:stretch>
                            <a:fillRect l="-374684" t="-310345" r="-151899" b="-231034"/>
                          </a:stretch>
                        </a:blipFill>
                      </a:tcPr>
                    </a:tc>
                    <a:tc>
                      <a:txBody>
                        <a:bodyPr/>
                        <a:lstStyle/>
                        <a:p>
                          <a:endParaRPr lang="en-IL"/>
                        </a:p>
                      </a:txBody>
                      <a:tcPr>
                        <a:blipFill>
                          <a:blip r:embed="rId3"/>
                          <a:stretch>
                            <a:fillRect l="-317797" t="-310345" r="-1695" b="-231034"/>
                          </a:stretch>
                        </a:blipFill>
                      </a:tcPr>
                    </a:tc>
                    <a:extLst>
                      <a:ext uri="{0D108BD9-81ED-4DB2-BD59-A6C34878D82A}">
                        <a16:rowId xmlns:a16="http://schemas.microsoft.com/office/drawing/2014/main" val="2729450689"/>
                      </a:ext>
                    </a:extLst>
                  </a:tr>
                  <a:tr h="370840">
                    <a:tc>
                      <a:txBody>
                        <a:bodyPr/>
                        <a:lstStyle/>
                        <a:p>
                          <a:endParaRPr lang="en-IL"/>
                        </a:p>
                      </a:txBody>
                      <a:tcPr>
                        <a:blipFill>
                          <a:blip r:embed="rId3"/>
                          <a:stretch>
                            <a:fillRect l="-1020" t="-396667" r="-404082" b="-123333"/>
                          </a:stretch>
                        </a:blipFill>
                      </a:tcPr>
                    </a:tc>
                    <a:tc>
                      <a:txBody>
                        <a:bodyPr/>
                        <a:lstStyle/>
                        <a:p>
                          <a:endParaRPr lang="en-IL"/>
                        </a:p>
                      </a:txBody>
                      <a:tcPr>
                        <a:blipFill>
                          <a:blip r:embed="rId3"/>
                          <a:stretch>
                            <a:fillRect l="-100000" t="-396667" r="-300000" b="-123333"/>
                          </a:stretch>
                        </a:blipFill>
                      </a:tcPr>
                    </a:tc>
                    <a:tc>
                      <a:txBody>
                        <a:bodyPr/>
                        <a:lstStyle/>
                        <a:p>
                          <a:endParaRPr lang="en-IL"/>
                        </a:p>
                      </a:txBody>
                      <a:tcPr>
                        <a:blipFill>
                          <a:blip r:embed="rId3"/>
                          <a:stretch>
                            <a:fillRect l="-202041" t="-396667" r="-203061" b="-123333"/>
                          </a:stretch>
                        </a:blipFill>
                      </a:tcPr>
                    </a:tc>
                    <a:tc>
                      <a:txBody>
                        <a:bodyPr/>
                        <a:lstStyle/>
                        <a:p>
                          <a:endParaRPr lang="en-IL"/>
                        </a:p>
                      </a:txBody>
                      <a:tcPr>
                        <a:blipFill>
                          <a:blip r:embed="rId3"/>
                          <a:stretch>
                            <a:fillRect l="-374684" t="-396667" r="-151899" b="-123333"/>
                          </a:stretch>
                        </a:blipFill>
                      </a:tcPr>
                    </a:tc>
                    <a:tc>
                      <a:txBody>
                        <a:bodyPr/>
                        <a:lstStyle/>
                        <a:p>
                          <a:endParaRPr lang="en-IL"/>
                        </a:p>
                      </a:txBody>
                      <a:tcPr>
                        <a:blipFill>
                          <a:blip r:embed="rId3"/>
                          <a:stretch>
                            <a:fillRect l="-317797" t="-396667" r="-1695" b="-123333"/>
                          </a:stretch>
                        </a:blipFill>
                      </a:tcPr>
                    </a:tc>
                    <a:extLst>
                      <a:ext uri="{0D108BD9-81ED-4DB2-BD59-A6C34878D82A}">
                        <a16:rowId xmlns:a16="http://schemas.microsoft.com/office/drawing/2014/main" val="1773842467"/>
                      </a:ext>
                    </a:extLst>
                  </a:tr>
                  <a:tr h="370840">
                    <a:tc>
                      <a:txBody>
                        <a:bodyPr/>
                        <a:lstStyle/>
                        <a:p>
                          <a:endParaRPr lang="en-IL"/>
                        </a:p>
                      </a:txBody>
                      <a:tcPr>
                        <a:blipFill>
                          <a:blip r:embed="rId3"/>
                          <a:stretch>
                            <a:fillRect l="-1020" t="-513793" r="-404082" b="-27586"/>
                          </a:stretch>
                        </a:blipFill>
                      </a:tcPr>
                    </a:tc>
                    <a:tc>
                      <a:txBody>
                        <a:bodyPr/>
                        <a:lstStyle/>
                        <a:p>
                          <a:endParaRPr lang="en-IL"/>
                        </a:p>
                      </a:txBody>
                      <a:tcPr>
                        <a:blipFill>
                          <a:blip r:embed="rId3"/>
                          <a:stretch>
                            <a:fillRect l="-100000" t="-513793" r="-300000" b="-27586"/>
                          </a:stretch>
                        </a:blipFill>
                      </a:tcPr>
                    </a:tc>
                    <a:tc>
                      <a:txBody>
                        <a:bodyPr/>
                        <a:lstStyle/>
                        <a:p>
                          <a:endParaRPr lang="en-IL"/>
                        </a:p>
                      </a:txBody>
                      <a:tcPr>
                        <a:blipFill>
                          <a:blip r:embed="rId3"/>
                          <a:stretch>
                            <a:fillRect l="-202041" t="-513793" r="-203061" b="-27586"/>
                          </a:stretch>
                        </a:blipFill>
                      </a:tcPr>
                    </a:tc>
                    <a:tc>
                      <a:txBody>
                        <a:bodyPr/>
                        <a:lstStyle/>
                        <a:p>
                          <a:endParaRPr lang="en-IL"/>
                        </a:p>
                      </a:txBody>
                      <a:tcPr>
                        <a:blipFill>
                          <a:blip r:embed="rId3"/>
                          <a:stretch>
                            <a:fillRect l="-374684" t="-513793" r="-151899" b="-27586"/>
                          </a:stretch>
                        </a:blipFill>
                      </a:tcPr>
                    </a:tc>
                    <a:tc>
                      <a:txBody>
                        <a:bodyPr/>
                        <a:lstStyle/>
                        <a:p>
                          <a:endParaRPr lang="en-IL"/>
                        </a:p>
                      </a:txBody>
                      <a:tcPr>
                        <a:blipFill>
                          <a:blip r:embed="rId3"/>
                          <a:stretch>
                            <a:fillRect l="-317797" t="-513793" r="-1695" b="-27586"/>
                          </a:stretch>
                        </a:blipFill>
                      </a:tcPr>
                    </a:tc>
                    <a:extLst>
                      <a:ext uri="{0D108BD9-81ED-4DB2-BD59-A6C34878D82A}">
                        <a16:rowId xmlns:a16="http://schemas.microsoft.com/office/drawing/2014/main" val="2728026396"/>
                      </a:ext>
                    </a:extLst>
                  </a:tr>
                </a:tbl>
              </a:graphicData>
            </a:graphic>
          </p:graphicFrame>
        </mc:Fallback>
      </mc:AlternateContent>
      <p:sp>
        <p:nvSpPr>
          <p:cNvPr id="2" name="Rectangle 2">
            <a:extLst>
              <a:ext uri="{FF2B5EF4-FFF2-40B4-BE49-F238E27FC236}">
                <a16:creationId xmlns:a16="http://schemas.microsoft.com/office/drawing/2014/main" id="{D8682C35-BACF-4169-FA98-C580B8DFF90C}"/>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3428889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05C3FCA-74D4-EF40-2348-89664E3C0740}"/>
              </a:ext>
            </a:extLst>
          </p:cNvPr>
          <p:cNvSpPr/>
          <p:nvPr/>
        </p:nvSpPr>
        <p:spPr bwMode="auto">
          <a:xfrm>
            <a:off x="413284" y="2610054"/>
            <a:ext cx="8479196" cy="1467018"/>
          </a:xfrm>
          <a:prstGeom prst="rect">
            <a:avLst/>
          </a:prstGeom>
          <a:solidFill>
            <a:srgbClr val="E0E1F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539552" y="2803974"/>
            <a:ext cx="8352928" cy="1174232"/>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rPr>
              <a:t>You can spend a lifetime getting 95% of your code to be parallel, and never achieve better than 20x speedup no matter how many processors you throw at it!</a:t>
            </a:r>
            <a:endParaRPr lang="en-US" b="0" dirty="0">
              <a:solidFill>
                <a:srgbClr val="212529"/>
              </a:solidFill>
              <a:effectLst/>
              <a:latin typeface="LM Roman 10" pitchFamily="2" charset="77"/>
            </a:endParaRPr>
          </a:p>
        </p:txBody>
      </p:sp>
      <p:pic>
        <p:nvPicPr>
          <p:cNvPr id="9" name="תמונה 8">
            <a:extLst>
              <a:ext uri="{FF2B5EF4-FFF2-40B4-BE49-F238E27FC236}">
                <a16:creationId xmlns:a16="http://schemas.microsoft.com/office/drawing/2014/main" id="{64146CEC-E79D-3BFC-CD55-98F812F09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65104"/>
            <a:ext cx="2177023" cy="1811351"/>
          </a:xfrm>
          <a:prstGeom prst="rect">
            <a:avLst/>
          </a:prstGeom>
        </p:spPr>
      </p:pic>
      <p:sp>
        <p:nvSpPr>
          <p:cNvPr id="11" name="תיבת טקסט 10">
            <a:extLst>
              <a:ext uri="{FF2B5EF4-FFF2-40B4-BE49-F238E27FC236}">
                <a16:creationId xmlns:a16="http://schemas.microsoft.com/office/drawing/2014/main" id="{89BA51FC-2216-8A0B-DBA8-3D111412173D}"/>
              </a:ext>
            </a:extLst>
          </p:cNvPr>
          <p:cNvSpPr txBox="1"/>
          <p:nvPr/>
        </p:nvSpPr>
        <p:spPr>
          <a:xfrm>
            <a:off x="323528" y="1916832"/>
            <a:ext cx="4572000" cy="401264"/>
          </a:xfrm>
          <a:prstGeom prst="rect">
            <a:avLst/>
          </a:prstGeom>
          <a:noFill/>
        </p:spPr>
        <p:txBody>
          <a:bodyPr wrap="square">
            <a:spAutoFit/>
          </a:bodyPr>
          <a:lstStyle/>
          <a:p>
            <a:pPr>
              <a:lnSpc>
                <a:spcPct val="120000"/>
              </a:lnSpc>
              <a:spcAft>
                <a:spcPts val="600"/>
              </a:spcAft>
            </a:pPr>
            <a:r>
              <a:rPr lang="en-US" sz="1800" b="0" dirty="0">
                <a:solidFill>
                  <a:srgbClr val="212529"/>
                </a:solidFill>
                <a:effectLst/>
                <a:latin typeface="LM Roman 10" pitchFamily="2" charset="77"/>
              </a:rPr>
              <a:t>"Famous" quote:</a:t>
            </a:r>
          </a:p>
        </p:txBody>
      </p:sp>
      <p:sp>
        <p:nvSpPr>
          <p:cNvPr id="4" name="Rectangle 2">
            <a:extLst>
              <a:ext uri="{FF2B5EF4-FFF2-40B4-BE49-F238E27FC236}">
                <a16:creationId xmlns:a16="http://schemas.microsoft.com/office/drawing/2014/main" id="{7182597C-FB6A-4B1F-4C1D-AAD0CB0FFEF5}"/>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2984661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19C82825-EF18-5935-701D-4A6F171C0840}"/>
                  </a:ext>
                </a:extLst>
              </p:cNvPr>
              <p:cNvSpPr txBox="1"/>
              <p:nvPr/>
            </p:nvSpPr>
            <p:spPr>
              <a:xfrm>
                <a:off x="323528" y="1916832"/>
                <a:ext cx="8820472" cy="4693849"/>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However, c</a:t>
                </a:r>
                <a:r>
                  <a:rPr lang="en-US" sz="2000" b="0" dirty="0">
                    <a:solidFill>
                      <a:srgbClr val="212529"/>
                    </a:solidFill>
                    <a:effectLst/>
                    <a:latin typeface="LM Roman 10" pitchFamily="2" charset="77"/>
                    <a:cs typeface="Calibri" panose="020F0502020204030204" pitchFamily="34" charset="0"/>
                  </a:rPr>
                  <a:t>ertain problems demonstrate increased performance by increasing the problem size</a:t>
                </a:r>
                <a:r>
                  <a:rPr lang="en-US" sz="2000" b="0" dirty="0">
                    <a:solidFill>
                      <a:srgbClr val="212529"/>
                    </a:solidFill>
                    <a:latin typeface="LM Roman 10" pitchFamily="2" charset="77"/>
                    <a:cs typeface="Calibri" panose="020F0502020204030204" pitchFamily="34" charset="0"/>
                  </a:rPr>
                  <a:t>, as </a:t>
                </a:r>
                <a14:m>
                  <m:oMath xmlns:m="http://schemas.openxmlformats.org/officeDocument/2006/math">
                    <m:r>
                      <a:rPr lang="en-US" sz="2000" b="0" i="1" smtClean="0">
                        <a:solidFill>
                          <a:srgbClr val="212529"/>
                        </a:solidFill>
                        <a:latin typeface="Cambria Math" panose="02040503050406030204" pitchFamily="18" charset="0"/>
                        <a:ea typeface="Cambria Math" panose="02040503050406030204" pitchFamily="18" charset="0"/>
                      </a:rPr>
                      <m:t>𝛼</m:t>
                    </m:r>
                  </m:oMath>
                </a14:m>
                <a:r>
                  <a:rPr lang="en-US" sz="2000" b="0" dirty="0">
                    <a:solidFill>
                      <a:srgbClr val="212529"/>
                    </a:solidFill>
                    <a:effectLst/>
                    <a:latin typeface="LM Roman 10" pitchFamily="2" charset="77"/>
                    <a:cs typeface="Calibri" panose="020F0502020204030204" pitchFamily="34" charset="0"/>
                  </a:rPr>
                  <a:t> decreases with the problem size </a:t>
                </a:r>
                <a14:m>
                  <m:oMath xmlns:m="http://schemas.openxmlformats.org/officeDocument/2006/math">
                    <m:r>
                      <a:rPr lang="en-US" sz="2000" b="0" i="1" dirty="0" smtClean="0">
                        <a:solidFill>
                          <a:srgbClr val="212529"/>
                        </a:solidFill>
                        <a:effectLst/>
                        <a:latin typeface="Cambria Math" panose="02040503050406030204" pitchFamily="18" charset="0"/>
                      </a:rPr>
                      <m:t>𝑁</m:t>
                    </m:r>
                  </m:oMath>
                </a14:m>
                <a:r>
                  <a:rPr lang="en-US" sz="2000" b="0" dirty="0">
                    <a:solidFill>
                      <a:srgbClr val="212529"/>
                    </a:solidFill>
                    <a:effectLst/>
                    <a:latin typeface="LM Roman 10" pitchFamily="2" charset="77"/>
                    <a:cs typeface="Calibri" panose="020F0502020204030204" pitchFamily="34" charset="0"/>
                  </a:rPr>
                  <a:t>.</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20000"/>
                  </a:lnSpc>
                  <a:spcAft>
                    <a:spcPts val="12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If the serial fraction </a:t>
                </a:r>
                <a14:m>
                  <m:oMath xmlns:m="http://schemas.openxmlformats.org/officeDocument/2006/math">
                    <m:r>
                      <a:rPr lang="en-US" sz="2000" b="0" i="1">
                        <a:solidFill>
                          <a:srgbClr val="212529"/>
                        </a:solidFill>
                        <a:latin typeface="Cambria Math" panose="02040503050406030204" pitchFamily="18" charset="0"/>
                        <a:ea typeface="Cambria Math" panose="02040503050406030204" pitchFamily="18" charset="0"/>
                      </a:rPr>
                      <m:t>𝛼</m:t>
                    </m:r>
                    <m:r>
                      <a:rPr lang="en-US" sz="2000" b="0" i="1">
                        <a:solidFill>
                          <a:srgbClr val="212529"/>
                        </a:solidFill>
                        <a:latin typeface="Cambria Math" panose="02040503050406030204" pitchFamily="18" charset="0"/>
                        <a:ea typeface="Cambria Math" panose="02040503050406030204" pitchFamily="18" charset="0"/>
                      </a:rPr>
                      <m:t>(</m:t>
                    </m:r>
                    <m:r>
                      <a:rPr lang="en-US" sz="2000" b="0" i="1">
                        <a:solidFill>
                          <a:srgbClr val="212529"/>
                        </a:solidFill>
                        <a:latin typeface="Cambria Math" panose="02040503050406030204" pitchFamily="18" charset="0"/>
                        <a:ea typeface="Cambria Math" panose="02040503050406030204" pitchFamily="18" charset="0"/>
                      </a:rPr>
                      <m:t>𝑁</m:t>
                    </m:r>
                    <m:r>
                      <a:rPr lang="en-US" sz="2000" b="0" i="1" smtClean="0">
                        <a:solidFill>
                          <a:srgbClr val="212529"/>
                        </a:solidFill>
                        <a:latin typeface="Cambria Math" panose="02040503050406030204" pitchFamily="18" charset="0"/>
                        <a:ea typeface="Cambria Math" panose="02040503050406030204" pitchFamily="18" charset="0"/>
                      </a:rPr>
                      <m:t>)</m:t>
                    </m:r>
                  </m:oMath>
                </a14:m>
                <a:r>
                  <a:rPr lang="en-US" sz="2000" b="0" dirty="0">
                    <a:solidFill>
                      <a:srgbClr val="212529"/>
                    </a:solidFill>
                    <a:effectLst/>
                    <a:latin typeface="LM Roman 10" pitchFamily="2" charset="77"/>
                    <a:cs typeface="Calibri" panose="020F0502020204030204" pitchFamily="34" charset="0"/>
                  </a:rPr>
                  <a:t> approaches zero in the limit of </a:t>
                </a:r>
                <a14:m>
                  <m:oMath xmlns:m="http://schemas.openxmlformats.org/officeDocument/2006/math">
                    <m:r>
                      <a:rPr lang="en-US" sz="2000" b="0" i="1" dirty="0" smtClean="0">
                        <a:solidFill>
                          <a:srgbClr val="212529"/>
                        </a:solidFill>
                        <a:effectLst/>
                        <a:latin typeface="Cambria Math" panose="02040503050406030204" pitchFamily="18" charset="0"/>
                      </a:rPr>
                      <m:t>𝑁</m:t>
                    </m:r>
                    <m:r>
                      <a:rPr lang="en-US" sz="2000" b="0" i="1" dirty="0" smtClean="0">
                        <a:solidFill>
                          <a:srgbClr val="212529"/>
                        </a:solidFill>
                        <a:effectLst/>
                        <a:latin typeface="Cambria Math" panose="02040503050406030204" pitchFamily="18" charset="0"/>
                      </a:rPr>
                      <m:t> </m:t>
                    </m:r>
                  </m:oMath>
                </a14:m>
                <a:r>
                  <a:rPr lang="en-US" sz="2000" b="0" dirty="0">
                    <a:solidFill>
                      <a:srgbClr val="212529"/>
                    </a:solidFill>
                    <a:effectLst/>
                    <a:latin typeface="LM Roman 10" pitchFamily="2" charset="77"/>
                    <a:cs typeface="Calibri" panose="020F0502020204030204" pitchFamily="34" charset="0"/>
                  </a:rPr>
                  <a:t>approaching some sufficiently large size </a:t>
                </a:r>
                <a14:m>
                  <m:oMath xmlns:m="http://schemas.openxmlformats.org/officeDocument/2006/math">
                    <m:sSub>
                      <m:sSubPr>
                        <m:ctrlPr>
                          <a:rPr lang="en-US" sz="2000" b="0" i="1" smtClean="0">
                            <a:solidFill>
                              <a:srgbClr val="212529"/>
                            </a:solidFill>
                            <a:effectLst/>
                            <a:latin typeface="Cambria Math" panose="02040503050406030204" pitchFamily="18" charset="0"/>
                          </a:rPr>
                        </m:ctrlPr>
                      </m:sSubPr>
                      <m:e>
                        <m:r>
                          <a:rPr lang="en-US" sz="2000" b="0" i="1" smtClean="0">
                            <a:solidFill>
                              <a:srgbClr val="212529"/>
                            </a:solidFill>
                            <a:effectLst/>
                            <a:latin typeface="Cambria Math" panose="02040503050406030204" pitchFamily="18" charset="0"/>
                          </a:rPr>
                          <m:t>𝑁</m:t>
                        </m:r>
                      </m:e>
                      <m:sub>
                        <m:r>
                          <a:rPr lang="en-US" sz="2000" b="0" i="1" smtClean="0">
                            <a:solidFill>
                              <a:srgbClr val="212529"/>
                            </a:solidFill>
                            <a:effectLst/>
                            <a:latin typeface="Cambria Math" panose="02040503050406030204" pitchFamily="18" charset="0"/>
                          </a:rPr>
                          <m:t>𝑙𝑎𝑟𝑔𝑒</m:t>
                        </m:r>
                      </m:sub>
                    </m:sSub>
                  </m:oMath>
                </a14:m>
                <a:r>
                  <a:rPr lang="en-US" sz="2000" b="0" dirty="0">
                    <a:solidFill>
                      <a:srgbClr val="212529"/>
                    </a:solidFill>
                    <a:effectLst/>
                    <a:latin typeface="LM Roman 10" pitchFamily="2" charset="77"/>
                    <a:cs typeface="Calibri" panose="020F0502020204030204" pitchFamily="34" charset="0"/>
                  </a:rPr>
                  <a:t>, we get:</a:t>
                </a:r>
              </a:p>
              <a:p>
                <a:pPr lvl="4">
                  <a:lnSpc>
                    <a:spcPct val="120000"/>
                  </a:lnSpc>
                  <a:spcBef>
                    <a:spcPts val="1200"/>
                  </a:spcBef>
                  <a:spcAft>
                    <a:spcPts val="1800"/>
                  </a:spcAft>
                </a:pPr>
                <a:r>
                  <a:rPr lang="en-US" sz="2000" b="0" dirty="0">
                    <a:solidFill>
                      <a:srgbClr val="212529"/>
                    </a:solidFill>
                    <a:latin typeface="LM Roman 10" pitchFamily="2" charset="77"/>
                    <a:cs typeface="Calibri" panose="020F0502020204030204" pitchFamily="34" charset="0"/>
                  </a:rPr>
                  <a:t>    </a:t>
                </a:r>
                <a14:m>
                  <m:oMath xmlns:m="http://schemas.openxmlformats.org/officeDocument/2006/math">
                    <m:r>
                      <a:rPr lang="en-US" sz="2000" b="0" i="1" smtClean="0">
                        <a:solidFill>
                          <a:srgbClr val="212529"/>
                        </a:solidFill>
                        <a:latin typeface="Cambria Math" panose="02040503050406030204" pitchFamily="18" charset="0"/>
                      </a:rPr>
                      <m:t>𝑠𝑝𝑒𝑒𝑑𝑢𝑝</m:t>
                    </m:r>
                    <m:d>
                      <m:dPr>
                        <m:ctrlPr>
                          <a:rPr lang="en-US" sz="2000" b="0" i="1" smtClean="0">
                            <a:solidFill>
                              <a:srgbClr val="212529"/>
                            </a:solidFill>
                            <a:latin typeface="Cambria Math" panose="02040503050406030204" pitchFamily="18" charset="0"/>
                          </a:rPr>
                        </m:ctrlPr>
                      </m:dPr>
                      <m:e>
                        <m:r>
                          <a:rPr lang="en-US" sz="2000" b="0" i="1" smtClean="0">
                            <a:solidFill>
                              <a:srgbClr val="212529"/>
                            </a:solidFill>
                            <a:latin typeface="Cambria Math" panose="02040503050406030204" pitchFamily="18" charset="0"/>
                          </a:rPr>
                          <m:t>𝑝</m:t>
                        </m:r>
                        <m:r>
                          <a:rPr lang="en-US" sz="2000" b="0" i="0" smtClean="0">
                            <a:solidFill>
                              <a:srgbClr val="212529"/>
                            </a:solidFill>
                            <a:latin typeface="Cambria Math" panose="02040503050406030204" pitchFamily="18" charset="0"/>
                          </a:rPr>
                          <m:t>,</m:t>
                        </m:r>
                        <m:sSub>
                          <m:sSubPr>
                            <m:ctrlPr>
                              <a:rPr lang="en-US" sz="2000" b="0" i="1">
                                <a:solidFill>
                                  <a:srgbClr val="212529"/>
                                </a:solidFill>
                                <a:latin typeface="Cambria Math" panose="02040503050406030204" pitchFamily="18" charset="0"/>
                              </a:rPr>
                            </m:ctrlPr>
                          </m:sSubPr>
                          <m:e>
                            <m:r>
                              <a:rPr lang="en-US" sz="2000" b="0" i="1">
                                <a:solidFill>
                                  <a:srgbClr val="212529"/>
                                </a:solidFill>
                                <a:latin typeface="Cambria Math" panose="02040503050406030204" pitchFamily="18" charset="0"/>
                              </a:rPr>
                              <m:t>𝑁</m:t>
                            </m:r>
                          </m:e>
                          <m:sub>
                            <m:r>
                              <a:rPr lang="en-US" sz="2000" b="0" i="1">
                                <a:solidFill>
                                  <a:srgbClr val="212529"/>
                                </a:solidFill>
                                <a:latin typeface="Cambria Math" panose="02040503050406030204" pitchFamily="18" charset="0"/>
                              </a:rPr>
                              <m:t>𝑙𝑎𝑟𝑔𝑒</m:t>
                            </m:r>
                          </m:sub>
                        </m:sSub>
                      </m:e>
                    </m:d>
                    <m:r>
                      <a:rPr lang="en-US" sz="2000" b="0" i="0" smtClean="0">
                        <a:solidFill>
                          <a:srgbClr val="212529"/>
                        </a:solidFill>
                        <a:latin typeface="Cambria Math" panose="02040503050406030204" pitchFamily="18" charset="0"/>
                      </a:rPr>
                      <m:t>=</m:t>
                    </m:r>
                    <m:r>
                      <a:rPr lang="en-US" sz="2000" b="0" i="1" smtClean="0">
                        <a:solidFill>
                          <a:srgbClr val="212529"/>
                        </a:solidFill>
                        <a:latin typeface="Cambria Math" panose="02040503050406030204" pitchFamily="18" charset="0"/>
                      </a:rPr>
                      <m:t>𝑝</m:t>
                    </m:r>
                  </m:oMath>
                </a14:m>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Problems that increase the percentage of parallel time with their size are more scalable than problems with a fixed percentage of parallel time.</a:t>
                </a:r>
              </a:p>
              <a:p>
                <a:pPr>
                  <a:lnSpc>
                    <a:spcPct val="120000"/>
                  </a:lnSpc>
                  <a:spcAft>
                    <a:spcPts val="600"/>
                  </a:spcAft>
                </a:pPr>
                <a:endParaRPr lang="en-US" sz="2000" b="0" dirty="0">
                  <a:solidFill>
                    <a:srgbClr val="212529"/>
                  </a:solidFill>
                  <a:latin typeface="LM Roman 10" pitchFamily="2" charset="77"/>
                  <a:cs typeface="Calibri" panose="020F0502020204030204" pitchFamily="34" charset="0"/>
                </a:endParaRPr>
              </a:p>
            </p:txBody>
          </p:sp>
        </mc:Choice>
        <mc:Fallback xmlns="">
          <p:sp>
            <p:nvSpPr>
              <p:cNvPr id="13" name="תיבת טקסט 12">
                <a:extLst>
                  <a:ext uri="{FF2B5EF4-FFF2-40B4-BE49-F238E27FC236}">
                    <a16:creationId xmlns:a16="http://schemas.microsoft.com/office/drawing/2014/main" id="{19C82825-EF18-5935-701D-4A6F171C0840}"/>
                  </a:ext>
                </a:extLst>
              </p:cNvPr>
              <p:cNvSpPr txBox="1">
                <a:spLocks noRot="1" noChangeAspect="1" noMove="1" noResize="1" noEditPoints="1" noAdjustHandles="1" noChangeArrowheads="1" noChangeShapeType="1" noTextEdit="1"/>
              </p:cNvSpPr>
              <p:nvPr/>
            </p:nvSpPr>
            <p:spPr>
              <a:xfrm>
                <a:off x="323528" y="1916832"/>
                <a:ext cx="8820472" cy="4693849"/>
              </a:xfrm>
              <a:prstGeom prst="rect">
                <a:avLst/>
              </a:prstGeom>
              <a:blipFill>
                <a:blip r:embed="rId3"/>
                <a:stretch>
                  <a:fillRect l="-576"/>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CD36CF76-A9AE-87EF-9F7C-ED9B1E1505D7}"/>
                  </a:ext>
                </a:extLst>
              </p:cNvPr>
              <p:cNvSpPr txBox="1"/>
              <p:nvPr/>
            </p:nvSpPr>
            <p:spPr>
              <a:xfrm>
                <a:off x="1907704" y="2852936"/>
                <a:ext cx="4572000" cy="894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212529"/>
                          </a:solidFill>
                          <a:latin typeface="Cambria Math" panose="02040503050406030204" pitchFamily="18" charset="0"/>
                        </a:rPr>
                        <m:t>𝑠𝑝𝑒𝑒𝑑𝑢𝑝</m:t>
                      </m:r>
                      <m:r>
                        <a:rPr lang="en-US" sz="1800" b="0" i="1" smtClean="0">
                          <a:solidFill>
                            <a:srgbClr val="212529"/>
                          </a:solidFill>
                          <a:latin typeface="Cambria Math" panose="02040503050406030204" pitchFamily="18" charset="0"/>
                        </a:rPr>
                        <m:t>=</m:t>
                      </m:r>
                      <m:f>
                        <m:fPr>
                          <m:ctrlPr>
                            <a:rPr lang="en-US" sz="1800" b="0" i="1" smtClean="0">
                              <a:solidFill>
                                <a:srgbClr val="212529"/>
                              </a:solidFill>
                              <a:latin typeface="Cambria Math" panose="02040503050406030204" pitchFamily="18" charset="0"/>
                              <a:ea typeface="Cambria Math" panose="02040503050406030204" pitchFamily="18" charset="0"/>
                            </a:rPr>
                          </m:ctrlPr>
                        </m:fPr>
                        <m:num>
                          <m:sSub>
                            <m:sSubPr>
                              <m:ctrlPr>
                                <a:rPr lang="en-US" sz="1800" b="0" i="1">
                                  <a:solidFill>
                                    <a:srgbClr val="212529"/>
                                  </a:solidFill>
                                  <a:latin typeface="Cambria Math" panose="02040503050406030204" pitchFamily="18" charset="0"/>
                                </a:rPr>
                              </m:ctrlPr>
                            </m:sSubPr>
                            <m:e>
                              <m:r>
                                <a:rPr lang="en-US" sz="1800" b="0" i="1">
                                  <a:solidFill>
                                    <a:srgbClr val="212529"/>
                                  </a:solidFill>
                                  <a:latin typeface="Cambria Math" panose="02040503050406030204" pitchFamily="18" charset="0"/>
                                </a:rPr>
                                <m:t>𝑇</m:t>
                              </m:r>
                            </m:e>
                            <m:sub>
                              <m:r>
                                <a:rPr lang="en-US" sz="1800" b="0" i="1">
                                  <a:solidFill>
                                    <a:srgbClr val="212529"/>
                                  </a:solidFill>
                                  <a:latin typeface="Cambria Math" panose="02040503050406030204" pitchFamily="18" charset="0"/>
                                </a:rPr>
                                <m:t>𝑠</m:t>
                              </m:r>
                            </m:sub>
                          </m:sSub>
                        </m:num>
                        <m:den>
                          <m:sSub>
                            <m:sSubPr>
                              <m:ctrlPr>
                                <a:rPr lang="en-US" sz="1800" b="0" i="1">
                                  <a:solidFill>
                                    <a:srgbClr val="212529"/>
                                  </a:solidFill>
                                  <a:latin typeface="Cambria Math" panose="02040503050406030204" pitchFamily="18" charset="0"/>
                                </a:rPr>
                              </m:ctrlPr>
                            </m:sSubPr>
                            <m:e>
                              <m:r>
                                <a:rPr lang="en-US" sz="1800" b="0" i="1">
                                  <a:solidFill>
                                    <a:srgbClr val="212529"/>
                                  </a:solidFill>
                                  <a:latin typeface="Cambria Math" panose="02040503050406030204" pitchFamily="18" charset="0"/>
                                </a:rPr>
                                <m:t>𝑇</m:t>
                              </m:r>
                            </m:e>
                            <m:sub>
                              <m:r>
                                <a:rPr lang="en-US" sz="1800" b="0" i="1" smtClean="0">
                                  <a:solidFill>
                                    <a:srgbClr val="212529"/>
                                  </a:solidFill>
                                  <a:latin typeface="Cambria Math" panose="02040503050406030204" pitchFamily="18" charset="0"/>
                                </a:rPr>
                                <m:t>𝑝</m:t>
                              </m:r>
                            </m:sub>
                          </m:sSub>
                        </m:den>
                      </m:f>
                      <m:r>
                        <a:rPr lang="en-US" sz="1800" b="0" i="1" smtClean="0">
                          <a:solidFill>
                            <a:srgbClr val="212529"/>
                          </a:solidFill>
                          <a:latin typeface="Cambria Math" panose="02040503050406030204" pitchFamily="18" charset="0"/>
                          <a:ea typeface="Cambria Math" panose="02040503050406030204" pitchFamily="18" charset="0"/>
                        </a:rPr>
                        <m:t>=</m:t>
                      </m:r>
                      <m:f>
                        <m:fPr>
                          <m:ctrlPr>
                            <a:rPr lang="en-US" sz="1800" b="0" i="1" smtClean="0">
                              <a:solidFill>
                                <a:srgbClr val="212529"/>
                              </a:solidFill>
                              <a:latin typeface="Cambria Math" panose="02040503050406030204" pitchFamily="18" charset="0"/>
                              <a:ea typeface="Cambria Math" panose="02040503050406030204" pitchFamily="18" charset="0"/>
                            </a:rPr>
                          </m:ctrlPr>
                        </m:fPr>
                        <m:num>
                          <m:r>
                            <a:rPr lang="en-US" sz="1800" b="0" i="1" smtClean="0">
                              <a:solidFill>
                                <a:srgbClr val="212529"/>
                              </a:solidFill>
                              <a:latin typeface="Cambria Math" panose="02040503050406030204" pitchFamily="18" charset="0"/>
                              <a:ea typeface="Cambria Math" panose="02040503050406030204" pitchFamily="18" charset="0"/>
                            </a:rPr>
                            <m:t>1</m:t>
                          </m:r>
                        </m:num>
                        <m:den>
                          <m:r>
                            <a:rPr lang="en-US" sz="1800" b="0" i="1" smtClean="0">
                              <a:solidFill>
                                <a:srgbClr val="212529"/>
                              </a:solidFill>
                              <a:latin typeface="Cambria Math" panose="02040503050406030204" pitchFamily="18" charset="0"/>
                              <a:ea typeface="Cambria Math" panose="02040503050406030204" pitchFamily="18" charset="0"/>
                            </a:rPr>
                            <m:t>𝛼</m:t>
                          </m:r>
                          <m:r>
                            <a:rPr lang="en-US" sz="1800" b="0" i="1" smtClean="0">
                              <a:solidFill>
                                <a:srgbClr val="212529"/>
                              </a:solidFill>
                              <a:latin typeface="Cambria Math" panose="02040503050406030204" pitchFamily="18" charset="0"/>
                              <a:ea typeface="Cambria Math" panose="02040503050406030204" pitchFamily="18" charset="0"/>
                            </a:rPr>
                            <m:t>(</m:t>
                          </m:r>
                          <m:r>
                            <a:rPr lang="en-US" sz="1800" b="0" i="1" smtClean="0">
                              <a:solidFill>
                                <a:srgbClr val="212529"/>
                              </a:solidFill>
                              <a:latin typeface="Cambria Math" panose="02040503050406030204" pitchFamily="18" charset="0"/>
                              <a:ea typeface="Cambria Math" panose="02040503050406030204" pitchFamily="18" charset="0"/>
                            </a:rPr>
                            <m:t>𝑁</m:t>
                          </m:r>
                          <m:r>
                            <a:rPr lang="en-US" sz="1800" b="0" i="1" smtClean="0">
                              <a:solidFill>
                                <a:srgbClr val="212529"/>
                              </a:solidFill>
                              <a:latin typeface="Cambria Math" panose="02040503050406030204" pitchFamily="18" charset="0"/>
                              <a:ea typeface="Cambria Math" panose="02040503050406030204" pitchFamily="18" charset="0"/>
                            </a:rPr>
                            <m:t>)+</m:t>
                          </m:r>
                          <m:f>
                            <m:fPr>
                              <m:ctrlPr>
                                <a:rPr lang="en-US" sz="1800" b="0" i="1" smtClean="0">
                                  <a:solidFill>
                                    <a:srgbClr val="212529"/>
                                  </a:solidFill>
                                  <a:latin typeface="Cambria Math" panose="02040503050406030204" pitchFamily="18" charset="0"/>
                                  <a:ea typeface="Cambria Math" panose="02040503050406030204" pitchFamily="18" charset="0"/>
                                </a:rPr>
                              </m:ctrlPr>
                            </m:fPr>
                            <m:num>
                              <m:r>
                                <a:rPr lang="en-US" sz="1800" b="0" i="1">
                                  <a:solidFill>
                                    <a:srgbClr val="212529"/>
                                  </a:solidFill>
                                  <a:latin typeface="Cambria Math" panose="02040503050406030204" pitchFamily="18" charset="0"/>
                                  <a:ea typeface="Cambria Math" panose="02040503050406030204" pitchFamily="18" charset="0"/>
                                </a:rPr>
                                <m:t>1</m:t>
                              </m:r>
                              <m:r>
                                <a:rPr lang="en-US" sz="1800" b="0" i="1">
                                  <a:solidFill>
                                    <a:srgbClr val="212529"/>
                                  </a:solidFill>
                                  <a:latin typeface="Cambria Math" panose="02040503050406030204" pitchFamily="18" charset="0"/>
                                  <a:ea typeface="Cambria Math" panose="02040503050406030204" pitchFamily="18" charset="0"/>
                                </a:rPr>
                                <m:t>−</m:t>
                              </m:r>
                              <m:r>
                                <a:rPr lang="en-US" sz="1800" b="0" i="1">
                                  <a:solidFill>
                                    <a:srgbClr val="212529"/>
                                  </a:solidFill>
                                  <a:latin typeface="Cambria Math" panose="02040503050406030204" pitchFamily="18" charset="0"/>
                                  <a:ea typeface="Cambria Math" panose="02040503050406030204" pitchFamily="18" charset="0"/>
                                </a:rPr>
                                <m:t>𝛼</m:t>
                              </m:r>
                              <m:r>
                                <a:rPr lang="en-US" sz="1800" b="0" i="1" smtClean="0">
                                  <a:solidFill>
                                    <a:srgbClr val="212529"/>
                                  </a:solidFill>
                                  <a:latin typeface="Cambria Math" panose="02040503050406030204" pitchFamily="18" charset="0"/>
                                  <a:ea typeface="Cambria Math" panose="02040503050406030204" pitchFamily="18" charset="0"/>
                                </a:rPr>
                                <m:t>(</m:t>
                              </m:r>
                              <m:r>
                                <a:rPr lang="en-US" sz="1800" b="0" i="1" smtClean="0">
                                  <a:solidFill>
                                    <a:srgbClr val="212529"/>
                                  </a:solidFill>
                                  <a:latin typeface="Cambria Math" panose="02040503050406030204" pitchFamily="18" charset="0"/>
                                  <a:ea typeface="Cambria Math" panose="02040503050406030204" pitchFamily="18" charset="0"/>
                                </a:rPr>
                                <m:t>𝑁</m:t>
                              </m:r>
                              <m:r>
                                <a:rPr lang="en-US" sz="1800" b="0" i="1" smtClean="0">
                                  <a:solidFill>
                                    <a:srgbClr val="212529"/>
                                  </a:solidFill>
                                  <a:latin typeface="Cambria Math" panose="02040503050406030204" pitchFamily="18" charset="0"/>
                                  <a:ea typeface="Cambria Math" panose="02040503050406030204" pitchFamily="18" charset="0"/>
                                </a:rPr>
                                <m:t>)</m:t>
                              </m:r>
                            </m:num>
                            <m:den>
                              <m:r>
                                <a:rPr lang="en-US" sz="1800" b="0" i="1" smtClean="0">
                                  <a:solidFill>
                                    <a:srgbClr val="212529"/>
                                  </a:solidFill>
                                  <a:latin typeface="Cambria Math" panose="02040503050406030204" pitchFamily="18" charset="0"/>
                                  <a:ea typeface="Cambria Math" panose="02040503050406030204" pitchFamily="18" charset="0"/>
                                </a:rPr>
                                <m:t>𝑝</m:t>
                              </m:r>
                            </m:den>
                          </m:f>
                        </m:den>
                      </m:f>
                    </m:oMath>
                  </m:oMathPara>
                </a14:m>
                <a:endParaRPr lang="he-IL" b="0" dirty="0">
                  <a:latin typeface="LM Roman 10" pitchFamily="2" charset="77"/>
                </a:endParaRPr>
              </a:p>
            </p:txBody>
          </p:sp>
        </mc:Choice>
        <mc:Fallback xmlns="">
          <p:sp>
            <p:nvSpPr>
              <p:cNvPr id="6" name="תיבת טקסט 5">
                <a:extLst>
                  <a:ext uri="{FF2B5EF4-FFF2-40B4-BE49-F238E27FC236}">
                    <a16:creationId xmlns:a16="http://schemas.microsoft.com/office/drawing/2014/main" id="{CD36CF76-A9AE-87EF-9F7C-ED9B1E1505D7}"/>
                  </a:ext>
                </a:extLst>
              </p:cNvPr>
              <p:cNvSpPr txBox="1">
                <a:spLocks noRot="1" noChangeAspect="1" noMove="1" noResize="1" noEditPoints="1" noAdjustHandles="1" noChangeArrowheads="1" noChangeShapeType="1" noTextEdit="1"/>
              </p:cNvSpPr>
              <p:nvPr/>
            </p:nvSpPr>
            <p:spPr>
              <a:xfrm>
                <a:off x="1907704" y="2852936"/>
                <a:ext cx="4572000" cy="894284"/>
              </a:xfrm>
              <a:prstGeom prst="rect">
                <a:avLst/>
              </a:prstGeom>
              <a:blipFill>
                <a:blip r:embed="rId4"/>
                <a:stretch>
                  <a:fillRect/>
                </a:stretch>
              </a:blipFill>
            </p:spPr>
            <p:txBody>
              <a:bodyPr/>
              <a:lstStyle/>
              <a:p>
                <a:r>
                  <a:rPr lang="en-IL">
                    <a:noFill/>
                  </a:rPr>
                  <a:t> </a:t>
                </a:r>
              </a:p>
            </p:txBody>
          </p:sp>
        </mc:Fallback>
      </mc:AlternateContent>
      <p:sp>
        <p:nvSpPr>
          <p:cNvPr id="3" name="Rectangle 2">
            <a:extLst>
              <a:ext uri="{FF2B5EF4-FFF2-40B4-BE49-F238E27FC236}">
                <a16:creationId xmlns:a16="http://schemas.microsoft.com/office/drawing/2014/main" id="{05EABF12-1341-A190-6B49-649882E7E76E}"/>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380120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6EF63C2E-BF3B-4887-5750-E700DA2AEBD8}"/>
              </a:ext>
            </a:extLst>
          </p:cNvPr>
          <p:cNvSpPr/>
          <p:nvPr/>
        </p:nvSpPr>
        <p:spPr bwMode="auto">
          <a:xfrm>
            <a:off x="2051720" y="5085184"/>
            <a:ext cx="4566778" cy="11521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Amdahl's Law</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323528" y="1916832"/>
            <a:ext cx="8712968" cy="7092326"/>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For example:</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We can increase the problem size by doubling the grid dimensions and halving the time step. This results in four times the number of grid points and twice the number of time steps. The timings then look like:</a:t>
            </a: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b="0" dirty="0">
              <a:solidFill>
                <a:srgbClr val="212529"/>
              </a:solidFill>
              <a:effectLst/>
              <a:latin typeface="LM Roman 10" pitchFamily="2" charset="77"/>
            </a:endParaRPr>
          </a:p>
          <a:p>
            <a:pPr>
              <a:lnSpc>
                <a:spcPct val="120000"/>
              </a:lnSpc>
              <a:spcAft>
                <a:spcPts val="600"/>
              </a:spcAft>
            </a:pPr>
            <a:endParaRPr lang="en-US" b="0" dirty="0">
              <a:solidFill>
                <a:srgbClr val="212529"/>
              </a:solidFill>
              <a:latin typeface="LM Roman 10" pitchFamily="2" charset="77"/>
            </a:endParaRPr>
          </a:p>
          <a:p>
            <a:pPr>
              <a:lnSpc>
                <a:spcPct val="120000"/>
              </a:lnSpc>
              <a:spcAft>
                <a:spcPts val="600"/>
              </a:spcAft>
            </a:pPr>
            <a:endParaRPr lang="en-US" b="0" dirty="0">
              <a:solidFill>
                <a:srgbClr val="212529"/>
              </a:solidFill>
              <a:effectLst/>
              <a:latin typeface="LM Roman 10" pitchFamily="2" charset="77"/>
            </a:endParaRPr>
          </a:p>
          <a:p>
            <a:pPr marL="285750" indent="-285750">
              <a:lnSpc>
                <a:spcPct val="120000"/>
              </a:lnSpc>
              <a:spcAft>
                <a:spcPts val="600"/>
              </a:spcAft>
              <a:buFont typeface="Arial" panose="020B0604020202020204" pitchFamily="34" charset="0"/>
              <a:buChar char="•"/>
            </a:pPr>
            <a:endParaRPr lang="en-US" b="0" dirty="0">
              <a:solidFill>
                <a:srgbClr val="212529"/>
              </a:solidFill>
              <a:latin typeface="LM Roman 10" pitchFamily="2" charset="77"/>
            </a:endParaRPr>
          </a:p>
          <a:p>
            <a:pPr marL="285750" indent="-285750">
              <a:lnSpc>
                <a:spcPct val="120000"/>
              </a:lnSpc>
              <a:spcAft>
                <a:spcPts val="600"/>
              </a:spcAft>
              <a:buFont typeface="Arial" panose="020B0604020202020204" pitchFamily="34" charset="0"/>
              <a:buChar char="•"/>
            </a:pPr>
            <a:endParaRPr lang="en-US" b="0" dirty="0">
              <a:solidFill>
                <a:srgbClr val="212529"/>
              </a:solidFill>
              <a:effectLst/>
              <a:latin typeface="LM Roman 10" pitchFamily="2" charset="77"/>
            </a:endParaRPr>
          </a:p>
          <a:p>
            <a:pPr>
              <a:lnSpc>
                <a:spcPct val="120000"/>
              </a:lnSpc>
              <a:spcAft>
                <a:spcPts val="600"/>
              </a:spcAft>
            </a:pPr>
            <a:endParaRPr lang="en-US" b="0" dirty="0">
              <a:solidFill>
                <a:srgbClr val="212529"/>
              </a:solidFill>
              <a:effectLst/>
              <a:latin typeface="LM Roman 10" pitchFamily="2" charset="77"/>
            </a:endParaRPr>
          </a:p>
          <a:p>
            <a:pPr>
              <a:lnSpc>
                <a:spcPct val="120000"/>
              </a:lnSpc>
              <a:spcAft>
                <a:spcPts val="600"/>
              </a:spcAft>
            </a:pPr>
            <a:endParaRPr lang="en-US" b="0" dirty="0">
              <a:solidFill>
                <a:srgbClr val="212529"/>
              </a:solidFill>
              <a:effectLst/>
              <a:latin typeface="LM Roman 10" pitchFamily="2" charset="77"/>
            </a:endParaRPr>
          </a:p>
          <a:p>
            <a:pPr>
              <a:lnSpc>
                <a:spcPct val="120000"/>
              </a:lnSpc>
              <a:spcAft>
                <a:spcPts val="600"/>
              </a:spcAft>
            </a:pPr>
            <a:endParaRPr lang="en-US" b="0" dirty="0">
              <a:solidFill>
                <a:srgbClr val="212529"/>
              </a:solidFill>
              <a:effectLst/>
              <a:latin typeface="LM Roman 10" pitchFamily="2" charset="77"/>
            </a:endParaRPr>
          </a:p>
          <a:p>
            <a:pPr marL="285750" indent="-285750">
              <a:lnSpc>
                <a:spcPct val="120000"/>
              </a:lnSpc>
              <a:spcAft>
                <a:spcPts val="600"/>
              </a:spcAft>
              <a:buFont typeface="Arial" panose="020B0604020202020204" pitchFamily="34" charset="0"/>
              <a:buChar char="•"/>
            </a:pPr>
            <a:endParaRPr lang="en-US" b="0" dirty="0">
              <a:solidFill>
                <a:srgbClr val="212529"/>
              </a:solidFill>
              <a:latin typeface="LM Roman 10" pitchFamily="2" charset="77"/>
            </a:endParaRPr>
          </a:p>
        </p:txBody>
      </p:sp>
      <p:sp>
        <p:nvSpPr>
          <p:cNvPr id="3" name="תיבת טקסט 2">
            <a:extLst>
              <a:ext uri="{FF2B5EF4-FFF2-40B4-BE49-F238E27FC236}">
                <a16:creationId xmlns:a16="http://schemas.microsoft.com/office/drawing/2014/main" id="{25C743F9-633B-37FD-BB14-CAB39F07513D}"/>
              </a:ext>
            </a:extLst>
          </p:cNvPr>
          <p:cNvSpPr txBox="1"/>
          <p:nvPr/>
        </p:nvSpPr>
        <p:spPr>
          <a:xfrm>
            <a:off x="2370026" y="5085184"/>
            <a:ext cx="5040560" cy="1135183"/>
          </a:xfrm>
          <a:prstGeom prst="rect">
            <a:avLst/>
          </a:prstGeom>
          <a:noFill/>
        </p:spPr>
        <p:txBody>
          <a:bodyPr wrap="square" rtlCol="1">
            <a:spAutoFit/>
          </a:bodyPr>
          <a:lstStyle/>
          <a:p>
            <a:pPr>
              <a:lnSpc>
                <a:spcPct val="130000"/>
              </a:lnSpc>
            </a:pPr>
            <a:r>
              <a:rPr lang="en-US" b="0" dirty="0">
                <a:latin typeface="LM Roman 10" pitchFamily="2" charset="77"/>
              </a:rPr>
              <a:t>2D Grid Calculations:</a:t>
            </a:r>
          </a:p>
          <a:p>
            <a:pPr>
              <a:lnSpc>
                <a:spcPct val="130000"/>
              </a:lnSpc>
            </a:pPr>
            <a:r>
              <a:rPr lang="en-US" b="0" dirty="0">
                <a:latin typeface="LM Roman 10" pitchFamily="2" charset="77"/>
              </a:rPr>
              <a:t>Parallel fraction: 680 seconds, 97.84%</a:t>
            </a:r>
          </a:p>
          <a:p>
            <a:pPr>
              <a:lnSpc>
                <a:spcPct val="130000"/>
              </a:lnSpc>
            </a:pPr>
            <a:r>
              <a:rPr lang="en-US" b="0" dirty="0">
                <a:latin typeface="LM Roman 10" pitchFamily="2" charset="77"/>
              </a:rPr>
              <a:t>Serial fraction: 15 seconds, 2.16%</a:t>
            </a:r>
            <a:endParaRPr lang="he-IL" b="0" dirty="0">
              <a:latin typeface="LM Roman 10" pitchFamily="2" charset="77"/>
            </a:endParaRPr>
          </a:p>
        </p:txBody>
      </p:sp>
      <p:sp>
        <p:nvSpPr>
          <p:cNvPr id="4" name="מלבן 3">
            <a:extLst>
              <a:ext uri="{FF2B5EF4-FFF2-40B4-BE49-F238E27FC236}">
                <a16:creationId xmlns:a16="http://schemas.microsoft.com/office/drawing/2014/main" id="{641D4FBC-EED0-04F3-D456-C5DBB0348F9A}"/>
              </a:ext>
            </a:extLst>
          </p:cNvPr>
          <p:cNvSpPr/>
          <p:nvPr/>
        </p:nvSpPr>
        <p:spPr bwMode="auto">
          <a:xfrm>
            <a:off x="2123728" y="2348880"/>
            <a:ext cx="4032448" cy="11521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sp>
        <p:nvSpPr>
          <p:cNvPr id="6" name="תיבת טקסט 5">
            <a:extLst>
              <a:ext uri="{FF2B5EF4-FFF2-40B4-BE49-F238E27FC236}">
                <a16:creationId xmlns:a16="http://schemas.microsoft.com/office/drawing/2014/main" id="{572715DC-DF80-3E81-3959-B63D2A7E0FC7}"/>
              </a:ext>
            </a:extLst>
          </p:cNvPr>
          <p:cNvSpPr txBox="1"/>
          <p:nvPr/>
        </p:nvSpPr>
        <p:spPr>
          <a:xfrm>
            <a:off x="2411760" y="2365825"/>
            <a:ext cx="5040560" cy="1135183"/>
          </a:xfrm>
          <a:prstGeom prst="rect">
            <a:avLst/>
          </a:prstGeom>
          <a:noFill/>
        </p:spPr>
        <p:txBody>
          <a:bodyPr wrap="square" rtlCol="1">
            <a:spAutoFit/>
          </a:bodyPr>
          <a:lstStyle/>
          <a:p>
            <a:pPr>
              <a:lnSpc>
                <a:spcPct val="130000"/>
              </a:lnSpc>
            </a:pPr>
            <a:r>
              <a:rPr lang="en-US" b="0" dirty="0">
                <a:latin typeface="LM Roman 10" pitchFamily="2" charset="77"/>
              </a:rPr>
              <a:t>2D Grid Calculations:</a:t>
            </a:r>
          </a:p>
          <a:p>
            <a:pPr>
              <a:lnSpc>
                <a:spcPct val="130000"/>
              </a:lnSpc>
            </a:pPr>
            <a:r>
              <a:rPr lang="en-US" b="0" dirty="0">
                <a:latin typeface="LM Roman 10" pitchFamily="2" charset="77"/>
              </a:rPr>
              <a:t>Parallel fraction: 85 seconds, 85%</a:t>
            </a:r>
          </a:p>
          <a:p>
            <a:pPr>
              <a:lnSpc>
                <a:spcPct val="130000"/>
              </a:lnSpc>
            </a:pPr>
            <a:r>
              <a:rPr lang="en-US" b="0" dirty="0">
                <a:latin typeface="LM Roman 10" pitchFamily="2" charset="77"/>
              </a:rPr>
              <a:t>Serial fraction: 15 seconds, 15%</a:t>
            </a:r>
            <a:endParaRPr lang="he-IL" b="0" dirty="0">
              <a:latin typeface="LM Roman 10" pitchFamily="2" charset="77"/>
            </a:endParaRPr>
          </a:p>
        </p:txBody>
      </p:sp>
      <p:sp>
        <p:nvSpPr>
          <p:cNvPr id="8" name="Rectangle 2">
            <a:extLst>
              <a:ext uri="{FF2B5EF4-FFF2-40B4-BE49-F238E27FC236}">
                <a16:creationId xmlns:a16="http://schemas.microsoft.com/office/drawing/2014/main" id="{AD992B1D-472E-E1F9-D925-AAA3756EE68F}"/>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3757188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Parallel Overhead</a:t>
            </a:r>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403E4337-BFFB-DB33-0E63-671E3572CA78}"/>
                  </a:ext>
                </a:extLst>
              </p:cNvPr>
              <p:cNvSpPr txBox="1"/>
              <p:nvPr/>
            </p:nvSpPr>
            <p:spPr>
              <a:xfrm>
                <a:off x="467544" y="2060848"/>
                <a:ext cx="6390456" cy="2082493"/>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The parallel overhead would appear as a new term that grows with the number of processors:</a:t>
                </a:r>
              </a:p>
              <a:p>
                <a:pP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sz="2000" b="0" i="1">
                              <a:solidFill>
                                <a:srgbClr val="212529"/>
                              </a:solidFill>
                              <a:latin typeface="Cambria Math" panose="02040503050406030204" pitchFamily="18" charset="0"/>
                            </a:rPr>
                          </m:ctrlPr>
                        </m:sSubPr>
                        <m:e>
                          <m:r>
                            <a:rPr lang="en-US" sz="2000" b="0">
                              <a:solidFill>
                                <a:srgbClr val="212529"/>
                              </a:solidFill>
                              <a:latin typeface="Cambria Math" panose="02040503050406030204" pitchFamily="18" charset="0"/>
                            </a:rPr>
                            <m:t>𝑇</m:t>
                          </m:r>
                        </m:e>
                        <m:sub>
                          <m:r>
                            <a:rPr lang="en-US" sz="2000" b="0">
                              <a:solidFill>
                                <a:srgbClr val="212529"/>
                              </a:solidFill>
                              <a:latin typeface="Cambria Math" panose="02040503050406030204" pitchFamily="18" charset="0"/>
                            </a:rPr>
                            <m:t>𝑝</m:t>
                          </m:r>
                        </m:sub>
                      </m:sSub>
                      <m:r>
                        <a:rPr lang="en-US" sz="2000" b="0">
                          <a:solidFill>
                            <a:srgbClr val="212529"/>
                          </a:solidFill>
                          <a:latin typeface="Cambria Math" panose="02040503050406030204" pitchFamily="18" charset="0"/>
                        </a:rPr>
                        <m:t>=(</m:t>
                      </m:r>
                      <m:r>
                        <a:rPr lang="en-US" sz="2000" b="0">
                          <a:solidFill>
                            <a:srgbClr val="212529"/>
                          </a:solidFill>
                          <a:latin typeface="Cambria Math" panose="02040503050406030204" pitchFamily="18" charset="0"/>
                        </a:rPr>
                        <m:t>𝛼</m:t>
                      </m:r>
                      <m:r>
                        <a:rPr lang="en-US" sz="2000" b="0">
                          <a:solidFill>
                            <a:srgbClr val="212529"/>
                          </a:solidFill>
                          <a:latin typeface="Cambria Math" panose="02040503050406030204" pitchFamily="18" charset="0"/>
                        </a:rPr>
                        <m:t>+</m:t>
                      </m:r>
                      <m:r>
                        <a:rPr lang="en-US" sz="2000" b="0">
                          <a:solidFill>
                            <a:srgbClr val="212529"/>
                          </a:solidFill>
                          <a:latin typeface="Cambria Math" panose="02040503050406030204" pitchFamily="18" charset="0"/>
                        </a:rPr>
                        <m:t>𝛾</m:t>
                      </m:r>
                      <m:r>
                        <a:rPr lang="en-US" sz="2000" b="0">
                          <a:solidFill>
                            <a:srgbClr val="212529"/>
                          </a:solidFill>
                          <a:latin typeface="Cambria Math" panose="02040503050406030204" pitchFamily="18" charset="0"/>
                        </a:rPr>
                        <m:t>∙</m:t>
                      </m:r>
                      <m:r>
                        <a:rPr lang="en-US" sz="2000" b="0">
                          <a:solidFill>
                            <a:srgbClr val="212529"/>
                          </a:solidFill>
                          <a:latin typeface="Cambria Math" panose="02040503050406030204" pitchFamily="18" charset="0"/>
                        </a:rPr>
                        <m:t>𝑝</m:t>
                      </m:r>
                      <m:r>
                        <a:rPr lang="en-US" sz="2000" b="0">
                          <a:solidFill>
                            <a:srgbClr val="212529"/>
                          </a:solidFill>
                          <a:latin typeface="Cambria Math" panose="02040503050406030204" pitchFamily="18" charset="0"/>
                        </a:rPr>
                        <m:t>)∙</m:t>
                      </m:r>
                      <m:sSub>
                        <m:sSubPr>
                          <m:ctrlPr>
                            <a:rPr lang="en-US" sz="2000" b="0" i="1">
                              <a:solidFill>
                                <a:srgbClr val="212529"/>
                              </a:solidFill>
                              <a:latin typeface="Cambria Math" panose="02040503050406030204" pitchFamily="18" charset="0"/>
                            </a:rPr>
                          </m:ctrlPr>
                        </m:sSubPr>
                        <m:e>
                          <m:r>
                            <a:rPr lang="en-US" sz="2000" b="0">
                              <a:solidFill>
                                <a:srgbClr val="212529"/>
                              </a:solidFill>
                              <a:latin typeface="Cambria Math" panose="02040503050406030204" pitchFamily="18" charset="0"/>
                            </a:rPr>
                            <m:t>𝑇</m:t>
                          </m:r>
                        </m:e>
                        <m:sub>
                          <m:r>
                            <a:rPr lang="en-US" sz="2000" b="0">
                              <a:solidFill>
                                <a:srgbClr val="212529"/>
                              </a:solidFill>
                              <a:latin typeface="Cambria Math" panose="02040503050406030204" pitchFamily="18" charset="0"/>
                            </a:rPr>
                            <m:t>𝑠</m:t>
                          </m:r>
                        </m:sub>
                      </m:sSub>
                      <m:r>
                        <a:rPr lang="en-US" sz="2000" b="0">
                          <a:solidFill>
                            <a:srgbClr val="212529"/>
                          </a:solidFill>
                          <a:latin typeface="Cambria Math" panose="02040503050406030204" pitchFamily="18" charset="0"/>
                        </a:rPr>
                        <m:t>+(</m:t>
                      </m:r>
                      <m:r>
                        <a:rPr lang="en-US" sz="2000" b="0">
                          <a:solidFill>
                            <a:srgbClr val="212529"/>
                          </a:solidFill>
                          <a:latin typeface="Cambria Math" panose="02040503050406030204" pitchFamily="18" charset="0"/>
                        </a:rPr>
                        <m:t>1</m:t>
                      </m:r>
                      <m:r>
                        <a:rPr lang="en-US" sz="2000" b="0">
                          <a:solidFill>
                            <a:srgbClr val="212529"/>
                          </a:solidFill>
                          <a:latin typeface="Cambria Math" panose="02040503050406030204" pitchFamily="18" charset="0"/>
                        </a:rPr>
                        <m:t>−</m:t>
                      </m:r>
                      <m:r>
                        <a:rPr lang="en-US" sz="2000" b="0">
                          <a:solidFill>
                            <a:srgbClr val="212529"/>
                          </a:solidFill>
                          <a:latin typeface="Cambria Math" panose="02040503050406030204" pitchFamily="18" charset="0"/>
                        </a:rPr>
                        <m:t>𝛼</m:t>
                      </m:r>
                      <m:r>
                        <a:rPr lang="en-US" sz="2000" b="0">
                          <a:solidFill>
                            <a:srgbClr val="212529"/>
                          </a:solidFill>
                          <a:latin typeface="Cambria Math" panose="02040503050406030204" pitchFamily="18" charset="0"/>
                        </a:rPr>
                        <m:t>)∙</m:t>
                      </m:r>
                      <m:f>
                        <m:fPr>
                          <m:ctrlPr>
                            <a:rPr lang="en-US" sz="2000" b="0" i="1">
                              <a:solidFill>
                                <a:srgbClr val="212529"/>
                              </a:solidFill>
                              <a:latin typeface="Cambria Math" panose="02040503050406030204" pitchFamily="18" charset="0"/>
                            </a:rPr>
                          </m:ctrlPr>
                        </m:fPr>
                        <m:num>
                          <m:sSub>
                            <m:sSubPr>
                              <m:ctrlPr>
                                <a:rPr lang="en-US" sz="2000" b="0" i="1">
                                  <a:solidFill>
                                    <a:srgbClr val="212529"/>
                                  </a:solidFill>
                                  <a:latin typeface="Cambria Math" panose="02040503050406030204" pitchFamily="18" charset="0"/>
                                </a:rPr>
                              </m:ctrlPr>
                            </m:sSubPr>
                            <m:e>
                              <m:r>
                                <a:rPr lang="en-US" sz="2000" b="0">
                                  <a:solidFill>
                                    <a:srgbClr val="212529"/>
                                  </a:solidFill>
                                  <a:latin typeface="Cambria Math" panose="02040503050406030204" pitchFamily="18" charset="0"/>
                                </a:rPr>
                                <m:t>𝑇</m:t>
                              </m:r>
                            </m:e>
                            <m:sub>
                              <m:r>
                                <a:rPr lang="en-US" sz="2000" b="0">
                                  <a:solidFill>
                                    <a:srgbClr val="212529"/>
                                  </a:solidFill>
                                  <a:latin typeface="Cambria Math" panose="02040503050406030204" pitchFamily="18" charset="0"/>
                                </a:rPr>
                                <m:t>𝑠</m:t>
                              </m:r>
                            </m:sub>
                          </m:sSub>
                        </m:num>
                        <m:den>
                          <m:r>
                            <a:rPr lang="en-US" sz="2000" b="0">
                              <a:solidFill>
                                <a:srgbClr val="212529"/>
                              </a:solidFill>
                              <a:latin typeface="Cambria Math" panose="02040503050406030204" pitchFamily="18" charset="0"/>
                            </a:rPr>
                            <m:t>𝑝</m:t>
                          </m:r>
                        </m:den>
                      </m:f>
                    </m:oMath>
                  </m:oMathPara>
                </a14:m>
                <a:endParaRPr lang="en-US" sz="2000" b="0" dirty="0">
                  <a:solidFill>
                    <a:srgbClr val="212529"/>
                  </a:solidFill>
                  <a:latin typeface="LM Roman 10" pitchFamily="2" charset="77"/>
                  <a:cs typeface="Calibri" panose="020F0502020204030204" pitchFamily="34" charset="0"/>
                </a:endParaRPr>
              </a:p>
              <a:p>
                <a:pPr>
                  <a:lnSpc>
                    <a:spcPct val="120000"/>
                  </a:lnSpc>
                  <a:spcAft>
                    <a:spcPts val="600"/>
                  </a:spcAft>
                </a:pPr>
                <a:r>
                  <a:rPr lang="en-US" sz="2000" b="0" dirty="0">
                    <a:solidFill>
                      <a:srgbClr val="212529"/>
                    </a:solidFill>
                    <a:latin typeface="LM Roman 10" pitchFamily="2" charset="77"/>
                    <a:cs typeface="Calibri" panose="020F0502020204030204" pitchFamily="34" charset="0"/>
                  </a:rPr>
                  <a:t>where we model the overhead as a small constant </a:t>
                </a:r>
                <a14:m>
                  <m:oMath xmlns:m="http://schemas.openxmlformats.org/officeDocument/2006/math">
                    <m:r>
                      <a:rPr lang="en-US" sz="2000" b="0">
                        <a:solidFill>
                          <a:srgbClr val="212529"/>
                        </a:solidFill>
                        <a:latin typeface="Cambria Math" panose="02040503050406030204" pitchFamily="18" charset="0"/>
                      </a:rPr>
                      <m:t>𝛾</m:t>
                    </m:r>
                  </m:oMath>
                </a14:m>
                <a:r>
                  <a:rPr lang="en-US" sz="2000" b="0" dirty="0">
                    <a:solidFill>
                      <a:srgbClr val="212529"/>
                    </a:solidFill>
                    <a:latin typeface="LM Roman 10" pitchFamily="2" charset="77"/>
                    <a:cs typeface="Calibri" panose="020F0502020204030204" pitchFamily="34" charset="0"/>
                  </a:rPr>
                  <a:t>.</a:t>
                </a:r>
              </a:p>
            </p:txBody>
          </p:sp>
        </mc:Choice>
        <mc:Fallback xmlns="">
          <p:sp>
            <p:nvSpPr>
              <p:cNvPr id="6" name="תיבת טקסט 5">
                <a:extLst>
                  <a:ext uri="{FF2B5EF4-FFF2-40B4-BE49-F238E27FC236}">
                    <a16:creationId xmlns:a16="http://schemas.microsoft.com/office/drawing/2014/main" id="{403E4337-BFFB-DB33-0E63-671E3572CA78}"/>
                  </a:ext>
                </a:extLst>
              </p:cNvPr>
              <p:cNvSpPr txBox="1">
                <a:spLocks noRot="1" noChangeAspect="1" noMove="1" noResize="1" noEditPoints="1" noAdjustHandles="1" noChangeArrowheads="1" noChangeShapeType="1" noTextEdit="1"/>
              </p:cNvSpPr>
              <p:nvPr/>
            </p:nvSpPr>
            <p:spPr>
              <a:xfrm>
                <a:off x="467544" y="2060848"/>
                <a:ext cx="6390456" cy="2082493"/>
              </a:xfrm>
              <a:prstGeom prst="rect">
                <a:avLst/>
              </a:prstGeom>
              <a:blipFill>
                <a:blip r:embed="rId3"/>
                <a:stretch>
                  <a:fillRect l="-992" b="-4242"/>
                </a:stretch>
              </a:blipFill>
            </p:spPr>
            <p:txBody>
              <a:bodyPr/>
              <a:lstStyle/>
              <a:p>
                <a:r>
                  <a:rPr lang="en-IL">
                    <a:noFill/>
                  </a:rPr>
                  <a:t> </a:t>
                </a:r>
              </a:p>
            </p:txBody>
          </p:sp>
        </mc:Fallback>
      </mc:AlternateContent>
      <p:sp>
        <p:nvSpPr>
          <p:cNvPr id="2" name="Rectangle 2">
            <a:extLst>
              <a:ext uri="{FF2B5EF4-FFF2-40B4-BE49-F238E27FC236}">
                <a16:creationId xmlns:a16="http://schemas.microsoft.com/office/drawing/2014/main" id="{3A3AA8A9-F43C-B40E-8272-75C894026335}"/>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320497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Parallel Overhead</a:t>
            </a:r>
          </a:p>
        </p:txBody>
      </p:sp>
      <p:pic>
        <p:nvPicPr>
          <p:cNvPr id="4" name="תמונה 3">
            <a:extLst>
              <a:ext uri="{FF2B5EF4-FFF2-40B4-BE49-F238E27FC236}">
                <a16:creationId xmlns:a16="http://schemas.microsoft.com/office/drawing/2014/main" id="{0FC0B914-847A-EC72-46E5-EDE44DC3B142}"/>
              </a:ext>
            </a:extLst>
          </p:cNvPr>
          <p:cNvPicPr>
            <a:picLocks noChangeAspect="1"/>
          </p:cNvPicPr>
          <p:nvPr/>
        </p:nvPicPr>
        <p:blipFill>
          <a:blip r:embed="rId3"/>
          <a:stretch>
            <a:fillRect/>
          </a:stretch>
        </p:blipFill>
        <p:spPr>
          <a:xfrm>
            <a:off x="2123728" y="2708920"/>
            <a:ext cx="4543441" cy="3415414"/>
          </a:xfrm>
          <a:prstGeom prst="rect">
            <a:avLst/>
          </a:prstGeom>
        </p:spPr>
      </p:pic>
      <p:sp>
        <p:nvSpPr>
          <p:cNvPr id="7" name="תיבת טקסט 6">
            <a:extLst>
              <a:ext uri="{FF2B5EF4-FFF2-40B4-BE49-F238E27FC236}">
                <a16:creationId xmlns:a16="http://schemas.microsoft.com/office/drawing/2014/main" id="{5E151272-AA34-C68C-2A50-BC0FBD70BF6D}"/>
              </a:ext>
            </a:extLst>
          </p:cNvPr>
          <p:cNvSpPr txBox="1"/>
          <p:nvPr/>
        </p:nvSpPr>
        <p:spPr>
          <a:xfrm>
            <a:off x="1259632" y="2132856"/>
            <a:ext cx="6336704" cy="734945"/>
          </a:xfrm>
          <a:prstGeom prst="rect">
            <a:avLst/>
          </a:prstGeom>
          <a:noFill/>
        </p:spPr>
        <p:txBody>
          <a:bodyPr wrap="square">
            <a:spAutoFit/>
          </a:bodyPr>
          <a:lstStyle/>
          <a:p>
            <a:pPr algn="ctr">
              <a:lnSpc>
                <a:spcPct val="120000"/>
              </a:lnSpc>
              <a:spcAft>
                <a:spcPts val="600"/>
              </a:spcAft>
            </a:pPr>
            <a:r>
              <a:rPr lang="en-US" b="0" dirty="0">
                <a:solidFill>
                  <a:srgbClr val="212529"/>
                </a:solidFill>
                <a:latin typeface="LM Roman 10" pitchFamily="2" charset="77"/>
                <a:cs typeface="Calibri" panose="020F0502020204030204" pitchFamily="34" charset="0"/>
              </a:rPr>
              <a:t>Speedup as a function of the number of processors with a parallel overhead term:</a:t>
            </a:r>
          </a:p>
        </p:txBody>
      </p:sp>
      <p:sp>
        <p:nvSpPr>
          <p:cNvPr id="8" name="תיבת טקסט 7">
            <a:extLst>
              <a:ext uri="{FF2B5EF4-FFF2-40B4-BE49-F238E27FC236}">
                <a16:creationId xmlns:a16="http://schemas.microsoft.com/office/drawing/2014/main" id="{8BD45D0E-4C53-71BC-E5A0-39AD088AD014}"/>
              </a:ext>
            </a:extLst>
          </p:cNvPr>
          <p:cNvSpPr txBox="1"/>
          <p:nvPr/>
        </p:nvSpPr>
        <p:spPr>
          <a:xfrm>
            <a:off x="2411760" y="6021288"/>
            <a:ext cx="6984776" cy="261610"/>
          </a:xfrm>
          <a:prstGeom prst="rect">
            <a:avLst/>
          </a:prstGeom>
          <a:noFill/>
        </p:spPr>
        <p:txBody>
          <a:bodyPr wrap="square">
            <a:spAutoFit/>
          </a:bodyPr>
          <a:lstStyle/>
          <a:p>
            <a:r>
              <a:rPr lang="en-US" sz="1100" b="0" dirty="0">
                <a:solidFill>
                  <a:srgbClr val="212529"/>
                </a:solidFill>
                <a:latin typeface="LM Roman 10" pitchFamily="2" charset="77"/>
              </a:rPr>
              <a:t>Figure 2.3 from “The OpenMP Common Core”</a:t>
            </a:r>
            <a:endParaRPr lang="he-IL" sz="1100" b="0" dirty="0">
              <a:solidFill>
                <a:srgbClr val="212529"/>
              </a:solidFill>
              <a:latin typeface="LM Roman 10" pitchFamily="2" charset="77"/>
            </a:endParaRPr>
          </a:p>
        </p:txBody>
      </p:sp>
      <p:sp>
        <p:nvSpPr>
          <p:cNvPr id="2" name="Rectangle 2">
            <a:extLst>
              <a:ext uri="{FF2B5EF4-FFF2-40B4-BE49-F238E27FC236}">
                <a16:creationId xmlns:a16="http://schemas.microsoft.com/office/drawing/2014/main" id="{DBB92F39-A378-500D-37AB-50BC97FA2486}"/>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945505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Scalability</a:t>
            </a: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341784" y="2100743"/>
            <a:ext cx="6638438" cy="540763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ability of a parallel program's performance to scale is a result of a number of interrelated factors.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algorithm may have inherent limits to scalability.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Hardware factors play a significant role in scalability (memory-CPU bus bandwidth, communications network bandwidth, amount of memory, processor clock speed,…).</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Parallel support libraries and subsystems software can limit scalability independent of your application.</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pic>
        <p:nvPicPr>
          <p:cNvPr id="8" name="תמונה 7">
            <a:extLst>
              <a:ext uri="{FF2B5EF4-FFF2-40B4-BE49-F238E27FC236}">
                <a16:creationId xmlns:a16="http://schemas.microsoft.com/office/drawing/2014/main" id="{DCDDD2BE-D703-01CB-F8A2-D9FB316B8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312" y="2946327"/>
            <a:ext cx="1481982" cy="1634801"/>
          </a:xfrm>
          <a:prstGeom prst="rect">
            <a:avLst/>
          </a:prstGeom>
        </p:spPr>
      </p:pic>
      <p:sp>
        <p:nvSpPr>
          <p:cNvPr id="3" name="Rectangle 2">
            <a:extLst>
              <a:ext uri="{FF2B5EF4-FFF2-40B4-BE49-F238E27FC236}">
                <a16:creationId xmlns:a16="http://schemas.microsoft.com/office/drawing/2014/main" id="{C1717F5D-E590-9360-79D4-97EEBD251B15}"/>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33657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41F8BFE-1B54-622B-7E29-41FE1E8E4C60}"/>
              </a:ext>
            </a:extLst>
          </p:cNvPr>
          <p:cNvSpPr txBox="1"/>
          <p:nvPr/>
        </p:nvSpPr>
        <p:spPr>
          <a:xfrm>
            <a:off x="899592" y="836712"/>
            <a:ext cx="4572000" cy="523220"/>
          </a:xfrm>
          <a:prstGeom prst="rect">
            <a:avLst/>
          </a:prstGeom>
          <a:noFill/>
        </p:spPr>
        <p:txBody>
          <a:bodyPr wrap="square">
            <a:spAutoFit/>
          </a:bodyPr>
          <a:lstStyle/>
          <a:p>
            <a:r>
              <a:rPr lang="en-US" sz="2800" b="0" dirty="0">
                <a:solidFill>
                  <a:srgbClr val="5D5D5D"/>
                </a:solidFill>
                <a:latin typeface="LM Roman 10" pitchFamily="2" charset="77"/>
                <a:ea typeface="+mj-ea"/>
                <a:cs typeface="Calibri" panose="020F0502020204030204" pitchFamily="34" charset="0"/>
              </a:rPr>
              <a:t>Course literature (extra)</a:t>
            </a:r>
            <a:endParaRPr lang="he-IL" sz="2800" b="0" dirty="0">
              <a:solidFill>
                <a:srgbClr val="5D5D5D"/>
              </a:solidFill>
              <a:latin typeface="LM Roman 10" pitchFamily="2" charset="77"/>
              <a:ea typeface="+mj-ea"/>
              <a:cs typeface="Calibri" panose="020F0502020204030204" pitchFamily="34" charset="0"/>
            </a:endParaRPr>
          </a:p>
        </p:txBody>
      </p:sp>
      <p:pic>
        <p:nvPicPr>
          <p:cNvPr id="6" name="Picture 5" descr="Graphical user interface&#10;&#10;Description automatically generated with low confidence">
            <a:extLst>
              <a:ext uri="{FF2B5EF4-FFF2-40B4-BE49-F238E27FC236}">
                <a16:creationId xmlns:a16="http://schemas.microsoft.com/office/drawing/2014/main" id="{CAB1A84C-23FB-9D71-7026-F8145F8DC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41076"/>
            <a:ext cx="3033077" cy="4117578"/>
          </a:xfrm>
          <a:prstGeom prst="rect">
            <a:avLst/>
          </a:prstGeom>
        </p:spPr>
      </p:pic>
      <p:pic>
        <p:nvPicPr>
          <p:cNvPr id="11" name="Picture 10" descr="A screenshot of a computer&#10;&#10;Description automatically generated with low confidence">
            <a:extLst>
              <a:ext uri="{FF2B5EF4-FFF2-40B4-BE49-F238E27FC236}">
                <a16:creationId xmlns:a16="http://schemas.microsoft.com/office/drawing/2014/main" id="{9EBCAE30-F9BE-38E5-674C-7B97A2395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1741076"/>
            <a:ext cx="2523262" cy="3077681"/>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1A0B2380-97E5-CE05-B6C9-2372A3DEF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1741076"/>
            <a:ext cx="2523262" cy="3064585"/>
          </a:xfrm>
          <a:prstGeom prst="rect">
            <a:avLst/>
          </a:prstGeom>
        </p:spPr>
      </p:pic>
      <p:sp>
        <p:nvSpPr>
          <p:cNvPr id="15" name="TextBox 14">
            <a:extLst>
              <a:ext uri="{FF2B5EF4-FFF2-40B4-BE49-F238E27FC236}">
                <a16:creationId xmlns:a16="http://schemas.microsoft.com/office/drawing/2014/main" id="{A15F2A0B-2A6E-F517-37AA-D73B17D9BDB1}"/>
              </a:ext>
            </a:extLst>
          </p:cNvPr>
          <p:cNvSpPr txBox="1"/>
          <p:nvPr/>
        </p:nvSpPr>
        <p:spPr>
          <a:xfrm>
            <a:off x="4154636" y="5199901"/>
            <a:ext cx="4579144" cy="369332"/>
          </a:xfrm>
          <a:prstGeom prst="rect">
            <a:avLst/>
          </a:prstGeom>
          <a:noFill/>
        </p:spPr>
        <p:txBody>
          <a:bodyPr wrap="square">
            <a:spAutoFit/>
          </a:bodyPr>
          <a:lstStyle/>
          <a:p>
            <a:r>
              <a:rPr lang="en-IL" dirty="0">
                <a:latin typeface="LM Roman 10" pitchFamily="2" charset="77"/>
              </a:rPr>
              <a:t>https://www.openmp.org/resources/</a:t>
            </a:r>
          </a:p>
        </p:txBody>
      </p:sp>
    </p:spTree>
    <p:extLst>
      <p:ext uri="{BB962C8B-B14F-4D97-AF65-F5344CB8AC3E}">
        <p14:creationId xmlns:p14="http://schemas.microsoft.com/office/powerpoint/2010/main" val="299617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23528"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Scalability (two types)</a:t>
            </a:r>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BCABB27D-4ADC-854B-CAB8-977D0A53C5A2}"/>
                  </a:ext>
                </a:extLst>
              </p:cNvPr>
              <p:cNvSpPr txBox="1"/>
              <p:nvPr/>
            </p:nvSpPr>
            <p:spPr>
              <a:xfrm>
                <a:off x="323528" y="2132856"/>
                <a:ext cx="5039649" cy="3914918"/>
              </a:xfrm>
              <a:prstGeom prst="rect">
                <a:avLst/>
              </a:prstGeom>
              <a:noFill/>
            </p:spPr>
            <p:txBody>
              <a:bodyPr wrap="square">
                <a:spAutoFit/>
              </a:bodyPr>
              <a:lstStyle/>
              <a:p>
                <a:pPr>
                  <a:lnSpc>
                    <a:spcPct val="120000"/>
                  </a:lnSpc>
                  <a:spcAft>
                    <a:spcPts val="600"/>
                  </a:spcAft>
                </a:pPr>
                <a:r>
                  <a:rPr lang="en-US" sz="2000" b="0" u="sng" dirty="0">
                    <a:solidFill>
                      <a:srgbClr val="212529"/>
                    </a:solidFill>
                    <a:effectLst/>
                    <a:latin typeface="LM Roman 10" pitchFamily="2" charset="77"/>
                    <a:cs typeface="Calibri" panose="020F0502020204030204" pitchFamily="34" charset="0"/>
                  </a:rPr>
                  <a:t>Strong scaling (Amdahl):</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The total problem size stays fixed as </a:t>
                </a:r>
                <a:r>
                  <a:rPr lang="en-US" sz="2000" b="0" u="sng" dirty="0">
                    <a:solidFill>
                      <a:srgbClr val="212529"/>
                    </a:solidFill>
                    <a:effectLst/>
                    <a:latin typeface="LM Roman 10" pitchFamily="2" charset="77"/>
                    <a:cs typeface="Calibri" panose="020F0502020204030204" pitchFamily="34" charset="0"/>
                  </a:rPr>
                  <a:t>more processors are added</a:t>
                </a:r>
                <a:r>
                  <a:rPr lang="en-US" sz="2000" b="0" dirty="0">
                    <a:solidFill>
                      <a:srgbClr val="212529"/>
                    </a:solidFill>
                    <a:effectLst/>
                    <a:latin typeface="LM Roman 10" pitchFamily="2" charset="77"/>
                    <a:cs typeface="Calibri" panose="020F0502020204030204" pitchFamily="34" charset="0"/>
                  </a:rPr>
                  <a:t>.</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Goal is to run the same problem size faster.</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Perfect scaling means problem is solved in 1/</a:t>
                </a:r>
                <a14:m>
                  <m:oMath xmlns:m="http://schemas.openxmlformats.org/officeDocument/2006/math">
                    <m:r>
                      <a:rPr lang="en-US" sz="2000" b="0" i="1" dirty="0" smtClean="0">
                        <a:solidFill>
                          <a:srgbClr val="212529"/>
                        </a:solidFill>
                        <a:effectLst/>
                        <a:latin typeface="Cambria Math" panose="02040503050406030204" pitchFamily="18" charset="0"/>
                      </a:rPr>
                      <m:t>𝑝</m:t>
                    </m:r>
                  </m:oMath>
                </a14:m>
                <a:r>
                  <a:rPr lang="en-US" sz="2000" b="0" dirty="0">
                    <a:solidFill>
                      <a:srgbClr val="212529"/>
                    </a:solidFill>
                    <a:effectLst/>
                    <a:latin typeface="LM Roman 10" pitchFamily="2" charset="77"/>
                    <a:cs typeface="Calibri" panose="020F0502020204030204" pitchFamily="34" charset="0"/>
                  </a:rPr>
                  <a:t> time (compared to serial).</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mc:Choice>
        <mc:Fallback xmlns="">
          <p:sp>
            <p:nvSpPr>
              <p:cNvPr id="6" name="תיבת טקסט 5">
                <a:extLst>
                  <a:ext uri="{FF2B5EF4-FFF2-40B4-BE49-F238E27FC236}">
                    <a16:creationId xmlns:a16="http://schemas.microsoft.com/office/drawing/2014/main" id="{BCABB27D-4ADC-854B-CAB8-977D0A53C5A2}"/>
                  </a:ext>
                </a:extLst>
              </p:cNvPr>
              <p:cNvSpPr txBox="1">
                <a:spLocks noRot="1" noChangeAspect="1" noMove="1" noResize="1" noEditPoints="1" noAdjustHandles="1" noChangeArrowheads="1" noChangeShapeType="1" noTextEdit="1"/>
              </p:cNvSpPr>
              <p:nvPr/>
            </p:nvSpPr>
            <p:spPr>
              <a:xfrm>
                <a:off x="323528" y="2132856"/>
                <a:ext cx="5039649" cy="3914918"/>
              </a:xfrm>
              <a:prstGeom prst="rect">
                <a:avLst/>
              </a:prstGeom>
              <a:blipFill>
                <a:blip r:embed="rId3"/>
                <a:stretch>
                  <a:fillRect l="-1256"/>
                </a:stretch>
              </a:blipFill>
            </p:spPr>
            <p:txBody>
              <a:bodyPr/>
              <a:lstStyle/>
              <a:p>
                <a:r>
                  <a:rPr lang="en-IL">
                    <a:noFill/>
                  </a:rPr>
                  <a:t> </a:t>
                </a:r>
              </a:p>
            </p:txBody>
          </p:sp>
        </mc:Fallback>
      </mc:AlternateContent>
      <p:pic>
        <p:nvPicPr>
          <p:cNvPr id="17" name="תמונה 16">
            <a:extLst>
              <a:ext uri="{FF2B5EF4-FFF2-40B4-BE49-F238E27FC236}">
                <a16:creationId xmlns:a16="http://schemas.microsoft.com/office/drawing/2014/main" id="{3C6A69D6-CC33-E897-D832-37C26A148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098" y="2492896"/>
            <a:ext cx="3631390" cy="2880320"/>
          </a:xfrm>
          <a:prstGeom prst="rect">
            <a:avLst/>
          </a:prstGeom>
        </p:spPr>
      </p:pic>
      <p:sp>
        <p:nvSpPr>
          <p:cNvPr id="3" name="Rectangle 2">
            <a:extLst>
              <a:ext uri="{FF2B5EF4-FFF2-40B4-BE49-F238E27FC236}">
                <a16:creationId xmlns:a16="http://schemas.microsoft.com/office/drawing/2014/main" id="{9D296A5E-18FD-A5EA-908B-C9BABD90DD40}"/>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45083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23528"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Scalability (two types)</a:t>
            </a:r>
          </a:p>
        </p:txBody>
      </p:sp>
      <p:sp>
        <p:nvSpPr>
          <p:cNvPr id="3" name="תיבת טקסט 2">
            <a:extLst>
              <a:ext uri="{FF2B5EF4-FFF2-40B4-BE49-F238E27FC236}">
                <a16:creationId xmlns:a16="http://schemas.microsoft.com/office/drawing/2014/main" id="{B03F91FC-8D64-31CE-09ED-81DC83779169}"/>
              </a:ext>
            </a:extLst>
          </p:cNvPr>
          <p:cNvSpPr txBox="1"/>
          <p:nvPr/>
        </p:nvSpPr>
        <p:spPr>
          <a:xfrm>
            <a:off x="332133" y="2132856"/>
            <a:ext cx="5103963" cy="3945696"/>
          </a:xfrm>
          <a:prstGeom prst="rect">
            <a:avLst/>
          </a:prstGeom>
          <a:noFill/>
        </p:spPr>
        <p:txBody>
          <a:bodyPr wrap="square">
            <a:spAutoFit/>
          </a:bodyPr>
          <a:lstStyle/>
          <a:p>
            <a:pPr>
              <a:lnSpc>
                <a:spcPct val="120000"/>
              </a:lnSpc>
              <a:spcAft>
                <a:spcPts val="600"/>
              </a:spcAft>
            </a:pPr>
            <a:r>
              <a:rPr lang="en-US" sz="2000" b="0" u="sng" dirty="0">
                <a:solidFill>
                  <a:srgbClr val="212529"/>
                </a:solidFill>
                <a:effectLst/>
                <a:latin typeface="LM Roman 10" pitchFamily="2" charset="77"/>
                <a:cs typeface="Calibri" panose="020F0502020204030204" pitchFamily="34" charset="0"/>
              </a:rPr>
              <a:t>Weak scaling (Gustafson):</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The problem size per processor stays fixed as </a:t>
            </a:r>
            <a:r>
              <a:rPr lang="en-US" sz="2000" b="0" u="sng" dirty="0">
                <a:solidFill>
                  <a:srgbClr val="212529"/>
                </a:solidFill>
                <a:effectLst/>
                <a:latin typeface="LM Roman 10" pitchFamily="2" charset="77"/>
                <a:cs typeface="Calibri" panose="020F0502020204030204" pitchFamily="34" charset="0"/>
              </a:rPr>
              <a:t>more processors are added</a:t>
            </a:r>
            <a:r>
              <a:rPr lang="en-US" sz="2000" b="0" dirty="0">
                <a:solidFill>
                  <a:srgbClr val="212529"/>
                </a:solidFill>
                <a:effectLst/>
                <a:latin typeface="LM Roman 10" pitchFamily="2" charset="77"/>
                <a:cs typeface="Calibri" panose="020F0502020204030204" pitchFamily="34" charset="0"/>
              </a:rPr>
              <a:t>. The total problem size is proportional to the number of processors used.</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Goal is to run larger problem in same amount of time.</a:t>
            </a:r>
          </a:p>
          <a:p>
            <a:pPr>
              <a:lnSpc>
                <a:spcPct val="140000"/>
              </a:lnSpc>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Perfect scaling means problem runs in same time as single processor run.</a:t>
            </a:r>
          </a:p>
        </p:txBody>
      </p:sp>
      <p:pic>
        <p:nvPicPr>
          <p:cNvPr id="14" name="תמונה 13">
            <a:extLst>
              <a:ext uri="{FF2B5EF4-FFF2-40B4-BE49-F238E27FC236}">
                <a16:creationId xmlns:a16="http://schemas.microsoft.com/office/drawing/2014/main" id="{12C48E50-7CA0-CC31-F226-034C2206C8B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5796136" y="2636912"/>
            <a:ext cx="3240360" cy="2327497"/>
          </a:xfrm>
          <a:prstGeom prst="rect">
            <a:avLst/>
          </a:prstGeom>
        </p:spPr>
      </p:pic>
      <p:sp>
        <p:nvSpPr>
          <p:cNvPr id="4" name="Rectangle 2">
            <a:extLst>
              <a:ext uri="{FF2B5EF4-FFF2-40B4-BE49-F238E27FC236}">
                <a16:creationId xmlns:a16="http://schemas.microsoft.com/office/drawing/2014/main" id="{71EF1678-9B4A-F290-D0A8-712E428394A8}"/>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834270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The Notion of Bounds</a:t>
            </a:r>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41E7513C-45DF-CEAF-E5CB-FB623B02DC16}"/>
                  </a:ext>
                </a:extLst>
              </p:cNvPr>
              <p:cNvSpPr txBox="1"/>
              <p:nvPr/>
            </p:nvSpPr>
            <p:spPr>
              <a:xfrm>
                <a:off x="341784" y="2060848"/>
                <a:ext cx="8802216" cy="5853910"/>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CPU-bound</a:t>
                </a:r>
                <a:r>
                  <a:rPr lang="en-US" sz="2000" b="0" dirty="0">
                    <a:solidFill>
                      <a:srgbClr val="212529"/>
                    </a:solidFill>
                    <a:latin typeface="LM Roman 10" pitchFamily="2" charset="77"/>
                    <a:cs typeface="Calibri" panose="020F0502020204030204" pitchFamily="34" charset="0"/>
                  </a:rPr>
                  <a:t> applications are limited by the processing speed of the CPUs, thus, they can be sped up by adding more cores to the machine; A program that computes new digits of </a:t>
                </a:r>
                <a14:m>
                  <m:oMath xmlns:m="http://schemas.openxmlformats.org/officeDocument/2006/math">
                    <m:r>
                      <a:rPr lang="en-US" sz="2000" b="0" i="1" dirty="0" smtClean="0">
                        <a:solidFill>
                          <a:srgbClr val="212529"/>
                        </a:solidFill>
                        <a:latin typeface="Cambria Math" panose="02040503050406030204" pitchFamily="18" charset="0"/>
                      </a:rPr>
                      <m:t>𝜋</m:t>
                    </m:r>
                  </m:oMath>
                </a14:m>
                <a:r>
                  <a:rPr lang="en-US" sz="2000" b="0" dirty="0">
                    <a:solidFill>
                      <a:srgbClr val="212529"/>
                    </a:solidFill>
                    <a:latin typeface="LM Roman 10" pitchFamily="2" charset="77"/>
                    <a:cs typeface="Calibri" panose="020F0502020204030204" pitchFamily="34" charset="0"/>
                  </a:rPr>
                  <a:t> will typically be CPU-bound.</a:t>
                </a:r>
              </a:p>
              <a:p>
                <a:pPr marL="285750" indent="-285750" algn="l">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I/O-bound </a:t>
                </a:r>
                <a:r>
                  <a:rPr lang="en-US" sz="2000" b="0" dirty="0">
                    <a:solidFill>
                      <a:srgbClr val="212529"/>
                    </a:solidFill>
                    <a:latin typeface="LM Roman 10" pitchFamily="2" charset="77"/>
                    <a:cs typeface="Calibri" panose="020F0502020204030204" pitchFamily="34" charset="0"/>
                  </a:rPr>
                  <a:t>applications are limited by the amount of time the application spends waiting for I/O operations. A program that looks through a huge file for some data might become I/O-bound, since the bottleneck is then the reading of the data from disk.</a:t>
                </a:r>
              </a:p>
              <a:p>
                <a:pPr marL="285750" indent="-285750">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Memory-bound</a:t>
                </a:r>
                <a:r>
                  <a:rPr lang="en-US" sz="2000" b="0" dirty="0">
                    <a:solidFill>
                      <a:srgbClr val="212529"/>
                    </a:solidFill>
                    <a:latin typeface="LM Roman 10" pitchFamily="2" charset="77"/>
                    <a:cs typeface="Calibri" panose="020F0502020204030204" pitchFamily="34" charset="0"/>
                  </a:rPr>
                  <a:t> applications are limited by the memory access speed and the amount of available memory. A task that processes large amounts of in-memory data, for example, multiplying large matrices, is likely to be memory-bound.</a:t>
                </a:r>
              </a:p>
              <a:p>
                <a:pPr marL="285750" indent="-285750" algn="l">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a:p>
                <a:pPr algn="l">
                  <a:lnSpc>
                    <a:spcPct val="120000"/>
                  </a:lnSpc>
                  <a:spcAft>
                    <a:spcPts val="600"/>
                  </a:spcAft>
                </a:pPr>
                <a:endParaRPr lang="en-US" sz="2000" b="0" dirty="0">
                  <a:solidFill>
                    <a:srgbClr val="212529"/>
                  </a:solidFill>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mc:Choice>
        <mc:Fallback xmlns="">
          <p:sp>
            <p:nvSpPr>
              <p:cNvPr id="6" name="תיבת טקסט 5">
                <a:extLst>
                  <a:ext uri="{FF2B5EF4-FFF2-40B4-BE49-F238E27FC236}">
                    <a16:creationId xmlns:a16="http://schemas.microsoft.com/office/drawing/2014/main" id="{41E7513C-45DF-CEAF-E5CB-FB623B02DC16}"/>
                  </a:ext>
                </a:extLst>
              </p:cNvPr>
              <p:cNvSpPr txBox="1">
                <a:spLocks noRot="1" noChangeAspect="1" noMove="1" noResize="1" noEditPoints="1" noAdjustHandles="1" noChangeArrowheads="1" noChangeShapeType="1" noTextEdit="1"/>
              </p:cNvSpPr>
              <p:nvPr/>
            </p:nvSpPr>
            <p:spPr>
              <a:xfrm>
                <a:off x="341784" y="2060848"/>
                <a:ext cx="8802216" cy="5853910"/>
              </a:xfrm>
              <a:prstGeom prst="rect">
                <a:avLst/>
              </a:prstGeom>
              <a:blipFill>
                <a:blip r:embed="rId3"/>
                <a:stretch>
                  <a:fillRect l="-432" r="-1009"/>
                </a:stretch>
              </a:blipFill>
            </p:spPr>
            <p:txBody>
              <a:bodyPr/>
              <a:lstStyle/>
              <a:p>
                <a:r>
                  <a:rPr lang="en-IL">
                    <a:noFill/>
                  </a:rPr>
                  <a:t> </a:t>
                </a:r>
              </a:p>
            </p:txBody>
          </p:sp>
        </mc:Fallback>
      </mc:AlternateContent>
      <p:sp>
        <p:nvSpPr>
          <p:cNvPr id="3" name="Rectangle 2">
            <a:extLst>
              <a:ext uri="{FF2B5EF4-FFF2-40B4-BE49-F238E27FC236}">
                <a16:creationId xmlns:a16="http://schemas.microsoft.com/office/drawing/2014/main" id="{7C401B60-8F1C-B87B-D3B3-318F69CE687D}"/>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2032729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8007"/>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The Notion of Bounds</a:t>
            </a: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323528" y="2138086"/>
            <a:ext cx="8568952" cy="2960811"/>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Cache-bound</a:t>
            </a:r>
            <a:r>
              <a:rPr lang="en-US" sz="2000" b="0" dirty="0">
                <a:solidFill>
                  <a:srgbClr val="212529"/>
                </a:solidFill>
                <a:latin typeface="LM Roman 10" pitchFamily="2" charset="77"/>
                <a:cs typeface="Calibri" panose="020F0502020204030204" pitchFamily="34" charset="0"/>
              </a:rPr>
              <a:t> application is limited by the amount and speed of the cache available. A task that simply processes more data than fits in the cache will be cache bound.</a:t>
            </a:r>
          </a:p>
          <a:p>
            <a:pPr marL="285750" indent="-285750" algn="l">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Latency-bound</a:t>
            </a:r>
            <a:r>
              <a:rPr lang="en-US" sz="2000" b="0" dirty="0">
                <a:solidFill>
                  <a:srgbClr val="212529"/>
                </a:solidFill>
                <a:latin typeface="LM Roman 10" pitchFamily="2" charset="77"/>
                <a:cs typeface="Calibri" panose="020F0502020204030204" pitchFamily="34" charset="0"/>
              </a:rPr>
              <a:t> applications are limited by the time it takes to retrieve data.</a:t>
            </a:r>
          </a:p>
          <a:p>
            <a:pPr marL="285750" indent="-285750" algn="l">
              <a:lnSpc>
                <a:spcPct val="120000"/>
              </a:lnSpc>
              <a:spcAft>
                <a:spcPts val="1200"/>
              </a:spcAft>
              <a:buFont typeface="Arial" panose="020B0604020202020204" pitchFamily="34" charset="0"/>
              <a:buChar char="•"/>
            </a:pPr>
            <a:r>
              <a:rPr lang="en-US" sz="2000" dirty="0">
                <a:solidFill>
                  <a:srgbClr val="212529"/>
                </a:solidFill>
                <a:latin typeface="LM Roman 10" pitchFamily="2" charset="77"/>
                <a:cs typeface="Calibri" panose="020F0502020204030204" pitchFamily="34" charset="0"/>
              </a:rPr>
              <a:t>Bandwidth-bound</a:t>
            </a:r>
            <a:r>
              <a:rPr lang="en-US" sz="2000" b="0" dirty="0">
                <a:solidFill>
                  <a:srgbClr val="212529"/>
                </a:solidFill>
                <a:latin typeface="LM Roman 10" pitchFamily="2" charset="77"/>
                <a:cs typeface="Calibri" panose="020F0502020204030204" pitchFamily="34" charset="0"/>
              </a:rPr>
              <a:t> applications are limited by the amount of data that needs to be retrieved (and transferred).</a:t>
            </a:r>
          </a:p>
        </p:txBody>
      </p:sp>
      <p:sp>
        <p:nvSpPr>
          <p:cNvPr id="3" name="Rectangle 2">
            <a:extLst>
              <a:ext uri="{FF2B5EF4-FFF2-40B4-BE49-F238E27FC236}">
                <a16:creationId xmlns:a16="http://schemas.microsoft.com/office/drawing/2014/main" id="{12EA40BF-945E-352E-33A2-6D1220DA46B4}"/>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3219685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2400" b="0" u="sng" kern="0" dirty="0">
                <a:solidFill>
                  <a:schemeClr val="tx2"/>
                </a:solidFill>
                <a:latin typeface="LM Roman 10" pitchFamily="2" charset="77"/>
                <a:ea typeface="굴림" charset="-127"/>
                <a:cs typeface="Calibri" panose="020F0502020204030204" pitchFamily="34" charset="0"/>
              </a:rPr>
              <a:t>Portability</a:t>
            </a:r>
          </a:p>
        </p:txBody>
      </p:sp>
      <p:sp>
        <p:nvSpPr>
          <p:cNvPr id="13" name="תיבת טקסט 12">
            <a:extLst>
              <a:ext uri="{FF2B5EF4-FFF2-40B4-BE49-F238E27FC236}">
                <a16:creationId xmlns:a16="http://schemas.microsoft.com/office/drawing/2014/main" id="{19C82825-EF18-5935-701D-4A6F171C0840}"/>
              </a:ext>
            </a:extLst>
          </p:cNvPr>
          <p:cNvSpPr txBox="1"/>
          <p:nvPr/>
        </p:nvSpPr>
        <p:spPr>
          <a:xfrm>
            <a:off x="323528" y="2018985"/>
            <a:ext cx="8712968" cy="5884688"/>
          </a:xfrm>
          <a:prstGeom prst="rect">
            <a:avLst/>
          </a:prstGeom>
          <a:noFill/>
        </p:spPr>
        <p:txBody>
          <a:bodyPr wrap="square">
            <a:spAutoFit/>
          </a:bodyPr>
          <a:lstStyle/>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Thanks to standardization in several APIs, such as MPI, OpenMP and POSIX threads, portability issues with parallel programs are not as serious as in years past.</a:t>
            </a:r>
          </a:p>
          <a:p>
            <a:pPr>
              <a:lnSpc>
                <a:spcPct val="110000"/>
              </a:lnSpc>
              <a:spcAft>
                <a:spcPts val="500"/>
              </a:spcAft>
            </a:pPr>
            <a:r>
              <a:rPr lang="en-US" sz="2000" b="0" dirty="0">
                <a:solidFill>
                  <a:srgbClr val="212529"/>
                </a:solidFill>
                <a:latin typeface="LM Roman 10" pitchFamily="2" charset="77"/>
                <a:cs typeface="Calibri" panose="020F0502020204030204" pitchFamily="34" charset="0"/>
              </a:rPr>
              <a:t>However...</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All of the usual portability issues associated with serial programs apply to parallel programs. </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Even though standards exist for several APIs, implementations will differ in a number of details.</a:t>
            </a:r>
            <a:endParaRPr lang="en-US" sz="2000" b="0" dirty="0">
              <a:solidFill>
                <a:srgbClr val="212529"/>
              </a:solidFill>
              <a:latin typeface="LM Roman 10" pitchFamily="2" charset="77"/>
              <a:cs typeface="Calibri" panose="020F0502020204030204" pitchFamily="34" charset="0"/>
            </a:endParaRP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Operating systems can play a key role in code portability issues.</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Hardware architectures are characteristically highly variable and can affect portability.</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EB4D59E9-6DE0-F33F-1723-2E921A49E802}"/>
              </a:ext>
            </a:extLst>
          </p:cNvPr>
          <p:cNvSpPr txBox="1">
            <a:spLocks noChangeArrowheads="1"/>
          </p:cNvSpPr>
          <p:nvPr/>
        </p:nvSpPr>
        <p:spPr bwMode="auto">
          <a:xfrm>
            <a:off x="827584" y="764704"/>
            <a:ext cx="9361040" cy="649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500" b="0" kern="0" dirty="0">
                <a:solidFill>
                  <a:srgbClr val="5D5D5D"/>
                </a:solidFill>
                <a:latin typeface="LM Roman 10" pitchFamily="2" charset="77"/>
                <a:cs typeface="Calibri" panose="020F0502020204030204" pitchFamily="34" charset="0"/>
              </a:rPr>
              <a:t>Benefits, Limits and Costs of Parallel Programming</a:t>
            </a:r>
          </a:p>
        </p:txBody>
      </p:sp>
    </p:spTree>
    <p:extLst>
      <p:ext uri="{BB962C8B-B14F-4D97-AF65-F5344CB8AC3E}">
        <p14:creationId xmlns:p14="http://schemas.microsoft.com/office/powerpoint/2010/main" val="1781413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FD45FCB-1B8C-35EE-2B27-6D15A19EA73E}"/>
              </a:ext>
            </a:extLst>
          </p:cNvPr>
          <p:cNvSpPr txBox="1"/>
          <p:nvPr/>
        </p:nvSpPr>
        <p:spPr>
          <a:xfrm>
            <a:off x="323528" y="766445"/>
            <a:ext cx="4608512" cy="646331"/>
          </a:xfrm>
          <a:prstGeom prst="rect">
            <a:avLst/>
          </a:prstGeom>
          <a:noFill/>
        </p:spPr>
        <p:txBody>
          <a:bodyPr wrap="square">
            <a:spAutoFit/>
          </a:bodyPr>
          <a:lstStyle/>
          <a:p>
            <a:pPr algn="ctr"/>
            <a:r>
              <a:rPr lang="en-US" sz="3600" b="0" dirty="0">
                <a:solidFill>
                  <a:srgbClr val="5D5D5D"/>
                </a:solidFill>
                <a:latin typeface="LM Roman 10" pitchFamily="2" charset="77"/>
                <a:ea typeface="+mj-ea"/>
                <a:cs typeface="Calibri" panose="020F0502020204030204" pitchFamily="34" charset="0"/>
              </a:rPr>
              <a:t>Table of contents</a:t>
            </a:r>
            <a:endParaRPr lang="he-IL" sz="3600" b="0" dirty="0">
              <a:solidFill>
                <a:srgbClr val="5D5D5D"/>
              </a:solidFill>
              <a:latin typeface="LM Roman 10" pitchFamily="2" charset="77"/>
              <a:ea typeface="+mj-ea"/>
              <a:cs typeface="Calibri" panose="020F0502020204030204" pitchFamily="34" charset="0"/>
            </a:endParaRPr>
          </a:p>
        </p:txBody>
      </p:sp>
      <p:sp>
        <p:nvSpPr>
          <p:cNvPr id="3" name="תיבת טקסט 2">
            <a:extLst>
              <a:ext uri="{FF2B5EF4-FFF2-40B4-BE49-F238E27FC236}">
                <a16:creationId xmlns:a16="http://schemas.microsoft.com/office/drawing/2014/main" id="{DEAEFF81-5CE6-6E30-F2B8-543C810ECBFB}"/>
              </a:ext>
            </a:extLst>
          </p:cNvPr>
          <p:cNvSpPr txBox="1"/>
          <p:nvPr/>
        </p:nvSpPr>
        <p:spPr>
          <a:xfrm>
            <a:off x="827584" y="1556792"/>
            <a:ext cx="7272808" cy="4330416"/>
          </a:xfrm>
          <a:prstGeom prst="rect">
            <a:avLst/>
          </a:prstGeom>
          <a:noFill/>
        </p:spPr>
        <p:txBody>
          <a:bodyPr wrap="square" rtlCol="1">
            <a:spAutoFit/>
          </a:bodyPr>
          <a:lstStyle/>
          <a:p>
            <a:pPr marL="342900" indent="-342900" algn="l">
              <a:lnSpc>
                <a:spcPct val="130000"/>
              </a:lnSpc>
              <a:buAutoNum type="arabicPeriod"/>
            </a:pPr>
            <a:r>
              <a:rPr lang="en-US" b="0" dirty="0">
                <a:solidFill>
                  <a:schemeClr val="bg1">
                    <a:lumMod val="75000"/>
                  </a:schemeClr>
                </a:solidFill>
                <a:latin typeface="LM Roman 10" pitchFamily="2" charset="77"/>
              </a:rPr>
              <a:t>Parallel Computing Overview</a:t>
            </a:r>
          </a:p>
          <a:p>
            <a:pPr marL="342900" indent="-342900" algn="l">
              <a:lnSpc>
                <a:spcPct val="130000"/>
              </a:lnSpc>
              <a:buAutoNum type="arabicPeriod"/>
            </a:pPr>
            <a:r>
              <a:rPr lang="en-US" b="0" dirty="0">
                <a:solidFill>
                  <a:schemeClr val="bg1">
                    <a:lumMod val="75000"/>
                  </a:schemeClr>
                </a:solidFill>
                <a:latin typeface="LM Roman 10" pitchFamily="2" charset="77"/>
              </a:rPr>
              <a:t>Concepts and Terminology</a:t>
            </a:r>
          </a:p>
          <a:p>
            <a:pPr marL="342900" indent="-342900">
              <a:lnSpc>
                <a:spcPct val="130000"/>
              </a:lnSpc>
              <a:buFontTx/>
              <a:buAutoNum type="arabicPeriod"/>
            </a:pPr>
            <a:r>
              <a:rPr lang="en-US" b="0" dirty="0">
                <a:solidFill>
                  <a:schemeClr val="bg1">
                    <a:lumMod val="75000"/>
                  </a:schemeClr>
                </a:solidFill>
                <a:latin typeface="LM Roman 10" pitchFamily="2" charset="77"/>
              </a:rPr>
              <a:t>Potential Benefits, Limits and Costs of Parallel Programming</a:t>
            </a:r>
          </a:p>
          <a:p>
            <a:pPr marL="342900" indent="-342900" algn="l">
              <a:lnSpc>
                <a:spcPct val="130000"/>
              </a:lnSpc>
              <a:buAutoNum type="arabicPeriod"/>
            </a:pPr>
            <a:r>
              <a:rPr lang="en-US" b="0" dirty="0">
                <a:solidFill>
                  <a:srgbClr val="212529"/>
                </a:solidFill>
                <a:latin typeface="LM Roman 10" pitchFamily="2" charset="77"/>
              </a:rPr>
              <a:t>Parallel Computer Memory Architectures</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Shared Memory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Distributed Memory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Hybrid Distributed-Shared Memory</a:t>
            </a:r>
          </a:p>
          <a:p>
            <a:pPr marL="742950" lvl="1" indent="-285750" algn="l">
              <a:lnSpc>
                <a:spcPct val="130000"/>
              </a:lnSpc>
              <a:buFont typeface="Arial" panose="020B0604020202020204" pitchFamily="34" charset="0"/>
              <a:buChar char="•"/>
            </a:pPr>
            <a:r>
              <a:rPr lang="en-US" b="0" dirty="0">
                <a:solidFill>
                  <a:srgbClr val="212529"/>
                </a:solidFill>
                <a:latin typeface="LM Roman 10" pitchFamily="2" charset="77"/>
              </a:rPr>
              <a:t>Graphical Processing Units (GPUs) </a:t>
            </a:r>
          </a:p>
          <a:p>
            <a:pPr marL="342900" indent="-342900" algn="l">
              <a:lnSpc>
                <a:spcPct val="130000"/>
              </a:lnSpc>
              <a:buAutoNum type="arabicPeriod"/>
            </a:pPr>
            <a:r>
              <a:rPr lang="en-US" b="0" dirty="0">
                <a:solidFill>
                  <a:schemeClr val="bg1">
                    <a:lumMod val="75000"/>
                  </a:schemeClr>
                </a:solidFill>
                <a:latin typeface="LM Roman 10" pitchFamily="2" charset="77"/>
              </a:rPr>
              <a:t>Parallel Programming Models</a:t>
            </a:r>
          </a:p>
          <a:p>
            <a:pPr marL="342900" indent="-342900" algn="l">
              <a:lnSpc>
                <a:spcPct val="130000"/>
              </a:lnSpc>
              <a:buAutoNum type="arabicPeriod"/>
            </a:pPr>
            <a:r>
              <a:rPr lang="en-US" b="0" dirty="0">
                <a:solidFill>
                  <a:schemeClr val="bg1">
                    <a:lumMod val="75000"/>
                  </a:schemeClr>
                </a:solidFill>
                <a:latin typeface="LM Roman 10" pitchFamily="2" charset="77"/>
              </a:rPr>
              <a:t>Designing Parallel Programs</a:t>
            </a:r>
          </a:p>
          <a:p>
            <a:pPr marL="342900" indent="-342900" algn="l">
              <a:lnSpc>
                <a:spcPct val="130000"/>
              </a:lnSpc>
              <a:buAutoNum type="arabicPeriod"/>
            </a:pPr>
            <a:r>
              <a:rPr lang="en-US" b="0" dirty="0">
                <a:solidFill>
                  <a:schemeClr val="bg1">
                    <a:lumMod val="75000"/>
                  </a:schemeClr>
                </a:solidFill>
                <a:latin typeface="LM Roman 10" pitchFamily="2" charset="77"/>
              </a:rPr>
              <a:t>Parallel Examples – PI calculation</a:t>
            </a:r>
          </a:p>
          <a:p>
            <a:endParaRPr lang="he-IL" b="0" dirty="0">
              <a:latin typeface="LM Roman 10" pitchFamily="2" charset="77"/>
            </a:endParaRPr>
          </a:p>
        </p:txBody>
      </p:sp>
    </p:spTree>
    <p:extLst>
      <p:ext uri="{BB962C8B-B14F-4D97-AF65-F5344CB8AC3E}">
        <p14:creationId xmlns:p14="http://schemas.microsoft.com/office/powerpoint/2010/main" val="242894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627C6-54F8-601B-8E1F-16E896C3132C}"/>
              </a:ext>
            </a:extLst>
          </p:cNvPr>
          <p:cNvSpPr txBox="1">
            <a:spLocks noChangeArrowheads="1"/>
          </p:cNvSpPr>
          <p:nvPr/>
        </p:nvSpPr>
        <p:spPr bwMode="auto">
          <a:xfrm>
            <a:off x="899592" y="764704"/>
            <a:ext cx="6984776"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341783" y="2100743"/>
            <a:ext cx="8289751" cy="5115246"/>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T</a:t>
            </a:r>
            <a:r>
              <a:rPr lang="en-US" sz="2000" b="0" dirty="0">
                <a:solidFill>
                  <a:srgbClr val="212529"/>
                </a:solidFill>
                <a:effectLst/>
                <a:latin typeface="LM Roman 10" pitchFamily="2" charset="77"/>
                <a:cs typeface="Calibri" panose="020F0502020204030204" pitchFamily="34" charset="0"/>
              </a:rPr>
              <a:t>he ability for all processors to access all memory as global address space.</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Changes in a memory location effected by one processor are visible to all other processors.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Historically, shared memory machines have been classified as UMA and NUMA, based upon memory access times.</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pic>
        <p:nvPicPr>
          <p:cNvPr id="3" name="תמונה 2" descr="תמונה שמכילה מקורה&#10;&#10;התיאור נוצר באופן אוטומטי">
            <a:extLst>
              <a:ext uri="{FF2B5EF4-FFF2-40B4-BE49-F238E27FC236}">
                <a16:creationId xmlns:a16="http://schemas.microsoft.com/office/drawing/2014/main" id="{D8B88267-7251-F65B-AF31-6A0F55D0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59" y="4494237"/>
            <a:ext cx="2619375" cy="1743075"/>
          </a:xfrm>
          <a:prstGeom prst="rect">
            <a:avLst/>
          </a:prstGeom>
        </p:spPr>
      </p:pic>
    </p:spTree>
    <p:extLst>
      <p:ext uri="{BB962C8B-B14F-4D97-AF65-F5344CB8AC3E}">
        <p14:creationId xmlns:p14="http://schemas.microsoft.com/office/powerpoint/2010/main" val="3960532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14293F88-9F18-D469-9D82-E21AF7A38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3960353"/>
            <a:ext cx="3412182" cy="2348967"/>
          </a:xfrm>
          <a:prstGeom prst="rect">
            <a:avLst/>
          </a:prstGeom>
        </p:spPr>
      </p:pic>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413792" y="2034119"/>
            <a:ext cx="6246440" cy="5117811"/>
          </a:xfrm>
          <a:prstGeom prst="rect">
            <a:avLst/>
          </a:prstGeom>
          <a:noFill/>
        </p:spPr>
        <p:txBody>
          <a:bodyPr wrap="square">
            <a:spAutoFit/>
          </a:bodyPr>
          <a:lstStyle/>
          <a:p>
            <a:pPr>
              <a:lnSpc>
                <a:spcPct val="110000"/>
              </a:lnSpc>
              <a:spcAft>
                <a:spcPts val="500"/>
              </a:spcAft>
            </a:pPr>
            <a:r>
              <a:rPr lang="en-US" sz="2000" b="0" dirty="0">
                <a:solidFill>
                  <a:srgbClr val="212529"/>
                </a:solidFill>
                <a:effectLst/>
                <a:latin typeface="LM Roman 10" pitchFamily="2" charset="77"/>
                <a:cs typeface="Calibri" panose="020F0502020204030204" pitchFamily="34" charset="0"/>
              </a:rPr>
              <a:t>Uniform Memory Access (UMA)</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Most commonly represented today by Symmetric Multiprocessor (SMP) machines.</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Identical processors.</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Equal access and access times to memory.</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Sometimes called CC-UMA - Cache Coherent UMA. </a:t>
            </a:r>
          </a:p>
          <a:p>
            <a:pPr>
              <a:lnSpc>
                <a:spcPct val="110000"/>
              </a:lnSpc>
              <a:spcAft>
                <a:spcPts val="5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10000"/>
              </a:lnSpc>
              <a:spcAft>
                <a:spcPts val="5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10000"/>
              </a:lnSpc>
              <a:spcAft>
                <a:spcPts val="5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10000"/>
              </a:lnSpc>
              <a:spcAft>
                <a:spcPts val="5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10000"/>
              </a:lnSpc>
              <a:spcAft>
                <a:spcPts val="5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10000"/>
              </a:lnSpc>
              <a:spcAft>
                <a:spcPts val="5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BA38B259-592E-6F69-F327-35B3A935B33F}"/>
              </a:ext>
            </a:extLst>
          </p:cNvPr>
          <p:cNvSpPr txBox="1">
            <a:spLocks noChangeArrowheads="1"/>
          </p:cNvSpPr>
          <p:nvPr/>
        </p:nvSpPr>
        <p:spPr bwMode="auto">
          <a:xfrm>
            <a:off x="899592" y="764704"/>
            <a:ext cx="6768752"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2955913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413792" y="1988840"/>
            <a:ext cx="8622704" cy="5402505"/>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Non-Uniform Memory Access (NUMA)</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Often made by physically linking two or more SMPs.</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One SMP can directly access memory of another SMP.</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Not all processors have equal access time to all memories (memory access across link is slower).</a:t>
            </a:r>
          </a:p>
          <a:p>
            <a:pPr marL="285750" indent="-285750">
              <a:lnSpc>
                <a:spcPct val="110000"/>
              </a:lnSpc>
              <a:spcAft>
                <a:spcPts val="5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If cache coherency is maintained, then may also be called CC-NUMA  (Cache Coherent NUMA).</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pic>
        <p:nvPicPr>
          <p:cNvPr id="3" name="תמונה 2">
            <a:extLst>
              <a:ext uri="{FF2B5EF4-FFF2-40B4-BE49-F238E27FC236}">
                <a16:creationId xmlns:a16="http://schemas.microsoft.com/office/drawing/2014/main" id="{7D1502F0-CCFD-2539-95C5-0C4D83EA9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116" y="4437112"/>
            <a:ext cx="4610100" cy="1866900"/>
          </a:xfrm>
          <a:prstGeom prst="rect">
            <a:avLst/>
          </a:prstGeom>
        </p:spPr>
      </p:pic>
      <p:sp>
        <p:nvSpPr>
          <p:cNvPr id="2" name="Rectangle 2">
            <a:extLst>
              <a:ext uri="{FF2B5EF4-FFF2-40B4-BE49-F238E27FC236}">
                <a16:creationId xmlns:a16="http://schemas.microsoft.com/office/drawing/2014/main" id="{44E6D50A-6818-A980-2223-1B5650492558}"/>
              </a:ext>
            </a:extLst>
          </p:cNvPr>
          <p:cNvSpPr txBox="1">
            <a:spLocks noChangeArrowheads="1"/>
          </p:cNvSpPr>
          <p:nvPr/>
        </p:nvSpPr>
        <p:spPr bwMode="auto">
          <a:xfrm>
            <a:off x="899592" y="764704"/>
            <a:ext cx="6768752"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1202775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413792" y="1988840"/>
            <a:ext cx="8622704" cy="2668423"/>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Non-Uniform Memory Access (NUMA)</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44E6D50A-6818-A980-2223-1B5650492558}"/>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7" name="תמונה 6">
            <a:extLst>
              <a:ext uri="{FF2B5EF4-FFF2-40B4-BE49-F238E27FC236}">
                <a16:creationId xmlns:a16="http://schemas.microsoft.com/office/drawing/2014/main" id="{D8BC256F-EFCF-507F-7CE3-D62B1738B77D}"/>
              </a:ext>
            </a:extLst>
          </p:cNvPr>
          <p:cNvPicPr>
            <a:picLocks noChangeAspect="1"/>
          </p:cNvPicPr>
          <p:nvPr/>
        </p:nvPicPr>
        <p:blipFill>
          <a:blip r:embed="rId3"/>
          <a:stretch>
            <a:fillRect/>
          </a:stretch>
        </p:blipFill>
        <p:spPr>
          <a:xfrm>
            <a:off x="2088232" y="2857439"/>
            <a:ext cx="4774679" cy="3219853"/>
          </a:xfrm>
          <a:prstGeom prst="rect">
            <a:avLst/>
          </a:prstGeom>
        </p:spPr>
      </p:pic>
      <p:sp>
        <p:nvSpPr>
          <p:cNvPr id="8" name="תיבת טקסט 7">
            <a:extLst>
              <a:ext uri="{FF2B5EF4-FFF2-40B4-BE49-F238E27FC236}">
                <a16:creationId xmlns:a16="http://schemas.microsoft.com/office/drawing/2014/main" id="{510B4FEB-607B-9440-BB39-C3DDC6886DCA}"/>
              </a:ext>
            </a:extLst>
          </p:cNvPr>
          <p:cNvSpPr txBox="1"/>
          <p:nvPr/>
        </p:nvSpPr>
        <p:spPr>
          <a:xfrm>
            <a:off x="1781944" y="2450390"/>
            <a:ext cx="8622704" cy="402546"/>
          </a:xfrm>
          <a:prstGeom prst="rect">
            <a:avLst/>
          </a:prstGeom>
          <a:noFill/>
        </p:spPr>
        <p:txBody>
          <a:bodyPr wrap="square">
            <a:spAutoFit/>
          </a:bodyPr>
          <a:lstStyle/>
          <a:p>
            <a:pPr>
              <a:lnSpc>
                <a:spcPct val="120000"/>
              </a:lnSpc>
              <a:spcAft>
                <a:spcPts val="600"/>
              </a:spcAft>
            </a:pPr>
            <a:r>
              <a:rPr lang="en-US" b="0" dirty="0">
                <a:solidFill>
                  <a:srgbClr val="212529"/>
                </a:solidFill>
                <a:effectLst/>
                <a:latin typeface="LM Roman 10" pitchFamily="2" charset="77"/>
                <a:cs typeface="Calibri" panose="020F0502020204030204" pitchFamily="34" charset="0"/>
              </a:rPr>
              <a:t>A typical NUMA multi-core based server architecture:</a:t>
            </a:r>
          </a:p>
        </p:txBody>
      </p:sp>
      <p:sp>
        <p:nvSpPr>
          <p:cNvPr id="9" name="תיבת טקסט 8">
            <a:extLst>
              <a:ext uri="{FF2B5EF4-FFF2-40B4-BE49-F238E27FC236}">
                <a16:creationId xmlns:a16="http://schemas.microsoft.com/office/drawing/2014/main" id="{04737C39-FB8A-0056-1EA4-A93EAA371FAD}"/>
              </a:ext>
            </a:extLst>
          </p:cNvPr>
          <p:cNvSpPr txBox="1"/>
          <p:nvPr/>
        </p:nvSpPr>
        <p:spPr>
          <a:xfrm>
            <a:off x="1187624" y="6077292"/>
            <a:ext cx="4464496" cy="261610"/>
          </a:xfrm>
          <a:prstGeom prst="rect">
            <a:avLst/>
          </a:prstGeom>
          <a:noFill/>
        </p:spPr>
        <p:txBody>
          <a:bodyPr wrap="square" rtlCol="1">
            <a:spAutoFit/>
          </a:bodyPr>
          <a:lstStyle/>
          <a:p>
            <a:pPr algn="ctr"/>
            <a:r>
              <a:rPr lang="en-US" sz="1100" b="0" dirty="0">
                <a:solidFill>
                  <a:srgbClr val="212529"/>
                </a:solidFill>
                <a:latin typeface="LM Roman 10" pitchFamily="2" charset="77"/>
              </a:rPr>
              <a:t>Figure 4.1 from “OpenMP The Next Step”</a:t>
            </a:r>
            <a:endParaRPr lang="he-IL" sz="1100" b="0" dirty="0">
              <a:solidFill>
                <a:srgbClr val="212529"/>
              </a:solidFill>
              <a:latin typeface="LM Roman 10" pitchFamily="2" charset="77"/>
            </a:endParaRPr>
          </a:p>
        </p:txBody>
      </p:sp>
    </p:spTree>
    <p:extLst>
      <p:ext uri="{BB962C8B-B14F-4D97-AF65-F5344CB8AC3E}">
        <p14:creationId xmlns:p14="http://schemas.microsoft.com/office/powerpoint/2010/main" val="3544816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FF5E0059-6165-FD7C-5037-A7D420BE122E}"/>
              </a:ext>
            </a:extLst>
          </p:cNvPr>
          <p:cNvSpPr/>
          <p:nvPr/>
        </p:nvSpPr>
        <p:spPr bwMode="auto">
          <a:xfrm>
            <a:off x="107504" y="5949280"/>
            <a:ext cx="2088232" cy="39819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he-IL" sz="1800" b="0" u="none" strike="noStrike" cap="none" normalizeH="0" baseline="0" dirty="0">
              <a:ln>
                <a:noFill/>
              </a:ln>
              <a:solidFill>
                <a:schemeClr val="tx1"/>
              </a:solidFill>
              <a:effectLst/>
              <a:latin typeface="LM Roman 10" pitchFamily="2" charset="77"/>
            </a:endParaRPr>
          </a:p>
        </p:txBody>
      </p:sp>
      <p:pic>
        <p:nvPicPr>
          <p:cNvPr id="2" name="תמונה 1">
            <a:extLst>
              <a:ext uri="{FF2B5EF4-FFF2-40B4-BE49-F238E27FC236}">
                <a16:creationId xmlns:a16="http://schemas.microsoft.com/office/drawing/2014/main" id="{070DCF86-416D-D00D-35AD-CB50D5C25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98198"/>
            <a:ext cx="1803692" cy="1014578"/>
          </a:xfrm>
          <a:prstGeom prst="rect">
            <a:avLst/>
          </a:prstGeom>
        </p:spPr>
      </p:pic>
      <p:sp>
        <p:nvSpPr>
          <p:cNvPr id="4" name="Rectangle 3">
            <a:extLst>
              <a:ext uri="{FF2B5EF4-FFF2-40B4-BE49-F238E27FC236}">
                <a16:creationId xmlns:a16="http://schemas.microsoft.com/office/drawing/2014/main" id="{DCF5F096-FA01-89BE-091D-920D8FD225D3}"/>
              </a:ext>
            </a:extLst>
          </p:cNvPr>
          <p:cNvSpPr txBox="1">
            <a:spLocks noChangeArrowheads="1"/>
          </p:cNvSpPr>
          <p:nvPr/>
        </p:nvSpPr>
        <p:spPr bwMode="auto">
          <a:xfrm>
            <a:off x="827584" y="2204864"/>
            <a:ext cx="7632848" cy="8724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4000" b="0" dirty="0">
                <a:latin typeface="LM Roman 10" pitchFamily="2" charset="77"/>
                <a:cs typeface="Calibri" panose="020F0502020204030204" pitchFamily="34" charset="0"/>
              </a:rPr>
              <a:t>Introduction to (current)</a:t>
            </a:r>
          </a:p>
          <a:p>
            <a:pPr marL="0" indent="0">
              <a:buNone/>
            </a:pPr>
            <a:r>
              <a:rPr lang="en-US" sz="4000" b="0" dirty="0">
                <a:latin typeface="LM Roman 10" pitchFamily="2" charset="77"/>
                <a:cs typeface="Calibri" panose="020F0502020204030204" pitchFamily="34" charset="0"/>
              </a:rPr>
              <a:t>Parallel Computing</a:t>
            </a:r>
            <a:endParaRPr lang="uk-UA" sz="3600" b="0" kern="0" dirty="0">
              <a:solidFill>
                <a:schemeClr val="tx2"/>
              </a:solidFill>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BFA1AF83-F347-971A-E371-7E5A3A422E33}"/>
              </a:ext>
            </a:extLst>
          </p:cNvPr>
          <p:cNvSpPr txBox="1">
            <a:spLocks noChangeArrowheads="1"/>
          </p:cNvSpPr>
          <p:nvPr/>
        </p:nvSpPr>
        <p:spPr bwMode="auto">
          <a:xfrm>
            <a:off x="107504" y="6165304"/>
            <a:ext cx="298003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1800" b="0" dirty="0">
                <a:latin typeface="LM Roman 10" pitchFamily="2" charset="77"/>
              </a:rPr>
              <a:t>winter 2022-2023</a:t>
            </a:r>
            <a:endParaRPr lang="uk-UA" sz="1600" b="0" kern="0" dirty="0">
              <a:solidFill>
                <a:schemeClr val="tx2"/>
              </a:solidFill>
            </a:endParaRPr>
          </a:p>
        </p:txBody>
      </p:sp>
      <p:sp>
        <p:nvSpPr>
          <p:cNvPr id="7" name="Rectangle 3">
            <a:extLst>
              <a:ext uri="{FF2B5EF4-FFF2-40B4-BE49-F238E27FC236}">
                <a16:creationId xmlns:a16="http://schemas.microsoft.com/office/drawing/2014/main" id="{F247A9F6-E9D6-3C1E-53D7-F03C1D53E886}"/>
              </a:ext>
            </a:extLst>
          </p:cNvPr>
          <p:cNvSpPr txBox="1">
            <a:spLocks noChangeArrowheads="1"/>
          </p:cNvSpPr>
          <p:nvPr/>
        </p:nvSpPr>
        <p:spPr bwMode="auto">
          <a:xfrm>
            <a:off x="895873" y="3882853"/>
            <a:ext cx="3700116"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400" b="0" dirty="0">
                <a:latin typeface="LM Roman 10" pitchFamily="2" charset="77"/>
                <a:cs typeface="Calibri" panose="020F0502020204030204" pitchFamily="34" charset="0"/>
              </a:rPr>
              <a:t>Dr. Gal Oren</a:t>
            </a:r>
            <a:endParaRPr lang="uk-UA" sz="2000" b="0" kern="0" dirty="0">
              <a:solidFill>
                <a:schemeClr val="tx2"/>
              </a:solidFill>
              <a:latin typeface="Calibri" panose="020F0502020204030204" pitchFamily="34" charset="0"/>
              <a:cs typeface="Calibri" panose="020F0502020204030204" pitchFamily="34" charset="0"/>
            </a:endParaRPr>
          </a:p>
        </p:txBody>
      </p:sp>
      <p:sp>
        <p:nvSpPr>
          <p:cNvPr id="5" name="Rectangle 3">
            <a:extLst>
              <a:ext uri="{FF2B5EF4-FFF2-40B4-BE49-F238E27FC236}">
                <a16:creationId xmlns:a16="http://schemas.microsoft.com/office/drawing/2014/main" id="{7334654B-A59E-738C-9A9B-95CE386B02D1}"/>
              </a:ext>
            </a:extLst>
          </p:cNvPr>
          <p:cNvSpPr txBox="1">
            <a:spLocks noChangeArrowheads="1"/>
          </p:cNvSpPr>
          <p:nvPr/>
        </p:nvSpPr>
        <p:spPr bwMode="auto">
          <a:xfrm>
            <a:off x="895872" y="4293096"/>
            <a:ext cx="6340424" cy="495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nSpc>
                <a:spcPct val="80000"/>
              </a:lnSpc>
              <a:buNone/>
            </a:pPr>
            <a:r>
              <a:rPr lang="en-US" sz="2000" b="0" dirty="0">
                <a:latin typeface="LM Roman 10" pitchFamily="2" charset="77"/>
                <a:cs typeface="Calibri" panose="020F0502020204030204" pitchFamily="34" charset="0"/>
              </a:rPr>
              <a:t>Teaching Assistant: Yehonatan Fridman</a:t>
            </a:r>
            <a:endParaRPr lang="uk-UA" sz="1800" b="0" kern="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0678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413792" y="1988840"/>
            <a:ext cx="8622704" cy="2668423"/>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Non-Uniform Memory Access (NUMA) – Socket – TOP500 (6.22)</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44E6D50A-6818-A980-2223-1B5650492558}"/>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4" name="Picture 3" descr="Chart, treemap chart&#10;&#10;Description automatically generated">
            <a:extLst>
              <a:ext uri="{FF2B5EF4-FFF2-40B4-BE49-F238E27FC236}">
                <a16:creationId xmlns:a16="http://schemas.microsoft.com/office/drawing/2014/main" id="{9023D580-724D-DE26-EF94-A3CA1558E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92" y="2458475"/>
            <a:ext cx="6894512" cy="4028622"/>
          </a:xfrm>
          <a:prstGeom prst="rect">
            <a:avLst/>
          </a:prstGeom>
        </p:spPr>
      </p:pic>
      <p:sp>
        <p:nvSpPr>
          <p:cNvPr id="11" name="TextBox 10">
            <a:extLst>
              <a:ext uri="{FF2B5EF4-FFF2-40B4-BE49-F238E27FC236}">
                <a16:creationId xmlns:a16="http://schemas.microsoft.com/office/drawing/2014/main" id="{BDB9834E-BFB0-1504-0DB1-F05A1F9F1C1D}"/>
              </a:ext>
            </a:extLst>
          </p:cNvPr>
          <p:cNvSpPr txBox="1"/>
          <p:nvPr/>
        </p:nvSpPr>
        <p:spPr>
          <a:xfrm rot="5400000">
            <a:off x="5203795" y="5533509"/>
            <a:ext cx="4578350" cy="369332"/>
          </a:xfrm>
          <a:prstGeom prst="rect">
            <a:avLst/>
          </a:prstGeom>
          <a:noFill/>
        </p:spPr>
        <p:txBody>
          <a:bodyPr wrap="square">
            <a:spAutoFit/>
          </a:bodyPr>
          <a:lstStyle/>
          <a:p>
            <a:r>
              <a:rPr lang="en-US" sz="1800" b="0" dirty="0">
                <a:solidFill>
                  <a:srgbClr val="212529"/>
                </a:solidFill>
                <a:effectLst/>
                <a:latin typeface="LM Roman 10" pitchFamily="2" charset="77"/>
                <a:cs typeface="Calibri" panose="020F0502020204030204" pitchFamily="34" charset="0"/>
              </a:rPr>
              <a:t>Cores per Socket</a:t>
            </a:r>
            <a:endParaRPr lang="en-IL" dirty="0"/>
          </a:p>
        </p:txBody>
      </p:sp>
    </p:spTree>
    <p:extLst>
      <p:ext uri="{BB962C8B-B14F-4D97-AF65-F5344CB8AC3E}">
        <p14:creationId xmlns:p14="http://schemas.microsoft.com/office/powerpoint/2010/main" val="2958712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Shared Memory</a:t>
            </a:r>
          </a:p>
          <a:p>
            <a:pPr marL="0" indent="0" algn="l">
              <a:buNone/>
            </a:pP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413792" y="2132856"/>
            <a:ext cx="8622704" cy="5715411"/>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Advantages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Global address space.</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F</a:t>
            </a:r>
            <a:r>
              <a:rPr lang="en-US" sz="2000" b="0" dirty="0">
                <a:solidFill>
                  <a:srgbClr val="212529"/>
                </a:solidFill>
                <a:effectLst/>
                <a:latin typeface="LM Roman 10" pitchFamily="2" charset="77"/>
                <a:cs typeface="Calibri" panose="020F0502020204030204" pitchFamily="34" charset="0"/>
              </a:rPr>
              <a:t>ast and uniform due to the proximity of memory to CPUs.</a:t>
            </a:r>
          </a:p>
          <a:p>
            <a:pPr marL="285750" indent="-285750">
              <a:lnSpc>
                <a:spcPct val="120000"/>
              </a:lnSpc>
              <a:spcAft>
                <a:spcPts val="5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Disadvantages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 Lack of scalability between memory and CPUs.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Programmer responsibility for synchronization constructs that ensure "correct" access of global memory.</a:t>
            </a: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FAA3D378-1DDD-14F6-B408-EA6793B907F9}"/>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1602243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Distributed Memory</a:t>
            </a:r>
            <a:endParaRPr lang="en-US" sz="2000" b="0" kern="0" dirty="0">
              <a:solidFill>
                <a:schemeClr val="tx2"/>
              </a:solidFill>
              <a:latin typeface="LM Roman 10" pitchFamily="2" charset="77"/>
              <a:ea typeface="굴림" charset="-127"/>
            </a:endParaRPr>
          </a:p>
        </p:txBody>
      </p:sp>
      <p:sp>
        <p:nvSpPr>
          <p:cNvPr id="6" name="תיבת טקסט 5">
            <a:extLst>
              <a:ext uri="{FF2B5EF4-FFF2-40B4-BE49-F238E27FC236}">
                <a16:creationId xmlns:a16="http://schemas.microsoft.com/office/drawing/2014/main" id="{41E7513C-45DF-CEAF-E5CB-FB623B02DC16}"/>
              </a:ext>
            </a:extLst>
          </p:cNvPr>
          <p:cNvSpPr txBox="1"/>
          <p:nvPr/>
        </p:nvSpPr>
        <p:spPr>
          <a:xfrm>
            <a:off x="341784" y="1988840"/>
            <a:ext cx="8694712" cy="4668970"/>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Distributed memory systems require a communication network to connect inter-processor memory.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Processors have </a:t>
            </a:r>
            <a:r>
              <a:rPr lang="en-US" sz="2000" b="0" u="sng" dirty="0">
                <a:solidFill>
                  <a:srgbClr val="212529"/>
                </a:solidFill>
                <a:effectLst/>
                <a:latin typeface="LM Roman 10" pitchFamily="2" charset="77"/>
                <a:cs typeface="Calibri" panose="020F0502020204030204" pitchFamily="34" charset="0"/>
              </a:rPr>
              <a:t>their own local memory</a:t>
            </a:r>
            <a:r>
              <a:rPr lang="en-US" sz="2000" b="0" dirty="0">
                <a:solidFill>
                  <a:srgbClr val="212529"/>
                </a:solidFill>
                <a:effectLst/>
                <a:latin typeface="LM Roman 10" pitchFamily="2" charset="77"/>
                <a:cs typeface="Calibri" panose="020F0502020204030204" pitchFamily="34" charset="0"/>
              </a:rPr>
              <a:t> (memory addresses in one processor do not map to another processor).</a:t>
            </a:r>
          </a:p>
          <a:p>
            <a:pPr marL="285750" indent="-285750">
              <a:lnSpc>
                <a:spcPct val="120000"/>
              </a:lnSpc>
              <a:spcAft>
                <a:spcPts val="6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Data is communicated between processes via a network.</a:t>
            </a: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Synchronization between tasks is likewise the programmer's responsibility.</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pic>
        <p:nvPicPr>
          <p:cNvPr id="3" name="תמונה 2">
            <a:extLst>
              <a:ext uri="{FF2B5EF4-FFF2-40B4-BE49-F238E27FC236}">
                <a16:creationId xmlns:a16="http://schemas.microsoft.com/office/drawing/2014/main" id="{8A988395-CB08-AAB1-402B-E32042667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4581128"/>
            <a:ext cx="4432284" cy="1794892"/>
          </a:xfrm>
          <a:prstGeom prst="rect">
            <a:avLst/>
          </a:prstGeom>
        </p:spPr>
      </p:pic>
      <p:sp>
        <p:nvSpPr>
          <p:cNvPr id="2" name="Rectangle 2">
            <a:extLst>
              <a:ext uri="{FF2B5EF4-FFF2-40B4-BE49-F238E27FC236}">
                <a16:creationId xmlns:a16="http://schemas.microsoft.com/office/drawing/2014/main" id="{6AAFBA6F-DEF5-3754-EB6C-A6C662B60A44}"/>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1246184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556792"/>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Distributed Memory</a:t>
            </a:r>
            <a:endParaRPr lang="en-US" sz="2000" b="0" kern="0" dirty="0">
              <a:solidFill>
                <a:schemeClr val="tx2"/>
              </a:solidFill>
              <a:latin typeface="LM Roman 10" pitchFamily="2" charset="77"/>
              <a:ea typeface="굴림" charset="-127"/>
            </a:endParaRPr>
          </a:p>
          <a:p>
            <a:pPr marL="0" indent="0" algn="l">
              <a:buNone/>
            </a:pPr>
            <a:endParaRPr lang="en-US" sz="2000" b="0" kern="0" dirty="0">
              <a:solidFill>
                <a:schemeClr val="tx2"/>
              </a:solidFill>
              <a:latin typeface="LM Roman 10" pitchFamily="2" charset="77"/>
              <a:ea typeface="굴림" charset="-127"/>
            </a:endParaRPr>
          </a:p>
        </p:txBody>
      </p:sp>
      <p:sp>
        <p:nvSpPr>
          <p:cNvPr id="2" name="תיבת טקסט 1">
            <a:extLst>
              <a:ext uri="{FF2B5EF4-FFF2-40B4-BE49-F238E27FC236}">
                <a16:creationId xmlns:a16="http://schemas.microsoft.com/office/drawing/2014/main" id="{D6C630B6-9F79-560F-7989-78E38792B675}"/>
              </a:ext>
            </a:extLst>
          </p:cNvPr>
          <p:cNvSpPr txBox="1"/>
          <p:nvPr/>
        </p:nvSpPr>
        <p:spPr>
          <a:xfrm>
            <a:off x="341784" y="2060848"/>
            <a:ext cx="8694712" cy="6238631"/>
          </a:xfrm>
          <a:prstGeom prst="rect">
            <a:avLst/>
          </a:prstGeom>
          <a:noFill/>
        </p:spPr>
        <p:txBody>
          <a:bodyPr wrap="square">
            <a:spAutoFit/>
          </a:bodyPr>
          <a:lstStyle/>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Advantages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Memory is scalable with the number of processors. </a:t>
            </a:r>
          </a:p>
          <a:p>
            <a:pPr marL="285750" indent="-285750">
              <a:lnSpc>
                <a:spcPct val="120000"/>
              </a:lnSpc>
              <a:spcAft>
                <a:spcPts val="2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Each processor can rapidly access its own memory without interference and without the overhead incurred with trying to maintain global cache coherency.</a:t>
            </a:r>
          </a:p>
          <a:p>
            <a:pPr>
              <a:lnSpc>
                <a:spcPct val="120000"/>
              </a:lnSpc>
              <a:spcAft>
                <a:spcPts val="600"/>
              </a:spcAft>
            </a:pPr>
            <a:r>
              <a:rPr lang="en-US" sz="2000" b="0" dirty="0">
                <a:solidFill>
                  <a:srgbClr val="212529"/>
                </a:solidFill>
                <a:effectLst/>
                <a:latin typeface="LM Roman 10" pitchFamily="2" charset="77"/>
                <a:cs typeface="Calibri" panose="020F0502020204030204" pitchFamily="34" charset="0"/>
              </a:rPr>
              <a:t>Disadvantages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programmer is responsible for many of the details associated with data communication between processors (MPI).</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It may be difficult to map existing data structures.</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Non-uniform memory access times (high latency access via network)</a:t>
            </a:r>
            <a:r>
              <a:rPr lang="en-US" sz="2000" b="0" dirty="0">
                <a:solidFill>
                  <a:srgbClr val="212529"/>
                </a:solidFill>
                <a:latin typeface="LM Roman 10" pitchFamily="2" charset="77"/>
                <a:cs typeface="Calibri" panose="020F0502020204030204" pitchFamily="34" charset="0"/>
              </a:rPr>
              <a:t>.</a:t>
            </a: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3" name="Rectangle 2">
            <a:extLst>
              <a:ext uri="{FF2B5EF4-FFF2-40B4-BE49-F238E27FC236}">
                <a16:creationId xmlns:a16="http://schemas.microsoft.com/office/drawing/2014/main" id="{D09F995A-456F-D9C4-AA44-DD62AD21A161}"/>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39943190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84784"/>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buNone/>
            </a:pPr>
            <a:r>
              <a:rPr lang="en-US" sz="2400" b="0" u="sng" kern="0" dirty="0">
                <a:solidFill>
                  <a:schemeClr val="tx2"/>
                </a:solidFill>
                <a:latin typeface="LM Roman 10" pitchFamily="2" charset="77"/>
                <a:ea typeface="굴림" charset="-127"/>
                <a:cs typeface="Calibri" panose="020F0502020204030204" pitchFamily="34" charset="0"/>
              </a:rPr>
              <a:t>Hybrid Distributed-Shared Memory</a:t>
            </a:r>
          </a:p>
          <a:p>
            <a:pPr marL="0" indent="0" algn="l">
              <a:buNone/>
            </a:pPr>
            <a:endParaRPr lang="en-US" sz="2000" b="0" kern="0" dirty="0">
              <a:solidFill>
                <a:schemeClr val="tx2"/>
              </a:solidFill>
              <a:latin typeface="LM Roman 10" pitchFamily="2" charset="77"/>
              <a:ea typeface="굴림" charset="-127"/>
            </a:endParaRPr>
          </a:p>
        </p:txBody>
      </p:sp>
      <p:pic>
        <p:nvPicPr>
          <p:cNvPr id="8" name="תמונה 7">
            <a:extLst>
              <a:ext uri="{FF2B5EF4-FFF2-40B4-BE49-F238E27FC236}">
                <a16:creationId xmlns:a16="http://schemas.microsoft.com/office/drawing/2014/main" id="{737EACE6-8C11-11A4-8A2C-EBDA8A6E9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165" y="3942894"/>
            <a:ext cx="5249819" cy="2121802"/>
          </a:xfrm>
          <a:prstGeom prst="rect">
            <a:avLst/>
          </a:prstGeom>
        </p:spPr>
      </p:pic>
      <p:sp>
        <p:nvSpPr>
          <p:cNvPr id="9" name="תיבת טקסט 8">
            <a:extLst>
              <a:ext uri="{FF2B5EF4-FFF2-40B4-BE49-F238E27FC236}">
                <a16:creationId xmlns:a16="http://schemas.microsoft.com/office/drawing/2014/main" id="{F24217E9-5032-CAD4-936B-62729B448128}"/>
              </a:ext>
            </a:extLst>
          </p:cNvPr>
          <p:cNvSpPr txBox="1"/>
          <p:nvPr/>
        </p:nvSpPr>
        <p:spPr>
          <a:xfrm>
            <a:off x="413792" y="2060848"/>
            <a:ext cx="8622704" cy="3407087"/>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largest and fastest computers in the world today employ both shared and distributed memory architectures. </a:t>
            </a:r>
          </a:p>
          <a:p>
            <a:pPr marL="285750" indent="-285750">
              <a:lnSpc>
                <a:spcPct val="120000"/>
              </a:lnSpc>
              <a:spcAft>
                <a:spcPts val="6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shared memory component can be a shared memory machine and/or graphics processing units (GPU).</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effectLst/>
              <a:latin typeface="LM Roman 10" pitchFamily="2" charset="77"/>
              <a:cs typeface="Calibri" panose="020F0502020204030204" pitchFamily="34" charset="0"/>
            </a:endParaRP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a:p>
            <a:pPr marL="285750" indent="-285750">
              <a:lnSpc>
                <a:spcPct val="120000"/>
              </a:lnSpc>
              <a:spcAft>
                <a:spcPts val="600"/>
              </a:spcAft>
              <a:buFont typeface="Arial" panose="020B0604020202020204" pitchFamily="34" charset="0"/>
              <a:buChar char="•"/>
            </a:pPr>
            <a:endParaRPr lang="en-US" sz="2000" b="0" dirty="0">
              <a:solidFill>
                <a:srgbClr val="212529"/>
              </a:solidFill>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768752"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Tree>
    <p:extLst>
      <p:ext uri="{BB962C8B-B14F-4D97-AF65-F5344CB8AC3E}">
        <p14:creationId xmlns:p14="http://schemas.microsoft.com/office/powerpoint/2010/main" val="3775498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23528"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a:t>
            </a: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6" name="Online Media 5">
            <a:hlinkClick r:id="" action="ppaction://media"/>
            <a:extLst>
              <a:ext uri="{FF2B5EF4-FFF2-40B4-BE49-F238E27FC236}">
                <a16:creationId xmlns:a16="http://schemas.microsoft.com/office/drawing/2014/main" id="{1305754D-697A-EB96-2BAA-98DEAAAE8D49}"/>
              </a:ext>
            </a:extLst>
          </p:cNvPr>
          <p:cNvPicPr>
            <a:picLocks noRot="1" noChangeAspect="1"/>
          </p:cNvPicPr>
          <p:nvPr>
            <a:videoFile r:link="rId1"/>
          </p:nvPr>
        </p:nvPicPr>
        <p:blipFill>
          <a:blip r:embed="rId4"/>
          <a:stretch>
            <a:fillRect/>
          </a:stretch>
        </p:blipFill>
        <p:spPr>
          <a:xfrm>
            <a:off x="467544" y="1993900"/>
            <a:ext cx="7632848" cy="4312559"/>
          </a:xfrm>
          <a:prstGeom prst="rect">
            <a:avLst/>
          </a:prstGeom>
        </p:spPr>
      </p:pic>
    </p:spTree>
    <p:extLst>
      <p:ext uri="{BB962C8B-B14F-4D97-AF65-F5344CB8AC3E}">
        <p14:creationId xmlns:p14="http://schemas.microsoft.com/office/powerpoint/2010/main" val="91848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23528"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395536"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6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696744"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pic>
        <p:nvPicPr>
          <p:cNvPr id="4" name="Shape 68">
            <a:extLst>
              <a:ext uri="{FF2B5EF4-FFF2-40B4-BE49-F238E27FC236}">
                <a16:creationId xmlns:a16="http://schemas.microsoft.com/office/drawing/2014/main" id="{33565CB2-BEFC-4771-21A5-967A69F5AE14}"/>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815636"/>
            <a:ext cx="2007767" cy="3349668"/>
          </a:xfrm>
          <a:prstGeom prst="rect">
            <a:avLst/>
          </a:prstGeom>
          <a:noFill/>
          <a:ln>
            <a:noFill/>
          </a:ln>
        </p:spPr>
      </p:pic>
      <p:sp>
        <p:nvSpPr>
          <p:cNvPr id="7" name="תיבת טקסט 6">
            <a:extLst>
              <a:ext uri="{FF2B5EF4-FFF2-40B4-BE49-F238E27FC236}">
                <a16:creationId xmlns:a16="http://schemas.microsoft.com/office/drawing/2014/main" id="{F2F49FE3-3AE6-FD8C-A29E-3220C8976595}"/>
              </a:ext>
            </a:extLst>
          </p:cNvPr>
          <p:cNvSpPr txBox="1"/>
          <p:nvPr/>
        </p:nvSpPr>
        <p:spPr>
          <a:xfrm>
            <a:off x="331830" y="6309320"/>
            <a:ext cx="7912578" cy="507831"/>
          </a:xfrm>
          <a:prstGeom prst="rect">
            <a:avLst/>
          </a:prstGeom>
          <a:noFill/>
        </p:spPr>
        <p:txBody>
          <a:bodyPr wrap="square" rtlCol="1">
            <a:spAutoFit/>
          </a:bodyPr>
          <a:lstStyle/>
          <a:p>
            <a:pPr algn="ctr"/>
            <a:r>
              <a:rPr lang="en-US" sz="1100" b="0" dirty="0">
                <a:solidFill>
                  <a:srgbClr val="212529"/>
                </a:solidFill>
                <a:latin typeface="LM Roman 10" pitchFamily="2" charset="77"/>
              </a:rPr>
              <a:t>K. </a:t>
            </a:r>
            <a:r>
              <a:rPr lang="en-US" sz="1100" b="0" dirty="0" err="1">
                <a:solidFill>
                  <a:srgbClr val="212529"/>
                </a:solidFill>
                <a:latin typeface="LM Roman 10" pitchFamily="2" charset="77"/>
              </a:rPr>
              <a:t>Fatahalian</a:t>
            </a:r>
            <a:r>
              <a:rPr lang="en-US" sz="1100" b="0" dirty="0">
                <a:solidFill>
                  <a:srgbClr val="212529"/>
                </a:solidFill>
                <a:latin typeface="LM Roman 10" pitchFamily="2" charset="77"/>
              </a:rPr>
              <a:t>, et al. "GPUs: a Closer Look", ACM Queue 2008, http://doi.acm.org/10.1145/1365490.1365498</a:t>
            </a:r>
          </a:p>
          <a:p>
            <a:pPr algn="ctr"/>
            <a:endParaRPr lang="en" sz="1600" b="0" dirty="0">
              <a:solidFill>
                <a:srgbClr val="212529"/>
              </a:solidFill>
              <a:latin typeface="LM Roman 10" pitchFamily="2" charset="77"/>
            </a:endParaRPr>
          </a:p>
        </p:txBody>
      </p:sp>
    </p:spTree>
    <p:extLst>
      <p:ext uri="{BB962C8B-B14F-4D97-AF65-F5344CB8AC3E}">
        <p14:creationId xmlns:p14="http://schemas.microsoft.com/office/powerpoint/2010/main" val="2801901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4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984776"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BF65B9AE-1372-20B8-A9E9-8D73EE5D19A3}"/>
              </a:ext>
            </a:extLst>
          </p:cNvPr>
          <p:cNvSpPr txBox="1"/>
          <p:nvPr/>
        </p:nvSpPr>
        <p:spPr>
          <a:xfrm>
            <a:off x="331830" y="6309320"/>
            <a:ext cx="7912578" cy="507831"/>
          </a:xfrm>
          <a:prstGeom prst="rect">
            <a:avLst/>
          </a:prstGeom>
          <a:noFill/>
        </p:spPr>
        <p:txBody>
          <a:bodyPr wrap="square" rtlCol="1">
            <a:spAutoFit/>
          </a:bodyPr>
          <a:lstStyle/>
          <a:p>
            <a:pPr algn="ctr"/>
            <a:r>
              <a:rPr lang="en-US" sz="1100" b="0" dirty="0">
                <a:solidFill>
                  <a:srgbClr val="212529"/>
                </a:solidFill>
                <a:latin typeface="LM Roman 10" pitchFamily="2" charset="77"/>
              </a:rPr>
              <a:t>K. </a:t>
            </a:r>
            <a:r>
              <a:rPr lang="en-US" sz="1100" b="0" dirty="0" err="1">
                <a:solidFill>
                  <a:srgbClr val="212529"/>
                </a:solidFill>
                <a:latin typeface="LM Roman 10" pitchFamily="2" charset="77"/>
              </a:rPr>
              <a:t>Fatahalian</a:t>
            </a:r>
            <a:r>
              <a:rPr lang="en-US" sz="1100" b="0" dirty="0">
                <a:solidFill>
                  <a:srgbClr val="212529"/>
                </a:solidFill>
                <a:latin typeface="LM Roman 10" pitchFamily="2" charset="77"/>
              </a:rPr>
              <a:t>, et al. "GPUs: a Closer Look", ACM Queue 2008, http://doi.acm.org/10.1145/1365490.1365498</a:t>
            </a:r>
          </a:p>
          <a:p>
            <a:pPr algn="ctr"/>
            <a:endParaRPr lang="en" sz="1600" b="0" dirty="0">
              <a:solidFill>
                <a:srgbClr val="212529"/>
              </a:solidFill>
              <a:latin typeface="LM Roman 10" pitchFamily="2" charset="77"/>
            </a:endParaRPr>
          </a:p>
        </p:txBody>
      </p:sp>
      <p:pic>
        <p:nvPicPr>
          <p:cNvPr id="3" name="Shape 75">
            <a:extLst>
              <a:ext uri="{FF2B5EF4-FFF2-40B4-BE49-F238E27FC236}">
                <a16:creationId xmlns:a16="http://schemas.microsoft.com/office/drawing/2014/main" id="{E55F043D-981A-9C62-9550-BF16A4D2439C}"/>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815636"/>
            <a:ext cx="7344908" cy="3349668"/>
          </a:xfrm>
          <a:prstGeom prst="rect">
            <a:avLst/>
          </a:prstGeom>
          <a:noFill/>
          <a:ln>
            <a:noFill/>
          </a:ln>
        </p:spPr>
      </p:pic>
    </p:spTree>
    <p:extLst>
      <p:ext uri="{BB962C8B-B14F-4D97-AF65-F5344CB8AC3E}">
        <p14:creationId xmlns:p14="http://schemas.microsoft.com/office/powerpoint/2010/main" val="133095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4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984776"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BF65B9AE-1372-20B8-A9E9-8D73EE5D19A3}"/>
              </a:ext>
            </a:extLst>
          </p:cNvPr>
          <p:cNvSpPr txBox="1"/>
          <p:nvPr/>
        </p:nvSpPr>
        <p:spPr>
          <a:xfrm>
            <a:off x="331830" y="6309320"/>
            <a:ext cx="7912578" cy="507831"/>
          </a:xfrm>
          <a:prstGeom prst="rect">
            <a:avLst/>
          </a:prstGeom>
          <a:noFill/>
        </p:spPr>
        <p:txBody>
          <a:bodyPr wrap="square" rtlCol="1">
            <a:spAutoFit/>
          </a:bodyPr>
          <a:lstStyle/>
          <a:p>
            <a:pPr algn="ctr"/>
            <a:r>
              <a:rPr lang="en-US" sz="1100" b="0" dirty="0">
                <a:solidFill>
                  <a:srgbClr val="212529"/>
                </a:solidFill>
                <a:latin typeface="LM Roman 10" pitchFamily="2" charset="77"/>
              </a:rPr>
              <a:t>K. </a:t>
            </a:r>
            <a:r>
              <a:rPr lang="en-US" sz="1100" b="0" dirty="0" err="1">
                <a:solidFill>
                  <a:srgbClr val="212529"/>
                </a:solidFill>
                <a:latin typeface="LM Roman 10" pitchFamily="2" charset="77"/>
              </a:rPr>
              <a:t>Fatahalian</a:t>
            </a:r>
            <a:r>
              <a:rPr lang="en-US" sz="1100" b="0" dirty="0">
                <a:solidFill>
                  <a:srgbClr val="212529"/>
                </a:solidFill>
                <a:latin typeface="LM Roman 10" pitchFamily="2" charset="77"/>
              </a:rPr>
              <a:t>, et al. "GPUs: a Closer Look", ACM Queue 2008, http://doi.acm.org/10.1145/1365490.1365498</a:t>
            </a:r>
          </a:p>
          <a:p>
            <a:pPr algn="ctr"/>
            <a:endParaRPr lang="en" sz="1600" b="0" dirty="0">
              <a:solidFill>
                <a:srgbClr val="212529"/>
              </a:solidFill>
              <a:latin typeface="LM Roman 10" pitchFamily="2" charset="77"/>
            </a:endParaRPr>
          </a:p>
        </p:txBody>
      </p:sp>
      <p:pic>
        <p:nvPicPr>
          <p:cNvPr id="4" name="Shape 82">
            <a:extLst>
              <a:ext uri="{FF2B5EF4-FFF2-40B4-BE49-F238E27FC236}">
                <a16:creationId xmlns:a16="http://schemas.microsoft.com/office/drawing/2014/main" id="{D7A99364-561A-82E4-717D-E00BE4C9D992}"/>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652703"/>
            <a:ext cx="7344991" cy="3512601"/>
          </a:xfrm>
          <a:prstGeom prst="rect">
            <a:avLst/>
          </a:prstGeom>
          <a:noFill/>
          <a:ln>
            <a:noFill/>
          </a:ln>
        </p:spPr>
      </p:pic>
    </p:spTree>
    <p:extLst>
      <p:ext uri="{BB962C8B-B14F-4D97-AF65-F5344CB8AC3E}">
        <p14:creationId xmlns:p14="http://schemas.microsoft.com/office/powerpoint/2010/main" val="3941363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BD2ED47-C6E0-D58C-EDEF-C0B637EBBB58}"/>
              </a:ext>
            </a:extLst>
          </p:cNvPr>
          <p:cNvSpPr txBox="1">
            <a:spLocks noChangeArrowheads="1"/>
          </p:cNvSpPr>
          <p:nvPr/>
        </p:nvSpPr>
        <p:spPr bwMode="auto">
          <a:xfrm>
            <a:off x="395536" y="1412776"/>
            <a:ext cx="7993063"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80808"/>
                </a:solidFill>
                <a:latin typeface="+mn-lt"/>
                <a:ea typeface="+mn-ea"/>
                <a:cs typeface="+mn-cs"/>
              </a:defRPr>
            </a:lvl1pPr>
            <a:lvl2pPr marL="742950" indent="-285750" algn="l" rtl="0" fontAlgn="base">
              <a:spcBef>
                <a:spcPct val="20000"/>
              </a:spcBef>
              <a:spcAft>
                <a:spcPct val="0"/>
              </a:spcAft>
              <a:buChar char="–"/>
              <a:defRPr sz="2400" b="1">
                <a:solidFill>
                  <a:srgbClr val="080808"/>
                </a:solidFill>
                <a:latin typeface="+mn-lt"/>
              </a:defRPr>
            </a:lvl2pPr>
            <a:lvl3pPr marL="1143000" indent="-228600" algn="l" rtl="0" fontAlgn="base">
              <a:spcBef>
                <a:spcPct val="20000"/>
              </a:spcBef>
              <a:spcAft>
                <a:spcPct val="0"/>
              </a:spcAft>
              <a:buChar char="•"/>
              <a:defRPr sz="2400">
                <a:solidFill>
                  <a:srgbClr val="080808"/>
                </a:solidFill>
                <a:latin typeface="+mn-lt"/>
              </a:defRPr>
            </a:lvl3pPr>
            <a:lvl4pPr marL="1600200" indent="-228600" algn="l" rtl="0" fontAlgn="base">
              <a:spcBef>
                <a:spcPct val="20000"/>
              </a:spcBef>
              <a:spcAft>
                <a:spcPct val="0"/>
              </a:spcAft>
              <a:buChar char="–"/>
              <a:defRPr sz="2000">
                <a:solidFill>
                  <a:srgbClr val="080808"/>
                </a:solidFill>
                <a:latin typeface="+mn-lt"/>
              </a:defRPr>
            </a:lvl4pPr>
            <a:lvl5pPr marL="2057400" indent="-228600" algn="l" rtl="0" fontAlgn="base">
              <a:spcBef>
                <a:spcPct val="20000"/>
              </a:spcBef>
              <a:spcAft>
                <a:spcPct val="0"/>
              </a:spcAft>
              <a:buChar char="»"/>
              <a:defRPr sz="2000">
                <a:solidFill>
                  <a:srgbClr val="080808"/>
                </a:solidFill>
                <a:latin typeface="+mn-lt"/>
              </a:defRPr>
            </a:lvl5pPr>
            <a:lvl6pPr marL="2514600" indent="-228600" algn="l" rtl="0" fontAlgn="base">
              <a:spcBef>
                <a:spcPct val="20000"/>
              </a:spcBef>
              <a:spcAft>
                <a:spcPct val="0"/>
              </a:spcAft>
              <a:buChar char="»"/>
              <a:defRPr sz="2000">
                <a:solidFill>
                  <a:srgbClr val="080808"/>
                </a:solidFill>
                <a:latin typeface="+mn-lt"/>
              </a:defRPr>
            </a:lvl6pPr>
            <a:lvl7pPr marL="2971800" indent="-228600" algn="l" rtl="0" fontAlgn="base">
              <a:spcBef>
                <a:spcPct val="20000"/>
              </a:spcBef>
              <a:spcAft>
                <a:spcPct val="0"/>
              </a:spcAft>
              <a:buChar char="»"/>
              <a:defRPr sz="2000">
                <a:solidFill>
                  <a:srgbClr val="080808"/>
                </a:solidFill>
                <a:latin typeface="+mn-lt"/>
              </a:defRPr>
            </a:lvl7pPr>
            <a:lvl8pPr marL="3429000" indent="-228600" algn="l" rtl="0" fontAlgn="base">
              <a:spcBef>
                <a:spcPct val="20000"/>
              </a:spcBef>
              <a:spcAft>
                <a:spcPct val="0"/>
              </a:spcAft>
              <a:buChar char="»"/>
              <a:defRPr sz="2000">
                <a:solidFill>
                  <a:srgbClr val="080808"/>
                </a:solidFill>
                <a:latin typeface="+mn-lt"/>
              </a:defRPr>
            </a:lvl8pPr>
            <a:lvl9pPr marL="3886200" indent="-228600" algn="l" rtl="0" fontAlgn="base">
              <a:spcBef>
                <a:spcPct val="20000"/>
              </a:spcBef>
              <a:spcAft>
                <a:spcPct val="0"/>
              </a:spcAft>
              <a:buChar char="»"/>
              <a:defRPr sz="2000">
                <a:solidFill>
                  <a:srgbClr val="080808"/>
                </a:solidFill>
                <a:latin typeface="+mn-lt"/>
              </a:defRPr>
            </a:lvl9pPr>
          </a:lstStyle>
          <a:p>
            <a:pPr marL="0" indent="0" algn="l">
              <a:buNone/>
            </a:pPr>
            <a:r>
              <a:rPr lang="en-US" sz="1400" b="0" i="0" dirty="0">
                <a:solidFill>
                  <a:srgbClr val="4D5156"/>
                </a:solidFill>
                <a:effectLst/>
                <a:latin typeface="arial" panose="020B0604020202020204" pitchFamily="34" charset="0"/>
              </a:rPr>
              <a:t> </a:t>
            </a:r>
            <a:r>
              <a:rPr lang="en-US" sz="2400" b="0" u="sng" kern="0" dirty="0">
                <a:solidFill>
                  <a:schemeClr val="tx2"/>
                </a:solidFill>
                <a:latin typeface="LM Roman 10" pitchFamily="2" charset="77"/>
                <a:ea typeface="굴림" charset="-127"/>
                <a:cs typeface="Calibri" panose="020F0502020204030204" pitchFamily="34" charset="0"/>
              </a:rPr>
              <a:t>Graphical Processing Units (GPUs) </a:t>
            </a:r>
          </a:p>
        </p:txBody>
      </p:sp>
      <p:sp>
        <p:nvSpPr>
          <p:cNvPr id="9" name="תיבת טקסט 8">
            <a:extLst>
              <a:ext uri="{FF2B5EF4-FFF2-40B4-BE49-F238E27FC236}">
                <a16:creationId xmlns:a16="http://schemas.microsoft.com/office/drawing/2014/main" id="{F24217E9-5032-CAD4-936B-62729B448128}"/>
              </a:ext>
            </a:extLst>
          </p:cNvPr>
          <p:cNvSpPr txBox="1"/>
          <p:nvPr/>
        </p:nvSpPr>
        <p:spPr>
          <a:xfrm>
            <a:off x="251520" y="1844824"/>
            <a:ext cx="8640960" cy="1278299"/>
          </a:xfrm>
          <a:prstGeom prst="rect">
            <a:avLst/>
          </a:prstGeom>
          <a:noFill/>
        </p:spPr>
        <p:txBody>
          <a:bodyPr wrap="square">
            <a:spAutoFit/>
          </a:bodyPr>
          <a:lstStyle/>
          <a:p>
            <a:pPr marL="285750" indent="-285750">
              <a:lnSpc>
                <a:spcPct val="120000"/>
              </a:lnSpc>
              <a:spcAft>
                <a:spcPts val="400"/>
              </a:spcAft>
              <a:buFont typeface="Arial" panose="020B0604020202020204" pitchFamily="34" charset="0"/>
              <a:buChar char="•"/>
            </a:pPr>
            <a:r>
              <a:rPr lang="en-US" sz="2000" b="0" dirty="0">
                <a:solidFill>
                  <a:srgbClr val="212529"/>
                </a:solidFill>
                <a:latin typeface="LM Roman 10" pitchFamily="2" charset="77"/>
                <a:cs typeface="Calibri" panose="020F0502020204030204" pitchFamily="34" charset="0"/>
              </a:rPr>
              <a:t>A GPU is an accelerator for graphics operations.</a:t>
            </a:r>
          </a:p>
          <a:p>
            <a:pPr marL="285750" indent="-285750">
              <a:lnSpc>
                <a:spcPct val="120000"/>
              </a:lnSpc>
              <a:spcAft>
                <a:spcPts val="400"/>
              </a:spcAft>
              <a:buFont typeface="Arial" panose="020B0604020202020204" pitchFamily="34" charset="0"/>
              <a:buChar char="•"/>
            </a:pPr>
            <a:r>
              <a:rPr lang="en-US" sz="2000" b="0" dirty="0">
                <a:solidFill>
                  <a:srgbClr val="212529"/>
                </a:solidFill>
                <a:effectLst/>
                <a:latin typeface="LM Roman 10" pitchFamily="2" charset="77"/>
                <a:cs typeface="Calibri" panose="020F0502020204030204" pitchFamily="34" charset="0"/>
              </a:rPr>
              <a:t>The graphics pipeline:</a:t>
            </a:r>
          </a:p>
          <a:p>
            <a:pPr>
              <a:lnSpc>
                <a:spcPct val="120000"/>
              </a:lnSpc>
              <a:spcAft>
                <a:spcPts val="400"/>
              </a:spcAft>
            </a:pPr>
            <a:endParaRPr lang="en-US" sz="2000" b="0" dirty="0">
              <a:solidFill>
                <a:srgbClr val="212529"/>
              </a:solidFill>
              <a:effectLst/>
              <a:latin typeface="LM Roman 10" pitchFamily="2" charset="77"/>
              <a:cs typeface="Calibri" panose="020F0502020204030204" pitchFamily="34" charset="0"/>
            </a:endParaRPr>
          </a:p>
        </p:txBody>
      </p:sp>
      <p:sp>
        <p:nvSpPr>
          <p:cNvPr id="2" name="Rectangle 2">
            <a:extLst>
              <a:ext uri="{FF2B5EF4-FFF2-40B4-BE49-F238E27FC236}">
                <a16:creationId xmlns:a16="http://schemas.microsoft.com/office/drawing/2014/main" id="{9EC23944-88B3-7FEF-0997-F2B80820F012}"/>
              </a:ext>
            </a:extLst>
          </p:cNvPr>
          <p:cNvSpPr txBox="1">
            <a:spLocks noChangeArrowheads="1"/>
          </p:cNvSpPr>
          <p:nvPr/>
        </p:nvSpPr>
        <p:spPr bwMode="auto">
          <a:xfrm>
            <a:off x="899592" y="764704"/>
            <a:ext cx="6840760" cy="100811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600" b="1">
                <a:solidFill>
                  <a:srgbClr val="080808"/>
                </a:solidFill>
                <a:latin typeface="+mj-lt"/>
                <a:ea typeface="+mj-ea"/>
                <a:cs typeface="+mj-cs"/>
              </a:defRPr>
            </a:lvl1pPr>
            <a:lvl2pPr algn="r" rtl="0" fontAlgn="base">
              <a:spcBef>
                <a:spcPct val="0"/>
              </a:spcBef>
              <a:spcAft>
                <a:spcPct val="0"/>
              </a:spcAft>
              <a:defRPr sz="3600" b="1">
                <a:solidFill>
                  <a:srgbClr val="080808"/>
                </a:solidFill>
                <a:latin typeface="Century Gothic" pitchFamily="34" charset="0"/>
              </a:defRPr>
            </a:lvl2pPr>
            <a:lvl3pPr algn="r" rtl="0" fontAlgn="base">
              <a:spcBef>
                <a:spcPct val="0"/>
              </a:spcBef>
              <a:spcAft>
                <a:spcPct val="0"/>
              </a:spcAft>
              <a:defRPr sz="3600" b="1">
                <a:solidFill>
                  <a:srgbClr val="080808"/>
                </a:solidFill>
                <a:latin typeface="Century Gothic" pitchFamily="34" charset="0"/>
              </a:defRPr>
            </a:lvl3pPr>
            <a:lvl4pPr algn="r" rtl="0" fontAlgn="base">
              <a:spcBef>
                <a:spcPct val="0"/>
              </a:spcBef>
              <a:spcAft>
                <a:spcPct val="0"/>
              </a:spcAft>
              <a:defRPr sz="3600" b="1">
                <a:solidFill>
                  <a:srgbClr val="080808"/>
                </a:solidFill>
                <a:latin typeface="Century Gothic" pitchFamily="34" charset="0"/>
              </a:defRPr>
            </a:lvl4pPr>
            <a:lvl5pPr algn="r" rtl="0" fontAlgn="base">
              <a:spcBef>
                <a:spcPct val="0"/>
              </a:spcBef>
              <a:spcAft>
                <a:spcPct val="0"/>
              </a:spcAft>
              <a:defRPr sz="3600" b="1">
                <a:solidFill>
                  <a:srgbClr val="080808"/>
                </a:solidFill>
                <a:latin typeface="Century Gothic" pitchFamily="34" charset="0"/>
              </a:defRPr>
            </a:lvl5pPr>
            <a:lvl6pPr marL="457200" algn="r" rtl="0" fontAlgn="base">
              <a:spcBef>
                <a:spcPct val="0"/>
              </a:spcBef>
              <a:spcAft>
                <a:spcPct val="0"/>
              </a:spcAft>
              <a:defRPr sz="3600" b="1">
                <a:solidFill>
                  <a:srgbClr val="080808"/>
                </a:solidFill>
                <a:latin typeface="Century Gothic" pitchFamily="34" charset="0"/>
              </a:defRPr>
            </a:lvl6pPr>
            <a:lvl7pPr marL="914400" algn="r" rtl="0" fontAlgn="base">
              <a:spcBef>
                <a:spcPct val="0"/>
              </a:spcBef>
              <a:spcAft>
                <a:spcPct val="0"/>
              </a:spcAft>
              <a:defRPr sz="3600" b="1">
                <a:solidFill>
                  <a:srgbClr val="080808"/>
                </a:solidFill>
                <a:latin typeface="Century Gothic" pitchFamily="34" charset="0"/>
              </a:defRPr>
            </a:lvl7pPr>
            <a:lvl8pPr marL="1371600" algn="r" rtl="0" fontAlgn="base">
              <a:spcBef>
                <a:spcPct val="0"/>
              </a:spcBef>
              <a:spcAft>
                <a:spcPct val="0"/>
              </a:spcAft>
              <a:defRPr sz="3600" b="1">
                <a:solidFill>
                  <a:srgbClr val="080808"/>
                </a:solidFill>
                <a:latin typeface="Century Gothic" pitchFamily="34" charset="0"/>
              </a:defRPr>
            </a:lvl8pPr>
            <a:lvl9pPr marL="1828800" algn="r" rtl="0" fontAlgn="base">
              <a:spcBef>
                <a:spcPct val="0"/>
              </a:spcBef>
              <a:spcAft>
                <a:spcPct val="0"/>
              </a:spcAft>
              <a:defRPr sz="3600" b="1">
                <a:solidFill>
                  <a:srgbClr val="080808"/>
                </a:solidFill>
                <a:latin typeface="Century Gothic" pitchFamily="34" charset="0"/>
              </a:defRPr>
            </a:lvl9pPr>
          </a:lstStyle>
          <a:p>
            <a:pPr algn="l"/>
            <a:r>
              <a:rPr lang="en-US" sz="2800" b="0" kern="0" dirty="0">
                <a:solidFill>
                  <a:srgbClr val="5D5D5D"/>
                </a:solidFill>
                <a:latin typeface="LM Roman 10" pitchFamily="2" charset="77"/>
                <a:cs typeface="Calibri" panose="020F0502020204030204" pitchFamily="34" charset="0"/>
              </a:rPr>
              <a:t>Parallel Computer Memory Architectures</a:t>
            </a:r>
          </a:p>
          <a:p>
            <a:pPr algn="l"/>
            <a:endParaRPr lang="en-US" sz="2400" b="0" dirty="0">
              <a:solidFill>
                <a:srgbClr val="5D5D5D"/>
              </a:solidFill>
              <a:effectLst/>
              <a:latin typeface="LM Roman 10" pitchFamily="2" charset="77"/>
            </a:endParaRPr>
          </a:p>
        </p:txBody>
      </p:sp>
      <p:sp>
        <p:nvSpPr>
          <p:cNvPr id="6" name="תיבת טקסט 5">
            <a:extLst>
              <a:ext uri="{FF2B5EF4-FFF2-40B4-BE49-F238E27FC236}">
                <a16:creationId xmlns:a16="http://schemas.microsoft.com/office/drawing/2014/main" id="{BF65B9AE-1372-20B8-A9E9-8D73EE5D19A3}"/>
              </a:ext>
            </a:extLst>
          </p:cNvPr>
          <p:cNvSpPr txBox="1"/>
          <p:nvPr/>
        </p:nvSpPr>
        <p:spPr>
          <a:xfrm>
            <a:off x="331830" y="6309320"/>
            <a:ext cx="7912578" cy="507831"/>
          </a:xfrm>
          <a:prstGeom prst="rect">
            <a:avLst/>
          </a:prstGeom>
          <a:noFill/>
        </p:spPr>
        <p:txBody>
          <a:bodyPr wrap="square" rtlCol="1">
            <a:spAutoFit/>
          </a:bodyPr>
          <a:lstStyle/>
          <a:p>
            <a:pPr algn="ctr"/>
            <a:r>
              <a:rPr lang="en-US" sz="1100" b="0" dirty="0">
                <a:solidFill>
                  <a:srgbClr val="212529"/>
                </a:solidFill>
                <a:latin typeface="LM Roman 10" pitchFamily="2" charset="77"/>
              </a:rPr>
              <a:t>K. </a:t>
            </a:r>
            <a:r>
              <a:rPr lang="en-US" sz="1100" b="0" dirty="0" err="1">
                <a:solidFill>
                  <a:srgbClr val="212529"/>
                </a:solidFill>
                <a:latin typeface="LM Roman 10" pitchFamily="2" charset="77"/>
              </a:rPr>
              <a:t>Fatahalian</a:t>
            </a:r>
            <a:r>
              <a:rPr lang="en-US" sz="1100" b="0" dirty="0">
                <a:solidFill>
                  <a:srgbClr val="212529"/>
                </a:solidFill>
                <a:latin typeface="LM Roman 10" pitchFamily="2" charset="77"/>
              </a:rPr>
              <a:t>, et al. "GPUs: a Closer Look", ACM Queue 2008, http://doi.acm.org/10.1145/1365490.1365498</a:t>
            </a:r>
          </a:p>
          <a:p>
            <a:pPr algn="ctr"/>
            <a:endParaRPr lang="en" sz="1600" b="0" dirty="0">
              <a:solidFill>
                <a:srgbClr val="212529"/>
              </a:solidFill>
              <a:latin typeface="LM Roman 10" pitchFamily="2" charset="77"/>
            </a:endParaRPr>
          </a:p>
        </p:txBody>
      </p:sp>
      <p:pic>
        <p:nvPicPr>
          <p:cNvPr id="3" name="Shape 89">
            <a:extLst>
              <a:ext uri="{FF2B5EF4-FFF2-40B4-BE49-F238E27FC236}">
                <a16:creationId xmlns:a16="http://schemas.microsoft.com/office/drawing/2014/main" id="{86CCEA21-9BFB-10FD-4983-C4D3A898077F}"/>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816227"/>
            <a:ext cx="7282592" cy="3349077"/>
          </a:xfrm>
          <a:prstGeom prst="rect">
            <a:avLst/>
          </a:prstGeom>
          <a:noFill/>
          <a:ln>
            <a:noFill/>
          </a:ln>
        </p:spPr>
      </p:pic>
    </p:spTree>
    <p:extLst>
      <p:ext uri="{BB962C8B-B14F-4D97-AF65-F5344CB8AC3E}">
        <p14:creationId xmlns:p14="http://schemas.microsoft.com/office/powerpoint/2010/main" val="52157611"/>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themeOverride>
</file>

<file path=ppt/theme/themeOverride2.xml><?xml version="1.0" encoding="utf-8"?>
<a:themeOverride xmlns:a="http://schemas.openxmlformats.org/drawingml/2006/main">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156.png"/></Relationships>
</file>

<file path=ppt/webextensions/webextension1.xml><?xml version="1.0" encoding="utf-8"?>
<we:webextension xmlns:we="http://schemas.microsoft.com/office/webextensions/webextension/2010/11" id="{C6D86ACB-9E15-2644-955B-86B505023D40}">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n.wikipedia.org/wiki/Comparison_of_distributed_file_systems&quot;,&quot;values&quot;:{},&quot;data&quot;:{&quot;uri&quot;:&quot;en.wikipedia.org/wiki/Comparison_of_distributed_file_systems&quot;},&quot;secure&quot;:false}],&quot;name&quot;:&quot;en.wikipedia.org/wiki/Comparison_of_distributed_file_system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15098</TotalTime>
  <Words>9077</Words>
  <Application>Microsoft Office PowerPoint</Application>
  <PresentationFormat>On-screen Show (4:3)</PresentationFormat>
  <Paragraphs>1399</Paragraphs>
  <Slides>172</Slides>
  <Notes>170</Notes>
  <HiddenSlides>2</HiddenSlides>
  <MMClips>12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172</vt:i4>
      </vt:variant>
    </vt:vector>
  </HeadingPairs>
  <TitlesOfParts>
    <vt:vector size="182" baseType="lpstr">
      <vt:lpstr>arial</vt:lpstr>
      <vt:lpstr>arial</vt:lpstr>
      <vt:lpstr>Calibri</vt:lpstr>
      <vt:lpstr>Cambria Math</vt:lpstr>
      <vt:lpstr>Century Gothic</vt:lpstr>
      <vt:lpstr>Courier New</vt:lpstr>
      <vt:lpstr>LM Roman 10</vt:lpstr>
      <vt:lpstr>Wingdings</vt:lpstr>
      <vt:lpstr>template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Parallel Computing?</vt:lpstr>
      <vt:lpstr>What Is Parallel Computing?</vt:lpstr>
      <vt:lpstr>What Is Parallel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Manor Zvi</cp:lastModifiedBy>
  <cp:revision>125</cp:revision>
  <dcterms:created xsi:type="dcterms:W3CDTF">2006-06-29T12:15:01Z</dcterms:created>
  <dcterms:modified xsi:type="dcterms:W3CDTF">2022-11-12T15:05:33Z</dcterms:modified>
</cp:coreProperties>
</file>